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Lst>
  <p:sldSz cx="18288000" cy="10287000"/>
  <p:notesSz cx="6858000" cy="9144000"/>
  <p:embeddedFontLst>
    <p:embeddedFont>
      <p:font typeface="Bangers" panose="020B0604020202020204" charset="0"/>
      <p:regular r:id="rId83"/>
    </p:embeddedFont>
    <p:embeddedFont>
      <p:font typeface="Calibri (MS)" panose="020B0604020202020204" charset="0"/>
      <p:regular r:id="rId84"/>
    </p:embeddedFont>
    <p:embeddedFont>
      <p:font typeface="Calibri (MS) Bold" panose="020B0604020202020204" charset="0"/>
      <p:regular r:id="rId85"/>
    </p:embeddedFont>
    <p:embeddedFont>
      <p:font typeface="Josefin Sans" pitchFamily="2" charset="0"/>
      <p:regular r:id="rId86"/>
    </p:embeddedFont>
    <p:embeddedFont>
      <p:font typeface="Josefin Sans Bold" pitchFamily="2" charset="0"/>
      <p:regular r:id="rId87"/>
      <p:boldItalic r:id="rId8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69" d="100"/>
          <a:sy n="69" d="100"/>
        </p:scale>
        <p:origin x="834"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font" Target="fonts/font2.fntdata"/><Relationship Id="rId89" Type="http://schemas.openxmlformats.org/officeDocument/2006/relationships/presProps" Target="pres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viewProps" Target="viewProps.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font" Target="fonts/font3.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font" Target="fonts/font1.fntdata"/><Relationship Id="rId88" Type="http://schemas.openxmlformats.org/officeDocument/2006/relationships/font" Target="fonts/font6.fntdata"/><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ableStyles" Target="tableStyle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font" Target="fonts/font5.fntdata"/><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12/18/2025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12/18/2025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12/18/2025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1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12.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11.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4.sv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4.jpeg"/><Relationship Id="rId4" Type="http://schemas.openxmlformats.org/officeDocument/2006/relationships/image" Target="../media/image43.jpeg"/></Relationships>
</file>

<file path=ppt/slides/_rels/slide1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6.jpeg"/><Relationship Id="rId4" Type="http://schemas.openxmlformats.org/officeDocument/2006/relationships/image" Target="../media/image45.jpe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7.jpeg"/><Relationship Id="rId1" Type="http://schemas.openxmlformats.org/officeDocument/2006/relationships/slideLayout" Target="../slideLayouts/slideLayout7.xml"/><Relationship Id="rId5" Type="http://schemas.openxmlformats.org/officeDocument/2006/relationships/image" Target="../media/image43.jpeg"/><Relationship Id="rId4" Type="http://schemas.openxmlformats.org/officeDocument/2006/relationships/image" Target="../media/image2.svg"/></Relationships>
</file>

<file path=ppt/slides/_rels/slide1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9.jpeg"/><Relationship Id="rId4" Type="http://schemas.openxmlformats.org/officeDocument/2006/relationships/image" Target="../media/image48.jpeg"/></Relationships>
</file>

<file path=ppt/slides/_rels/slide1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51.jpeg"/><Relationship Id="rId4" Type="http://schemas.openxmlformats.org/officeDocument/2006/relationships/image" Target="../media/image50.jpeg"/></Relationships>
</file>

<file path=ppt/slides/_rels/slide1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6.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2.svg"/><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5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4.svg"/><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22.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57.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55.svg"/><Relationship Id="rId4" Type="http://schemas.openxmlformats.org/officeDocument/2006/relationships/image" Target="../media/image54.png"/></Relationships>
</file>

<file path=ppt/slides/_rels/slide2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59.svg"/><Relationship Id="rId4" Type="http://schemas.openxmlformats.org/officeDocument/2006/relationships/image" Target="../media/image58.png"/></Relationships>
</file>

<file path=ppt/slides/_rels/slide2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2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2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28.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15.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4.svg"/><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62.png"/><Relationship Id="rId4" Type="http://schemas.openxmlformats.org/officeDocument/2006/relationships/image" Target="../media/image61.pn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svg"/><Relationship Id="rId18" Type="http://schemas.openxmlformats.org/officeDocument/2006/relationships/image" Target="../media/image18.png"/><Relationship Id="rId26" Type="http://schemas.openxmlformats.org/officeDocument/2006/relationships/image" Target="../media/image26.png"/><Relationship Id="rId3" Type="http://schemas.openxmlformats.org/officeDocument/2006/relationships/image" Target="../media/image4.svg"/><Relationship Id="rId21" Type="http://schemas.openxmlformats.org/officeDocument/2006/relationships/image" Target="../media/image21.svg"/><Relationship Id="rId7" Type="http://schemas.openxmlformats.org/officeDocument/2006/relationships/image" Target="../media/image6.svg"/><Relationship Id="rId12" Type="http://schemas.openxmlformats.org/officeDocument/2006/relationships/image" Target="../media/image12.png"/><Relationship Id="rId17" Type="http://schemas.openxmlformats.org/officeDocument/2006/relationships/image" Target="../media/image17.svg"/><Relationship Id="rId25" Type="http://schemas.openxmlformats.org/officeDocument/2006/relationships/image" Target="../media/image25.svg"/><Relationship Id="rId2" Type="http://schemas.openxmlformats.org/officeDocument/2006/relationships/image" Target="../media/image3.png"/><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1.svg"/><Relationship Id="rId24" Type="http://schemas.openxmlformats.org/officeDocument/2006/relationships/image" Target="../media/image24.png"/><Relationship Id="rId5" Type="http://schemas.openxmlformats.org/officeDocument/2006/relationships/image" Target="../media/image2.svg"/><Relationship Id="rId15" Type="http://schemas.openxmlformats.org/officeDocument/2006/relationships/image" Target="../media/image15.svg"/><Relationship Id="rId23" Type="http://schemas.openxmlformats.org/officeDocument/2006/relationships/image" Target="../media/image23.svg"/><Relationship Id="rId10" Type="http://schemas.openxmlformats.org/officeDocument/2006/relationships/image" Target="../media/image10.png"/><Relationship Id="rId19" Type="http://schemas.openxmlformats.org/officeDocument/2006/relationships/image" Target="../media/image19.svg"/><Relationship Id="rId4" Type="http://schemas.openxmlformats.org/officeDocument/2006/relationships/image" Target="../media/image1.png"/><Relationship Id="rId9" Type="http://schemas.openxmlformats.org/officeDocument/2006/relationships/image" Target="../media/image9.svg"/><Relationship Id="rId14" Type="http://schemas.openxmlformats.org/officeDocument/2006/relationships/image" Target="../media/image14.png"/><Relationship Id="rId22" Type="http://schemas.openxmlformats.org/officeDocument/2006/relationships/image" Target="../media/image22.png"/><Relationship Id="rId27" Type="http://schemas.openxmlformats.org/officeDocument/2006/relationships/image" Target="../media/image27.svg"/></Relationships>
</file>

<file path=ppt/slides/_rels/slide3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3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64.jpeg"/></Relationships>
</file>

<file path=ppt/slides/_rels/slide3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65.jpeg"/></Relationships>
</file>

<file path=ppt/slides/_rels/slide3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3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36.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17.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4.svg"/><Relationship Id="rId4" Type="http://schemas.openxmlformats.org/officeDocument/2006/relationships/image" Target="../media/image3.png"/></Relationships>
</file>

<file path=ppt/slides/_rels/slide3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66.jpeg"/></Relationships>
</file>

<file path=ppt/slides/_rels/slide3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67.jpeg"/></Relationships>
</file>

<file path=ppt/slides/_rels/slide4.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9.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4.svg"/><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69.svg"/><Relationship Id="rId4" Type="http://schemas.openxmlformats.org/officeDocument/2006/relationships/image" Target="../media/image68.png"/></Relationships>
</file>

<file path=ppt/slides/_rels/slide41.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19.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4.svg"/><Relationship Id="rId4" Type="http://schemas.openxmlformats.org/officeDocument/2006/relationships/image" Target="../media/image3.png"/></Relationships>
</file>

<file path=ppt/slides/_rels/slide4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70.jpeg"/></Relationships>
</file>

<file path=ppt/slides/_rels/slide4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71.jpeg"/></Relationships>
</file>

<file path=ppt/slides/_rels/slide4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72.jpeg"/></Relationships>
</file>

<file path=ppt/slides/_rels/slide4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4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49.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21.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4.sv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5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73.png"/></Relationships>
</file>

<file path=ppt/slides/_rels/slide5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74.png"/></Relationships>
</file>

<file path=ppt/slides/_rels/slide5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76.svg"/><Relationship Id="rId4" Type="http://schemas.openxmlformats.org/officeDocument/2006/relationships/image" Target="../media/image75.png"/></Relationships>
</file>

<file path=ppt/slides/_rels/slide5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hyperlink" Target="https://sl.wikipedia.org/wiki/D%C5%BEakarta" TargetMode="External"/><Relationship Id="rId4" Type="http://schemas.openxmlformats.org/officeDocument/2006/relationships/image" Target="../media/image77.png"/></Relationships>
</file>

<file path=ppt/slides/_rels/slide5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5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57.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23.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4.svg"/><Relationship Id="rId4" Type="http://schemas.openxmlformats.org/officeDocument/2006/relationships/image" Target="../media/image3.png"/></Relationships>
</file>

<file path=ppt/slides/_rels/slide5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78.png"/></Relationships>
</file>

<file path=ppt/slides/_rels/slide5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79.png"/></Relationships>
</file>

<file path=ppt/slides/_rels/slide6.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3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6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80.png"/></Relationships>
</file>

<file path=ppt/slides/_rels/slide61.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7.xml"/><Relationship Id="rId5" Type="http://schemas.openxmlformats.org/officeDocument/2006/relationships/image" Target="../media/image2.svg"/><Relationship Id="rId4" Type="http://schemas.openxmlformats.org/officeDocument/2006/relationships/image" Target="../media/image1.png"/></Relationships>
</file>

<file path=ppt/slides/_rels/slide6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3.png"/><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6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6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65.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25.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4.svg"/><Relationship Id="rId4" Type="http://schemas.openxmlformats.org/officeDocument/2006/relationships/image" Target="../media/image3.png"/></Relationships>
</file>

<file path=ppt/slides/_rels/slide6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85.svg"/><Relationship Id="rId4" Type="http://schemas.openxmlformats.org/officeDocument/2006/relationships/image" Target="../media/image84.png"/></Relationships>
</file>

<file path=ppt/slides/_rels/slide6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88.png"/><Relationship Id="rId5" Type="http://schemas.openxmlformats.org/officeDocument/2006/relationships/image" Target="../media/image87.svg"/><Relationship Id="rId4" Type="http://schemas.openxmlformats.org/officeDocument/2006/relationships/image" Target="../media/image86.png"/></Relationships>
</file>

<file path=ppt/slides/_rels/slide6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89.png"/></Relationships>
</file>

<file path=ppt/slides/_rels/slide6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91.svg"/><Relationship Id="rId4" Type="http://schemas.openxmlformats.org/officeDocument/2006/relationships/image" Target="../media/image90.png"/></Relationships>
</file>

<file path=ppt/slides/_rels/slide7.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3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svg"/><Relationship Id="rId4" Type="http://schemas.openxmlformats.org/officeDocument/2006/relationships/image" Target="../media/image33.png"/></Relationships>
</file>

<file path=ppt/slides/_rels/slide7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7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7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73.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27.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4.svg"/><Relationship Id="rId4" Type="http://schemas.openxmlformats.org/officeDocument/2006/relationships/image" Target="../media/image3.png"/></Relationships>
</file>

<file path=ppt/slides/_rels/slide7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93.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92.png"/><Relationship Id="rId5" Type="http://schemas.openxmlformats.org/officeDocument/2006/relationships/image" Target="../media/image2.svg"/><Relationship Id="rId4" Type="http://schemas.openxmlformats.org/officeDocument/2006/relationships/image" Target="../media/image1.png"/></Relationships>
</file>

<file path=ppt/slides/_rels/slide7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93.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94.png"/><Relationship Id="rId5" Type="http://schemas.openxmlformats.org/officeDocument/2006/relationships/image" Target="../media/image2.svg"/><Relationship Id="rId4" Type="http://schemas.openxmlformats.org/officeDocument/2006/relationships/image" Target="../media/image1.png"/></Relationships>
</file>

<file path=ppt/slides/_rels/slide7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93.png"/><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92.png"/><Relationship Id="rId5" Type="http://schemas.openxmlformats.org/officeDocument/2006/relationships/image" Target="../media/image2.svg"/><Relationship Id="rId4" Type="http://schemas.openxmlformats.org/officeDocument/2006/relationships/image" Target="../media/image1.png"/></Relationships>
</file>

<file path=ppt/slides/_rels/slide77.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93.png"/><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image" Target="../media/image94.png"/><Relationship Id="rId5" Type="http://schemas.openxmlformats.org/officeDocument/2006/relationships/image" Target="../media/image2.svg"/><Relationship Id="rId4" Type="http://schemas.openxmlformats.org/officeDocument/2006/relationships/image" Target="../media/image1.png"/></Relationships>
</file>

<file path=ppt/slides/_rels/slide78.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93.png"/><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image" Target="../media/image94.png"/><Relationship Id="rId5" Type="http://schemas.openxmlformats.org/officeDocument/2006/relationships/image" Target="../media/image2.svg"/><Relationship Id="rId4" Type="http://schemas.openxmlformats.org/officeDocument/2006/relationships/image" Target="../media/image1.png"/></Relationships>
</file>

<file path=ppt/slides/_rels/slide7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38.svg"/><Relationship Id="rId4" Type="http://schemas.openxmlformats.org/officeDocument/2006/relationships/image" Target="../media/image37.png"/></Relationships>
</file>

<file path=ppt/slides/_rels/slide8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81.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0.svg"/><Relationship Id="rId4"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9DBDE7"/>
        </a:solidFill>
        <a:effectLst/>
      </p:bgPr>
    </p:bg>
    <p:spTree>
      <p:nvGrpSpPr>
        <p:cNvPr id="1" name=""/>
        <p:cNvGrpSpPr/>
        <p:nvPr/>
      </p:nvGrpSpPr>
      <p:grpSpPr>
        <a:xfrm>
          <a:off x="0" y="0"/>
          <a:ext cx="0" cy="0"/>
          <a:chOff x="0" y="0"/>
          <a:chExt cx="0" cy="0"/>
        </a:xfrm>
      </p:grpSpPr>
      <p:sp>
        <p:nvSpPr>
          <p:cNvPr id="2" name="Freeform 2"/>
          <p:cNvSpPr/>
          <p:nvPr/>
        </p:nvSpPr>
        <p:spPr>
          <a:xfrm rot="-109738">
            <a:off x="11702745" y="8425990"/>
            <a:ext cx="8961383" cy="2982097"/>
          </a:xfrm>
          <a:custGeom>
            <a:avLst/>
            <a:gdLst/>
            <a:ahLst/>
            <a:cxnLst/>
            <a:rect l="l" t="t" r="r" b="b"/>
            <a:pathLst>
              <a:path w="8961383" h="2982097">
                <a:moveTo>
                  <a:pt x="0" y="0"/>
                </a:moveTo>
                <a:lnTo>
                  <a:pt x="8961383" y="0"/>
                </a:lnTo>
                <a:lnTo>
                  <a:pt x="8961383" y="2982097"/>
                </a:lnTo>
                <a:lnTo>
                  <a:pt x="0" y="2982097"/>
                </a:lnTo>
                <a:lnTo>
                  <a:pt x="0" y="0"/>
                </a:lnTo>
                <a:close/>
              </a:path>
            </a:pathLst>
          </a:custGeom>
          <a:blipFill>
            <a:blip r:embed="rId2">
              <a:extLst>
                <a:ext uri="{96DAC541-7B7A-43D3-8B79-37D633B846F1}">
                  <asvg:svgBlip xmlns:asvg="http://schemas.microsoft.com/office/drawing/2016/SVG/main" r:embed="rId3"/>
                </a:ext>
              </a:extLst>
            </a:blip>
            <a:stretch>
              <a:fillRect t="-137" b="-137"/>
            </a:stretch>
          </a:blipFill>
        </p:spPr>
        <p:txBody>
          <a:bodyPr/>
          <a:lstStyle/>
          <a:p>
            <a:endParaRPr lang="en-SI"/>
          </a:p>
        </p:txBody>
      </p:sp>
      <p:sp>
        <p:nvSpPr>
          <p:cNvPr id="3" name="Freeform 3"/>
          <p:cNvSpPr/>
          <p:nvPr/>
        </p:nvSpPr>
        <p:spPr>
          <a:xfrm>
            <a:off x="-88114" y="7224292"/>
            <a:ext cx="3607044" cy="3062708"/>
          </a:xfrm>
          <a:custGeom>
            <a:avLst/>
            <a:gdLst/>
            <a:ahLst/>
            <a:cxnLst/>
            <a:rect l="l" t="t" r="r" b="b"/>
            <a:pathLst>
              <a:path w="3607044" h="3062708">
                <a:moveTo>
                  <a:pt x="0" y="0"/>
                </a:moveTo>
                <a:lnTo>
                  <a:pt x="3607044" y="0"/>
                </a:lnTo>
                <a:lnTo>
                  <a:pt x="3607044" y="3062708"/>
                </a:lnTo>
                <a:lnTo>
                  <a:pt x="0" y="3062708"/>
                </a:lnTo>
                <a:lnTo>
                  <a:pt x="0" y="0"/>
                </a:lnTo>
                <a:close/>
              </a:path>
            </a:pathLst>
          </a:custGeom>
          <a:blipFill>
            <a:blip r:embed="rId4">
              <a:extLst>
                <a:ext uri="{96DAC541-7B7A-43D3-8B79-37D633B846F1}">
                  <asvg:svgBlip xmlns:asvg="http://schemas.microsoft.com/office/drawing/2016/SVG/main" r:embed="rId5"/>
                </a:ext>
              </a:extLst>
            </a:blip>
            <a:stretch>
              <a:fillRect l="-101" r="-101"/>
            </a:stretch>
          </a:blipFill>
        </p:spPr>
        <p:txBody>
          <a:bodyPr/>
          <a:lstStyle/>
          <a:p>
            <a:endParaRPr lang="en-SI"/>
          </a:p>
        </p:txBody>
      </p:sp>
      <p:sp>
        <p:nvSpPr>
          <p:cNvPr id="4" name="Freeform 4"/>
          <p:cNvSpPr/>
          <p:nvPr/>
        </p:nvSpPr>
        <p:spPr>
          <a:xfrm>
            <a:off x="3276866" y="202412"/>
            <a:ext cx="3378671" cy="2868799"/>
          </a:xfrm>
          <a:custGeom>
            <a:avLst/>
            <a:gdLst/>
            <a:ahLst/>
            <a:cxnLst/>
            <a:rect l="l" t="t" r="r" b="b"/>
            <a:pathLst>
              <a:path w="3378671" h="2868799">
                <a:moveTo>
                  <a:pt x="0" y="0"/>
                </a:moveTo>
                <a:lnTo>
                  <a:pt x="3378671" y="0"/>
                </a:lnTo>
                <a:lnTo>
                  <a:pt x="3378671" y="2868799"/>
                </a:lnTo>
                <a:lnTo>
                  <a:pt x="0" y="2868799"/>
                </a:lnTo>
                <a:lnTo>
                  <a:pt x="0" y="0"/>
                </a:lnTo>
                <a:close/>
              </a:path>
            </a:pathLst>
          </a:custGeom>
          <a:blipFill>
            <a:blip r:embed="rId6">
              <a:extLst>
                <a:ext uri="{96DAC541-7B7A-43D3-8B79-37D633B846F1}">
                  <asvg:svgBlip xmlns:asvg="http://schemas.microsoft.com/office/drawing/2016/SVG/main" r:embed="rId7"/>
                </a:ext>
              </a:extLst>
            </a:blip>
            <a:stretch>
              <a:fillRect l="-45" r="-45"/>
            </a:stretch>
          </a:blipFill>
        </p:spPr>
        <p:txBody>
          <a:bodyPr/>
          <a:lstStyle/>
          <a:p>
            <a:endParaRPr lang="en-SI"/>
          </a:p>
        </p:txBody>
      </p:sp>
      <p:sp>
        <p:nvSpPr>
          <p:cNvPr id="5" name="Freeform 5"/>
          <p:cNvSpPr/>
          <p:nvPr/>
        </p:nvSpPr>
        <p:spPr>
          <a:xfrm rot="-3071680">
            <a:off x="-3100371" y="572564"/>
            <a:ext cx="6024516" cy="2004790"/>
          </a:xfrm>
          <a:custGeom>
            <a:avLst/>
            <a:gdLst/>
            <a:ahLst/>
            <a:cxnLst/>
            <a:rect l="l" t="t" r="r" b="b"/>
            <a:pathLst>
              <a:path w="6024516" h="2004790">
                <a:moveTo>
                  <a:pt x="0" y="0"/>
                </a:moveTo>
                <a:lnTo>
                  <a:pt x="6024516" y="0"/>
                </a:lnTo>
                <a:lnTo>
                  <a:pt x="6024516" y="2004790"/>
                </a:lnTo>
                <a:lnTo>
                  <a:pt x="0" y="2004790"/>
                </a:lnTo>
                <a:lnTo>
                  <a:pt x="0" y="0"/>
                </a:lnTo>
                <a:close/>
              </a:path>
            </a:pathLst>
          </a:custGeom>
          <a:blipFill>
            <a:blip r:embed="rId2">
              <a:extLst>
                <a:ext uri="{96DAC541-7B7A-43D3-8B79-37D633B846F1}">
                  <asvg:svgBlip xmlns:asvg="http://schemas.microsoft.com/office/drawing/2016/SVG/main" r:embed="rId3"/>
                </a:ext>
              </a:extLst>
            </a:blip>
            <a:stretch>
              <a:fillRect t="-84" b="-84"/>
            </a:stretch>
          </a:blipFill>
        </p:spPr>
        <p:txBody>
          <a:bodyPr/>
          <a:lstStyle/>
          <a:p>
            <a:endParaRPr lang="en-SI"/>
          </a:p>
        </p:txBody>
      </p:sp>
      <p:sp>
        <p:nvSpPr>
          <p:cNvPr id="6" name="Freeform 6"/>
          <p:cNvSpPr/>
          <p:nvPr/>
        </p:nvSpPr>
        <p:spPr>
          <a:xfrm>
            <a:off x="13220807" y="-1288958"/>
            <a:ext cx="5067193" cy="4302508"/>
          </a:xfrm>
          <a:custGeom>
            <a:avLst/>
            <a:gdLst/>
            <a:ahLst/>
            <a:cxnLst/>
            <a:rect l="l" t="t" r="r" b="b"/>
            <a:pathLst>
              <a:path w="5067193" h="4302508">
                <a:moveTo>
                  <a:pt x="0" y="0"/>
                </a:moveTo>
                <a:lnTo>
                  <a:pt x="5067193" y="0"/>
                </a:lnTo>
                <a:lnTo>
                  <a:pt x="5067193" y="4302508"/>
                </a:lnTo>
                <a:lnTo>
                  <a:pt x="0" y="4302508"/>
                </a:lnTo>
                <a:lnTo>
                  <a:pt x="0" y="0"/>
                </a:lnTo>
                <a:close/>
              </a:path>
            </a:pathLst>
          </a:custGeom>
          <a:blipFill>
            <a:blip r:embed="rId4">
              <a:extLst>
                <a:ext uri="{96DAC541-7B7A-43D3-8B79-37D633B846F1}">
                  <asvg:svgBlip xmlns:asvg="http://schemas.microsoft.com/office/drawing/2016/SVG/main" r:embed="rId5"/>
                </a:ext>
              </a:extLst>
            </a:blip>
            <a:stretch>
              <a:fillRect l="-62" r="-62"/>
            </a:stretch>
          </a:blipFill>
        </p:spPr>
        <p:txBody>
          <a:bodyPr/>
          <a:lstStyle/>
          <a:p>
            <a:endParaRPr lang="en-SI"/>
          </a:p>
        </p:txBody>
      </p:sp>
      <p:sp>
        <p:nvSpPr>
          <p:cNvPr id="7" name="Freeform 7"/>
          <p:cNvSpPr/>
          <p:nvPr/>
        </p:nvSpPr>
        <p:spPr>
          <a:xfrm>
            <a:off x="5257693" y="5812482"/>
            <a:ext cx="7061667" cy="4704835"/>
          </a:xfrm>
          <a:custGeom>
            <a:avLst/>
            <a:gdLst/>
            <a:ahLst/>
            <a:cxnLst/>
            <a:rect l="l" t="t" r="r" b="b"/>
            <a:pathLst>
              <a:path w="7061667" h="4704835">
                <a:moveTo>
                  <a:pt x="0" y="0"/>
                </a:moveTo>
                <a:lnTo>
                  <a:pt x="7061666" y="0"/>
                </a:lnTo>
                <a:lnTo>
                  <a:pt x="7061666" y="4704836"/>
                </a:lnTo>
                <a:lnTo>
                  <a:pt x="0" y="4704836"/>
                </a:lnTo>
                <a:lnTo>
                  <a:pt x="0" y="0"/>
                </a:lnTo>
                <a:close/>
              </a:path>
            </a:pathLst>
          </a:custGeom>
          <a:blipFill>
            <a:blip r:embed="rId8"/>
            <a:stretch>
              <a:fillRect/>
            </a:stretch>
          </a:blipFill>
        </p:spPr>
        <p:txBody>
          <a:bodyPr/>
          <a:lstStyle/>
          <a:p>
            <a:endParaRPr lang="en-SI"/>
          </a:p>
        </p:txBody>
      </p:sp>
      <p:sp>
        <p:nvSpPr>
          <p:cNvPr id="8" name="TextBox 8"/>
          <p:cNvSpPr txBox="1"/>
          <p:nvPr/>
        </p:nvSpPr>
        <p:spPr>
          <a:xfrm>
            <a:off x="800794" y="2975441"/>
            <a:ext cx="16686412" cy="2168059"/>
          </a:xfrm>
          <a:prstGeom prst="rect">
            <a:avLst/>
          </a:prstGeom>
        </p:spPr>
        <p:txBody>
          <a:bodyPr lIns="0" tIns="0" rIns="0" bIns="0" rtlCol="0" anchor="t">
            <a:spAutoFit/>
          </a:bodyPr>
          <a:lstStyle/>
          <a:p>
            <a:pPr algn="l">
              <a:lnSpc>
                <a:spcPts val="7853"/>
              </a:lnSpc>
            </a:pPr>
            <a:endParaRPr/>
          </a:p>
          <a:p>
            <a:pPr algn="ctr">
              <a:lnSpc>
                <a:spcPts val="14637"/>
              </a:lnSpc>
            </a:pPr>
            <a:r>
              <a:rPr lang="en-US" sz="13187">
                <a:solidFill>
                  <a:srgbClr val="000000"/>
                </a:solidFill>
                <a:latin typeface="Bangers"/>
                <a:ea typeface="Bangers"/>
                <a:cs typeface="Bangers"/>
                <a:sym typeface="Bangers"/>
              </a:rPr>
              <a:t>Prvi SPLOŠNI KVIZOMAT KVIZ</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9DBDE7"/>
        </a:solidFill>
        <a:effectLst/>
      </p:bgPr>
    </p:bg>
    <p:spTree>
      <p:nvGrpSpPr>
        <p:cNvPr id="1" name=""/>
        <p:cNvGrpSpPr/>
        <p:nvPr/>
      </p:nvGrpSpPr>
      <p:grpSpPr>
        <a:xfrm>
          <a:off x="0" y="0"/>
          <a:ext cx="0" cy="0"/>
          <a:chOff x="0" y="0"/>
          <a:chExt cx="0" cy="0"/>
        </a:xfrm>
      </p:grpSpPr>
      <p:sp>
        <p:nvSpPr>
          <p:cNvPr id="2" name="Freeform 2"/>
          <p:cNvSpPr/>
          <p:nvPr/>
        </p:nvSpPr>
        <p:spPr>
          <a:xfrm rot="-109738">
            <a:off x="11702745" y="8425990"/>
            <a:ext cx="8961383" cy="2982097"/>
          </a:xfrm>
          <a:custGeom>
            <a:avLst/>
            <a:gdLst/>
            <a:ahLst/>
            <a:cxnLst/>
            <a:rect l="l" t="t" r="r" b="b"/>
            <a:pathLst>
              <a:path w="8961383" h="2982097">
                <a:moveTo>
                  <a:pt x="0" y="0"/>
                </a:moveTo>
                <a:lnTo>
                  <a:pt x="8961383" y="0"/>
                </a:lnTo>
                <a:lnTo>
                  <a:pt x="8961383" y="2982097"/>
                </a:lnTo>
                <a:lnTo>
                  <a:pt x="0" y="2982097"/>
                </a:lnTo>
                <a:lnTo>
                  <a:pt x="0" y="0"/>
                </a:lnTo>
                <a:close/>
              </a:path>
            </a:pathLst>
          </a:custGeom>
          <a:blipFill>
            <a:blip r:embed="rId2">
              <a:extLst>
                <a:ext uri="{96DAC541-7B7A-43D3-8B79-37D633B846F1}">
                  <asvg:svgBlip xmlns:asvg="http://schemas.microsoft.com/office/drawing/2016/SVG/main" r:embed="rId3"/>
                </a:ext>
              </a:extLst>
            </a:blip>
            <a:stretch>
              <a:fillRect t="-137" b="-137"/>
            </a:stretch>
          </a:blipFill>
        </p:spPr>
        <p:txBody>
          <a:bodyPr/>
          <a:lstStyle/>
          <a:p>
            <a:endParaRPr lang="en-SI"/>
          </a:p>
        </p:txBody>
      </p:sp>
      <p:sp>
        <p:nvSpPr>
          <p:cNvPr id="3" name="Freeform 3"/>
          <p:cNvSpPr/>
          <p:nvPr/>
        </p:nvSpPr>
        <p:spPr>
          <a:xfrm rot="-3071680">
            <a:off x="-3100371" y="572564"/>
            <a:ext cx="6024516" cy="2004790"/>
          </a:xfrm>
          <a:custGeom>
            <a:avLst/>
            <a:gdLst/>
            <a:ahLst/>
            <a:cxnLst/>
            <a:rect l="l" t="t" r="r" b="b"/>
            <a:pathLst>
              <a:path w="6024516" h="2004790">
                <a:moveTo>
                  <a:pt x="0" y="0"/>
                </a:moveTo>
                <a:lnTo>
                  <a:pt x="6024516" y="0"/>
                </a:lnTo>
                <a:lnTo>
                  <a:pt x="6024516" y="2004790"/>
                </a:lnTo>
                <a:lnTo>
                  <a:pt x="0" y="2004790"/>
                </a:lnTo>
                <a:lnTo>
                  <a:pt x="0" y="0"/>
                </a:lnTo>
                <a:close/>
              </a:path>
            </a:pathLst>
          </a:custGeom>
          <a:blipFill>
            <a:blip r:embed="rId2">
              <a:extLst>
                <a:ext uri="{96DAC541-7B7A-43D3-8B79-37D633B846F1}">
                  <asvg:svgBlip xmlns:asvg="http://schemas.microsoft.com/office/drawing/2016/SVG/main" r:embed="rId3"/>
                </a:ext>
              </a:extLst>
            </a:blip>
            <a:stretch>
              <a:fillRect t="-84" b="-84"/>
            </a:stretch>
          </a:blipFill>
        </p:spPr>
        <p:txBody>
          <a:bodyPr/>
          <a:lstStyle/>
          <a:p>
            <a:endParaRPr lang="en-SI"/>
          </a:p>
        </p:txBody>
      </p:sp>
      <p:sp>
        <p:nvSpPr>
          <p:cNvPr id="4" name="Freeform 4"/>
          <p:cNvSpPr/>
          <p:nvPr/>
        </p:nvSpPr>
        <p:spPr>
          <a:xfrm>
            <a:off x="5532028" y="2342298"/>
            <a:ext cx="7223945" cy="6131323"/>
          </a:xfrm>
          <a:custGeom>
            <a:avLst/>
            <a:gdLst/>
            <a:ahLst/>
            <a:cxnLst/>
            <a:rect l="l" t="t" r="r" b="b"/>
            <a:pathLst>
              <a:path w="7223945" h="6131323">
                <a:moveTo>
                  <a:pt x="0" y="0"/>
                </a:moveTo>
                <a:lnTo>
                  <a:pt x="7223944" y="0"/>
                </a:lnTo>
                <a:lnTo>
                  <a:pt x="7223944" y="6131323"/>
                </a:lnTo>
                <a:lnTo>
                  <a:pt x="0" y="6131323"/>
                </a:lnTo>
                <a:lnTo>
                  <a:pt x="0" y="0"/>
                </a:lnTo>
                <a:close/>
              </a:path>
            </a:pathLst>
          </a:custGeom>
          <a:blipFill>
            <a:blip r:embed="rId4"/>
            <a:stretch>
              <a:fillRect/>
            </a:stretch>
          </a:blipFill>
        </p:spPr>
        <p:txBody>
          <a:bodyPr/>
          <a:lstStyle/>
          <a:p>
            <a:endParaRPr lang="en-SI"/>
          </a:p>
        </p:txBody>
      </p:sp>
      <p:sp>
        <p:nvSpPr>
          <p:cNvPr id="5" name="TextBox 5"/>
          <p:cNvSpPr txBox="1"/>
          <p:nvPr/>
        </p:nvSpPr>
        <p:spPr>
          <a:xfrm>
            <a:off x="4762500" y="4946378"/>
            <a:ext cx="8763000" cy="961263"/>
          </a:xfrm>
          <a:prstGeom prst="rect">
            <a:avLst/>
          </a:prstGeom>
        </p:spPr>
        <p:txBody>
          <a:bodyPr lIns="0" tIns="0" rIns="0" bIns="0" rtlCol="0" anchor="t">
            <a:spAutoFit/>
          </a:bodyPr>
          <a:lstStyle/>
          <a:p>
            <a:pPr algn="ctr">
              <a:lnSpc>
                <a:spcPts val="7325"/>
              </a:lnSpc>
            </a:pPr>
            <a:r>
              <a:rPr lang="en-US" sz="6599">
                <a:solidFill>
                  <a:srgbClr val="000000"/>
                </a:solidFill>
                <a:latin typeface="Bangers"/>
                <a:ea typeface="Bangers"/>
                <a:cs typeface="Bangers"/>
                <a:sym typeface="Bangers"/>
              </a:rPr>
              <a:t>rešitve</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9DBDE7"/>
        </a:solidFill>
        <a:effectLst/>
      </p:bgPr>
    </p:bg>
    <p:spTree>
      <p:nvGrpSpPr>
        <p:cNvPr id="1" name=""/>
        <p:cNvGrpSpPr/>
        <p:nvPr/>
      </p:nvGrpSpPr>
      <p:grpSpPr>
        <a:xfrm>
          <a:off x="0" y="0"/>
          <a:ext cx="0" cy="0"/>
          <a:chOff x="0" y="0"/>
          <a:chExt cx="0" cy="0"/>
        </a:xfrm>
      </p:grpSpPr>
      <p:sp>
        <p:nvSpPr>
          <p:cNvPr id="2" name="Freeform 2"/>
          <p:cNvSpPr/>
          <p:nvPr/>
        </p:nvSpPr>
        <p:spPr>
          <a:xfrm rot="-109738">
            <a:off x="11702745" y="8425990"/>
            <a:ext cx="8961383" cy="2982097"/>
          </a:xfrm>
          <a:custGeom>
            <a:avLst/>
            <a:gdLst/>
            <a:ahLst/>
            <a:cxnLst/>
            <a:rect l="l" t="t" r="r" b="b"/>
            <a:pathLst>
              <a:path w="8961383" h="2982097">
                <a:moveTo>
                  <a:pt x="0" y="0"/>
                </a:moveTo>
                <a:lnTo>
                  <a:pt x="8961383" y="0"/>
                </a:lnTo>
                <a:lnTo>
                  <a:pt x="8961383" y="2982097"/>
                </a:lnTo>
                <a:lnTo>
                  <a:pt x="0" y="2982097"/>
                </a:lnTo>
                <a:lnTo>
                  <a:pt x="0" y="0"/>
                </a:lnTo>
                <a:close/>
              </a:path>
            </a:pathLst>
          </a:custGeom>
          <a:blipFill>
            <a:blip r:embed="rId2">
              <a:extLst>
                <a:ext uri="{96DAC541-7B7A-43D3-8B79-37D633B846F1}">
                  <asvg:svgBlip xmlns:asvg="http://schemas.microsoft.com/office/drawing/2016/SVG/main" r:embed="rId3"/>
                </a:ext>
              </a:extLst>
            </a:blip>
            <a:stretch>
              <a:fillRect t="-137" b="-137"/>
            </a:stretch>
          </a:blipFill>
        </p:spPr>
        <p:txBody>
          <a:bodyPr/>
          <a:lstStyle/>
          <a:p>
            <a:endParaRPr lang="en-SI"/>
          </a:p>
        </p:txBody>
      </p:sp>
      <p:sp>
        <p:nvSpPr>
          <p:cNvPr id="3" name="Freeform 3"/>
          <p:cNvSpPr/>
          <p:nvPr/>
        </p:nvSpPr>
        <p:spPr>
          <a:xfrm rot="-3071680">
            <a:off x="-3100371" y="572564"/>
            <a:ext cx="6024516" cy="2004790"/>
          </a:xfrm>
          <a:custGeom>
            <a:avLst/>
            <a:gdLst/>
            <a:ahLst/>
            <a:cxnLst/>
            <a:rect l="l" t="t" r="r" b="b"/>
            <a:pathLst>
              <a:path w="6024516" h="2004790">
                <a:moveTo>
                  <a:pt x="0" y="0"/>
                </a:moveTo>
                <a:lnTo>
                  <a:pt x="6024516" y="0"/>
                </a:lnTo>
                <a:lnTo>
                  <a:pt x="6024516" y="2004790"/>
                </a:lnTo>
                <a:lnTo>
                  <a:pt x="0" y="2004790"/>
                </a:lnTo>
                <a:lnTo>
                  <a:pt x="0" y="0"/>
                </a:lnTo>
                <a:close/>
              </a:path>
            </a:pathLst>
          </a:custGeom>
          <a:blipFill>
            <a:blip r:embed="rId2">
              <a:extLst>
                <a:ext uri="{96DAC541-7B7A-43D3-8B79-37D633B846F1}">
                  <asvg:svgBlip xmlns:asvg="http://schemas.microsoft.com/office/drawing/2016/SVG/main" r:embed="rId3"/>
                </a:ext>
              </a:extLst>
            </a:blip>
            <a:stretch>
              <a:fillRect t="-84" b="-84"/>
            </a:stretch>
          </a:blipFill>
        </p:spPr>
        <p:txBody>
          <a:bodyPr/>
          <a:lstStyle/>
          <a:p>
            <a:endParaRPr lang="en-SI"/>
          </a:p>
        </p:txBody>
      </p:sp>
      <p:sp>
        <p:nvSpPr>
          <p:cNvPr id="4" name="Freeform 4"/>
          <p:cNvSpPr/>
          <p:nvPr/>
        </p:nvSpPr>
        <p:spPr>
          <a:xfrm>
            <a:off x="14721957" y="4550528"/>
            <a:ext cx="4243270" cy="6356958"/>
          </a:xfrm>
          <a:custGeom>
            <a:avLst/>
            <a:gdLst/>
            <a:ahLst/>
            <a:cxnLst/>
            <a:rect l="l" t="t" r="r" b="b"/>
            <a:pathLst>
              <a:path w="4243270" h="6356958">
                <a:moveTo>
                  <a:pt x="0" y="0"/>
                </a:moveTo>
                <a:lnTo>
                  <a:pt x="4243269" y="0"/>
                </a:lnTo>
                <a:lnTo>
                  <a:pt x="4243269" y="6356958"/>
                </a:lnTo>
                <a:lnTo>
                  <a:pt x="0" y="6356958"/>
                </a:lnTo>
                <a:lnTo>
                  <a:pt x="0" y="0"/>
                </a:lnTo>
                <a:close/>
              </a:path>
            </a:pathLst>
          </a:custGeom>
          <a:blipFill>
            <a:blip r:embed="rId4"/>
            <a:stretch>
              <a:fillRect/>
            </a:stretch>
          </a:blipFill>
        </p:spPr>
        <p:txBody>
          <a:bodyPr/>
          <a:lstStyle/>
          <a:p>
            <a:endParaRPr lang="en-SI"/>
          </a:p>
        </p:txBody>
      </p:sp>
      <p:sp>
        <p:nvSpPr>
          <p:cNvPr id="5" name="TextBox 5"/>
          <p:cNvSpPr txBox="1"/>
          <p:nvPr/>
        </p:nvSpPr>
        <p:spPr>
          <a:xfrm>
            <a:off x="1273059" y="1382535"/>
            <a:ext cx="14361914" cy="5084445"/>
          </a:xfrm>
          <a:prstGeom prst="rect">
            <a:avLst/>
          </a:prstGeom>
        </p:spPr>
        <p:txBody>
          <a:bodyPr lIns="0" tIns="0" rIns="0" bIns="0" rtlCol="0" anchor="t">
            <a:spAutoFit/>
          </a:bodyPr>
          <a:lstStyle/>
          <a:p>
            <a:pPr algn="ctr">
              <a:lnSpc>
                <a:spcPts val="4439"/>
              </a:lnSpc>
            </a:pPr>
            <a:r>
              <a:rPr lang="en-US" sz="3999" dirty="0">
                <a:solidFill>
                  <a:srgbClr val="000000"/>
                </a:solidFill>
                <a:latin typeface="Josefin Sans"/>
                <a:ea typeface="Josefin Sans"/>
                <a:cs typeface="Josefin Sans"/>
                <a:sym typeface="Josefin Sans"/>
              </a:rPr>
              <a:t>1.SREČKO KOSOVEL</a:t>
            </a:r>
          </a:p>
          <a:p>
            <a:pPr algn="ctr">
              <a:lnSpc>
                <a:spcPts val="4439"/>
              </a:lnSpc>
              <a:spcBef>
                <a:spcPct val="0"/>
              </a:spcBef>
            </a:pPr>
            <a:endParaRPr lang="en-US" sz="3999" dirty="0">
              <a:solidFill>
                <a:srgbClr val="000000"/>
              </a:solidFill>
              <a:latin typeface="Josefin Sans"/>
              <a:ea typeface="Josefin Sans"/>
              <a:cs typeface="Josefin Sans"/>
              <a:sym typeface="Josefin Sans"/>
            </a:endParaRPr>
          </a:p>
          <a:p>
            <a:pPr algn="ctr">
              <a:lnSpc>
                <a:spcPts val="4439"/>
              </a:lnSpc>
              <a:spcBef>
                <a:spcPct val="0"/>
              </a:spcBef>
            </a:pPr>
            <a:r>
              <a:rPr lang="en-US" sz="3999" dirty="0">
                <a:solidFill>
                  <a:srgbClr val="000000"/>
                </a:solidFill>
                <a:latin typeface="Josefin Sans"/>
                <a:ea typeface="Josefin Sans"/>
                <a:cs typeface="Josefin Sans"/>
                <a:sym typeface="Josefin Sans"/>
              </a:rPr>
              <a:t>2. LUKSEMBURG</a:t>
            </a:r>
          </a:p>
          <a:p>
            <a:pPr algn="ctr">
              <a:lnSpc>
                <a:spcPts val="4439"/>
              </a:lnSpc>
              <a:spcBef>
                <a:spcPct val="0"/>
              </a:spcBef>
            </a:pPr>
            <a:endParaRPr lang="en-US" sz="3999" dirty="0">
              <a:solidFill>
                <a:srgbClr val="000000"/>
              </a:solidFill>
              <a:latin typeface="Josefin Sans"/>
              <a:ea typeface="Josefin Sans"/>
              <a:cs typeface="Josefin Sans"/>
              <a:sym typeface="Josefin Sans"/>
            </a:endParaRPr>
          </a:p>
          <a:p>
            <a:pPr algn="ctr">
              <a:lnSpc>
                <a:spcPts val="4439"/>
              </a:lnSpc>
              <a:spcBef>
                <a:spcPct val="0"/>
              </a:spcBef>
            </a:pPr>
            <a:r>
              <a:rPr lang="en-US" sz="3999" dirty="0">
                <a:solidFill>
                  <a:srgbClr val="000000"/>
                </a:solidFill>
                <a:latin typeface="Josefin Sans"/>
                <a:ea typeface="Josefin Sans"/>
                <a:cs typeface="Josefin Sans"/>
                <a:sym typeface="Josefin Sans"/>
              </a:rPr>
              <a:t>3. ZDA</a:t>
            </a:r>
          </a:p>
          <a:p>
            <a:pPr algn="ctr">
              <a:lnSpc>
                <a:spcPts val="4439"/>
              </a:lnSpc>
              <a:spcBef>
                <a:spcPct val="0"/>
              </a:spcBef>
            </a:pPr>
            <a:endParaRPr lang="en-US" sz="3999" dirty="0">
              <a:solidFill>
                <a:srgbClr val="000000"/>
              </a:solidFill>
              <a:latin typeface="Josefin Sans"/>
              <a:ea typeface="Josefin Sans"/>
              <a:cs typeface="Josefin Sans"/>
              <a:sym typeface="Josefin Sans"/>
            </a:endParaRPr>
          </a:p>
          <a:p>
            <a:pPr algn="ctr">
              <a:lnSpc>
                <a:spcPts val="4439"/>
              </a:lnSpc>
              <a:spcBef>
                <a:spcPct val="0"/>
              </a:spcBef>
            </a:pPr>
            <a:r>
              <a:rPr lang="en-US" sz="3999" dirty="0">
                <a:solidFill>
                  <a:srgbClr val="000000"/>
                </a:solidFill>
                <a:latin typeface="Josefin Sans"/>
                <a:ea typeface="Josefin Sans"/>
                <a:cs typeface="Josefin Sans"/>
                <a:sym typeface="Josefin Sans"/>
              </a:rPr>
              <a:t>4. MARK CARNEY</a:t>
            </a:r>
          </a:p>
          <a:p>
            <a:pPr algn="ctr">
              <a:lnSpc>
                <a:spcPts val="4439"/>
              </a:lnSpc>
              <a:spcBef>
                <a:spcPct val="0"/>
              </a:spcBef>
            </a:pPr>
            <a:endParaRPr lang="en-US" sz="3999" dirty="0">
              <a:solidFill>
                <a:srgbClr val="000000"/>
              </a:solidFill>
              <a:latin typeface="Josefin Sans"/>
              <a:ea typeface="Josefin Sans"/>
              <a:cs typeface="Josefin Sans"/>
              <a:sym typeface="Josefin Sans"/>
            </a:endParaRPr>
          </a:p>
          <a:p>
            <a:pPr algn="ctr">
              <a:lnSpc>
                <a:spcPts val="4439"/>
              </a:lnSpc>
              <a:spcBef>
                <a:spcPct val="0"/>
              </a:spcBef>
            </a:pPr>
            <a:r>
              <a:rPr lang="en-US" sz="3999" dirty="0">
                <a:solidFill>
                  <a:srgbClr val="000000"/>
                </a:solidFill>
                <a:latin typeface="Josefin Sans"/>
                <a:ea typeface="Josefin Sans"/>
                <a:cs typeface="Josefin Sans"/>
                <a:sym typeface="Josefin Sans"/>
              </a:rPr>
              <a:t>5. MI, SOCIALISTI!, PREROD, FOKUS, STRANKA GENERACIJ</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9DBDE7"/>
        </a:solidFill>
        <a:effectLst/>
      </p:bgPr>
    </p:bg>
    <p:spTree>
      <p:nvGrpSpPr>
        <p:cNvPr id="1" name=""/>
        <p:cNvGrpSpPr/>
        <p:nvPr/>
      </p:nvGrpSpPr>
      <p:grpSpPr>
        <a:xfrm>
          <a:off x="0" y="0"/>
          <a:ext cx="0" cy="0"/>
          <a:chOff x="0" y="0"/>
          <a:chExt cx="0" cy="0"/>
        </a:xfrm>
      </p:grpSpPr>
      <p:sp>
        <p:nvSpPr>
          <p:cNvPr id="2" name="Freeform 2"/>
          <p:cNvSpPr/>
          <p:nvPr/>
        </p:nvSpPr>
        <p:spPr>
          <a:xfrm rot="-109738">
            <a:off x="11702745" y="8425990"/>
            <a:ext cx="8961383" cy="2982097"/>
          </a:xfrm>
          <a:custGeom>
            <a:avLst/>
            <a:gdLst/>
            <a:ahLst/>
            <a:cxnLst/>
            <a:rect l="l" t="t" r="r" b="b"/>
            <a:pathLst>
              <a:path w="8961383" h="2982097">
                <a:moveTo>
                  <a:pt x="0" y="0"/>
                </a:moveTo>
                <a:lnTo>
                  <a:pt x="8961383" y="0"/>
                </a:lnTo>
                <a:lnTo>
                  <a:pt x="8961383" y="2982097"/>
                </a:lnTo>
                <a:lnTo>
                  <a:pt x="0" y="2982097"/>
                </a:lnTo>
                <a:lnTo>
                  <a:pt x="0" y="0"/>
                </a:lnTo>
                <a:close/>
              </a:path>
            </a:pathLst>
          </a:custGeom>
          <a:blipFill>
            <a:blip r:embed="rId2">
              <a:extLst>
                <a:ext uri="{96DAC541-7B7A-43D3-8B79-37D633B846F1}">
                  <asvg:svgBlip xmlns:asvg="http://schemas.microsoft.com/office/drawing/2016/SVG/main" r:embed="rId3"/>
                </a:ext>
              </a:extLst>
            </a:blip>
            <a:stretch>
              <a:fillRect t="-137" b="-137"/>
            </a:stretch>
          </a:blipFill>
        </p:spPr>
        <p:txBody>
          <a:bodyPr/>
          <a:lstStyle/>
          <a:p>
            <a:endParaRPr lang="en-SI"/>
          </a:p>
        </p:txBody>
      </p:sp>
      <p:sp>
        <p:nvSpPr>
          <p:cNvPr id="3" name="Freeform 3"/>
          <p:cNvSpPr/>
          <p:nvPr/>
        </p:nvSpPr>
        <p:spPr>
          <a:xfrm>
            <a:off x="3589993" y="463587"/>
            <a:ext cx="11260414" cy="9561115"/>
          </a:xfrm>
          <a:custGeom>
            <a:avLst/>
            <a:gdLst/>
            <a:ahLst/>
            <a:cxnLst/>
            <a:rect l="l" t="t" r="r" b="b"/>
            <a:pathLst>
              <a:path w="11260414" h="9561115">
                <a:moveTo>
                  <a:pt x="0" y="0"/>
                </a:moveTo>
                <a:lnTo>
                  <a:pt x="11260414" y="0"/>
                </a:lnTo>
                <a:lnTo>
                  <a:pt x="11260414" y="9561115"/>
                </a:lnTo>
                <a:lnTo>
                  <a:pt x="0" y="9561115"/>
                </a:lnTo>
                <a:lnTo>
                  <a:pt x="0" y="0"/>
                </a:lnTo>
                <a:close/>
              </a:path>
            </a:pathLst>
          </a:custGeom>
          <a:blipFill>
            <a:blip r:embed="rId4">
              <a:extLst>
                <a:ext uri="{96DAC541-7B7A-43D3-8B79-37D633B846F1}">
                  <asvg:svgBlip xmlns:asvg="http://schemas.microsoft.com/office/drawing/2016/SVG/main" r:embed="rId5"/>
                </a:ext>
              </a:extLst>
            </a:blip>
            <a:stretch>
              <a:fillRect l="-65" r="-65"/>
            </a:stretch>
          </a:blipFill>
        </p:spPr>
        <p:txBody>
          <a:bodyPr/>
          <a:lstStyle/>
          <a:p>
            <a:endParaRPr lang="en-SI"/>
          </a:p>
        </p:txBody>
      </p:sp>
      <p:sp>
        <p:nvSpPr>
          <p:cNvPr id="4" name="Freeform 4"/>
          <p:cNvSpPr/>
          <p:nvPr/>
        </p:nvSpPr>
        <p:spPr>
          <a:xfrm rot="-3071680">
            <a:off x="-3100371" y="572564"/>
            <a:ext cx="6024516" cy="2004790"/>
          </a:xfrm>
          <a:custGeom>
            <a:avLst/>
            <a:gdLst/>
            <a:ahLst/>
            <a:cxnLst/>
            <a:rect l="l" t="t" r="r" b="b"/>
            <a:pathLst>
              <a:path w="6024516" h="2004790">
                <a:moveTo>
                  <a:pt x="0" y="0"/>
                </a:moveTo>
                <a:lnTo>
                  <a:pt x="6024516" y="0"/>
                </a:lnTo>
                <a:lnTo>
                  <a:pt x="6024516" y="2004790"/>
                </a:lnTo>
                <a:lnTo>
                  <a:pt x="0" y="2004790"/>
                </a:lnTo>
                <a:lnTo>
                  <a:pt x="0" y="0"/>
                </a:lnTo>
                <a:close/>
              </a:path>
            </a:pathLst>
          </a:custGeom>
          <a:blipFill>
            <a:blip r:embed="rId2">
              <a:extLst>
                <a:ext uri="{96DAC541-7B7A-43D3-8B79-37D633B846F1}">
                  <asvg:svgBlip xmlns:asvg="http://schemas.microsoft.com/office/drawing/2016/SVG/main" r:embed="rId3"/>
                </a:ext>
              </a:extLst>
            </a:blip>
            <a:stretch>
              <a:fillRect t="-84" b="-84"/>
            </a:stretch>
          </a:blipFill>
        </p:spPr>
        <p:txBody>
          <a:bodyPr/>
          <a:lstStyle/>
          <a:p>
            <a:endParaRPr lang="en-SI"/>
          </a:p>
        </p:txBody>
      </p:sp>
      <p:sp>
        <p:nvSpPr>
          <p:cNvPr id="5" name="TextBox 5"/>
          <p:cNvSpPr txBox="1"/>
          <p:nvPr/>
        </p:nvSpPr>
        <p:spPr>
          <a:xfrm>
            <a:off x="6134100" y="5163310"/>
            <a:ext cx="6019800" cy="2243177"/>
          </a:xfrm>
          <a:prstGeom prst="rect">
            <a:avLst/>
          </a:prstGeom>
        </p:spPr>
        <p:txBody>
          <a:bodyPr lIns="0" tIns="0" rIns="0" bIns="0" rtlCol="0" anchor="t">
            <a:spAutoFit/>
          </a:bodyPr>
          <a:lstStyle/>
          <a:p>
            <a:pPr algn="l">
              <a:lnSpc>
                <a:spcPts val="8733"/>
              </a:lnSpc>
            </a:pPr>
            <a:r>
              <a:rPr lang="en-US" sz="7875">
                <a:solidFill>
                  <a:srgbClr val="000000"/>
                </a:solidFill>
                <a:latin typeface="Bangers"/>
                <a:ea typeface="Bangers"/>
                <a:cs typeface="Bangers"/>
                <a:sym typeface="Bangers"/>
              </a:rPr>
              <a:t>ZNANE OSEBNOSTI</a:t>
            </a:r>
          </a:p>
          <a:p>
            <a:pPr algn="l">
              <a:lnSpc>
                <a:spcPts val="8741"/>
              </a:lnSpc>
            </a:pPr>
            <a:endParaRPr lang="en-US" sz="7875">
              <a:solidFill>
                <a:srgbClr val="000000"/>
              </a:solidFill>
              <a:latin typeface="Bangers"/>
              <a:ea typeface="Bangers"/>
              <a:cs typeface="Bangers"/>
              <a:sym typeface="Bangers"/>
            </a:endParaRPr>
          </a:p>
        </p:txBody>
      </p:sp>
      <p:sp>
        <p:nvSpPr>
          <p:cNvPr id="6" name="Freeform 6"/>
          <p:cNvSpPr/>
          <p:nvPr/>
        </p:nvSpPr>
        <p:spPr>
          <a:xfrm>
            <a:off x="8760765" y="3643817"/>
            <a:ext cx="766470" cy="1035187"/>
          </a:xfrm>
          <a:custGeom>
            <a:avLst/>
            <a:gdLst/>
            <a:ahLst/>
            <a:cxnLst/>
            <a:rect l="l" t="t" r="r" b="b"/>
            <a:pathLst>
              <a:path w="766470" h="1035187">
                <a:moveTo>
                  <a:pt x="0" y="0"/>
                </a:moveTo>
                <a:lnTo>
                  <a:pt x="766470" y="0"/>
                </a:lnTo>
                <a:lnTo>
                  <a:pt x="766470" y="1035187"/>
                </a:lnTo>
                <a:lnTo>
                  <a:pt x="0" y="103518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SI"/>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9DBDE7"/>
        </a:solidFill>
        <a:effectLst/>
      </p:bgPr>
    </p:bg>
    <p:spTree>
      <p:nvGrpSpPr>
        <p:cNvPr id="1" name=""/>
        <p:cNvGrpSpPr/>
        <p:nvPr/>
      </p:nvGrpSpPr>
      <p:grpSpPr>
        <a:xfrm>
          <a:off x="0" y="0"/>
          <a:ext cx="0" cy="0"/>
          <a:chOff x="0" y="0"/>
          <a:chExt cx="0" cy="0"/>
        </a:xfrm>
      </p:grpSpPr>
      <p:sp>
        <p:nvSpPr>
          <p:cNvPr id="2" name="Freeform 2"/>
          <p:cNvSpPr/>
          <p:nvPr/>
        </p:nvSpPr>
        <p:spPr>
          <a:xfrm rot="-109738">
            <a:off x="11702745" y="8425990"/>
            <a:ext cx="8961383" cy="2982097"/>
          </a:xfrm>
          <a:custGeom>
            <a:avLst/>
            <a:gdLst/>
            <a:ahLst/>
            <a:cxnLst/>
            <a:rect l="l" t="t" r="r" b="b"/>
            <a:pathLst>
              <a:path w="8961383" h="2982097">
                <a:moveTo>
                  <a:pt x="0" y="0"/>
                </a:moveTo>
                <a:lnTo>
                  <a:pt x="8961383" y="0"/>
                </a:lnTo>
                <a:lnTo>
                  <a:pt x="8961383" y="2982097"/>
                </a:lnTo>
                <a:lnTo>
                  <a:pt x="0" y="2982097"/>
                </a:lnTo>
                <a:lnTo>
                  <a:pt x="0" y="0"/>
                </a:lnTo>
                <a:close/>
              </a:path>
            </a:pathLst>
          </a:custGeom>
          <a:blipFill>
            <a:blip r:embed="rId2">
              <a:extLst>
                <a:ext uri="{96DAC541-7B7A-43D3-8B79-37D633B846F1}">
                  <asvg:svgBlip xmlns:asvg="http://schemas.microsoft.com/office/drawing/2016/SVG/main" r:embed="rId3"/>
                </a:ext>
              </a:extLst>
            </a:blip>
            <a:stretch>
              <a:fillRect t="-137" b="-137"/>
            </a:stretch>
          </a:blipFill>
        </p:spPr>
        <p:txBody>
          <a:bodyPr/>
          <a:lstStyle/>
          <a:p>
            <a:endParaRPr lang="en-SI"/>
          </a:p>
        </p:txBody>
      </p:sp>
      <p:sp>
        <p:nvSpPr>
          <p:cNvPr id="3" name="Freeform 3"/>
          <p:cNvSpPr/>
          <p:nvPr/>
        </p:nvSpPr>
        <p:spPr>
          <a:xfrm rot="-3071680">
            <a:off x="-2700534" y="212681"/>
            <a:ext cx="6024516" cy="2004790"/>
          </a:xfrm>
          <a:custGeom>
            <a:avLst/>
            <a:gdLst/>
            <a:ahLst/>
            <a:cxnLst/>
            <a:rect l="l" t="t" r="r" b="b"/>
            <a:pathLst>
              <a:path w="6024516" h="2004790">
                <a:moveTo>
                  <a:pt x="0" y="0"/>
                </a:moveTo>
                <a:lnTo>
                  <a:pt x="6024516" y="0"/>
                </a:lnTo>
                <a:lnTo>
                  <a:pt x="6024516" y="2004790"/>
                </a:lnTo>
                <a:lnTo>
                  <a:pt x="0" y="2004790"/>
                </a:lnTo>
                <a:lnTo>
                  <a:pt x="0" y="0"/>
                </a:lnTo>
                <a:close/>
              </a:path>
            </a:pathLst>
          </a:custGeom>
          <a:blipFill>
            <a:blip r:embed="rId2">
              <a:extLst>
                <a:ext uri="{96DAC541-7B7A-43D3-8B79-37D633B846F1}">
                  <asvg:svgBlip xmlns:asvg="http://schemas.microsoft.com/office/drawing/2016/SVG/main" r:embed="rId3"/>
                </a:ext>
              </a:extLst>
            </a:blip>
            <a:stretch>
              <a:fillRect t="-84" b="-84"/>
            </a:stretch>
          </a:blipFill>
        </p:spPr>
        <p:txBody>
          <a:bodyPr/>
          <a:lstStyle/>
          <a:p>
            <a:endParaRPr lang="en-SI"/>
          </a:p>
        </p:txBody>
      </p:sp>
      <p:sp>
        <p:nvSpPr>
          <p:cNvPr id="4" name="TextBox 4"/>
          <p:cNvSpPr txBox="1"/>
          <p:nvPr/>
        </p:nvSpPr>
        <p:spPr>
          <a:xfrm>
            <a:off x="2561445" y="1701699"/>
            <a:ext cx="5553502" cy="685775"/>
          </a:xfrm>
          <a:prstGeom prst="rect">
            <a:avLst/>
          </a:prstGeom>
        </p:spPr>
        <p:txBody>
          <a:bodyPr lIns="0" tIns="0" rIns="0" bIns="0" rtlCol="0" anchor="t">
            <a:spAutoFit/>
          </a:bodyPr>
          <a:lstStyle/>
          <a:p>
            <a:pPr algn="ctr">
              <a:lnSpc>
                <a:spcPts val="5550"/>
              </a:lnSpc>
            </a:pPr>
            <a:r>
              <a:rPr lang="en-US" sz="4999" dirty="0">
                <a:solidFill>
                  <a:srgbClr val="000000"/>
                </a:solidFill>
                <a:latin typeface="Bangers"/>
                <a:ea typeface="Bangers"/>
                <a:cs typeface="Bangers"/>
                <a:sym typeface="Bangers"/>
              </a:rPr>
              <a:t>1. </a:t>
            </a:r>
            <a:r>
              <a:rPr lang="en-US" sz="4999" dirty="0" err="1">
                <a:solidFill>
                  <a:srgbClr val="000000"/>
                </a:solidFill>
                <a:latin typeface="Bangers"/>
                <a:ea typeface="Bangers"/>
                <a:cs typeface="Bangers"/>
                <a:sym typeface="Bangers"/>
              </a:rPr>
              <a:t>vprašanje</a:t>
            </a:r>
            <a:r>
              <a:rPr lang="en-US" sz="4999" dirty="0">
                <a:solidFill>
                  <a:srgbClr val="000000"/>
                </a:solidFill>
                <a:latin typeface="Bangers"/>
                <a:ea typeface="Bangers"/>
                <a:cs typeface="Bangers"/>
                <a:sym typeface="Bangers"/>
              </a:rPr>
              <a:t> </a:t>
            </a:r>
          </a:p>
        </p:txBody>
      </p:sp>
      <p:grpSp>
        <p:nvGrpSpPr>
          <p:cNvPr id="5" name="Group 5"/>
          <p:cNvGrpSpPr>
            <a:grpSpLocks noChangeAspect="1"/>
          </p:cNvGrpSpPr>
          <p:nvPr/>
        </p:nvGrpSpPr>
        <p:grpSpPr>
          <a:xfrm>
            <a:off x="749589" y="2851213"/>
            <a:ext cx="9227667" cy="5558176"/>
            <a:chOff x="0" y="0"/>
            <a:chExt cx="12303556" cy="7410902"/>
          </a:xfrm>
        </p:grpSpPr>
        <p:sp>
          <p:nvSpPr>
            <p:cNvPr id="6" name="Freeform 6"/>
            <p:cNvSpPr/>
            <p:nvPr/>
          </p:nvSpPr>
          <p:spPr>
            <a:xfrm>
              <a:off x="0" y="0"/>
              <a:ext cx="12303506" cy="7410958"/>
            </a:xfrm>
            <a:custGeom>
              <a:avLst/>
              <a:gdLst/>
              <a:ahLst/>
              <a:cxnLst/>
              <a:rect l="l" t="t" r="r" b="b"/>
              <a:pathLst>
                <a:path w="12303506" h="7410958">
                  <a:moveTo>
                    <a:pt x="0" y="0"/>
                  </a:moveTo>
                  <a:lnTo>
                    <a:pt x="12303506" y="0"/>
                  </a:lnTo>
                  <a:lnTo>
                    <a:pt x="12303506" y="7410958"/>
                  </a:lnTo>
                  <a:lnTo>
                    <a:pt x="0" y="7410958"/>
                  </a:lnTo>
                  <a:lnTo>
                    <a:pt x="0" y="0"/>
                  </a:lnTo>
                  <a:close/>
                </a:path>
              </a:pathLst>
            </a:custGeom>
            <a:blipFill>
              <a:blip r:embed="rId4"/>
              <a:stretch>
                <a:fillRect b="-5836"/>
              </a:stretch>
            </a:blipFill>
          </p:spPr>
          <p:txBody>
            <a:bodyPr/>
            <a:lstStyle/>
            <a:p>
              <a:endParaRPr lang="en-SI"/>
            </a:p>
          </p:txBody>
        </p:sp>
      </p:grpSp>
      <p:grpSp>
        <p:nvGrpSpPr>
          <p:cNvPr id="7" name="Group 7"/>
          <p:cNvGrpSpPr/>
          <p:nvPr/>
        </p:nvGrpSpPr>
        <p:grpSpPr>
          <a:xfrm>
            <a:off x="2980581" y="6606978"/>
            <a:ext cx="2357615" cy="865589"/>
            <a:chOff x="0" y="0"/>
            <a:chExt cx="3143487" cy="1154119"/>
          </a:xfrm>
        </p:grpSpPr>
        <p:sp>
          <p:nvSpPr>
            <p:cNvPr id="8" name="Freeform 8"/>
            <p:cNvSpPr/>
            <p:nvPr/>
          </p:nvSpPr>
          <p:spPr>
            <a:xfrm>
              <a:off x="16891" y="16891"/>
              <a:ext cx="3051683" cy="1067435"/>
            </a:xfrm>
            <a:custGeom>
              <a:avLst/>
              <a:gdLst/>
              <a:ahLst/>
              <a:cxnLst/>
              <a:rect l="l" t="t" r="r" b="b"/>
              <a:pathLst>
                <a:path w="3051683" h="1067435">
                  <a:moveTo>
                    <a:pt x="0" y="0"/>
                  </a:moveTo>
                  <a:lnTo>
                    <a:pt x="3051683" y="0"/>
                  </a:lnTo>
                  <a:lnTo>
                    <a:pt x="3051683" y="1067435"/>
                  </a:lnTo>
                  <a:lnTo>
                    <a:pt x="0" y="1067435"/>
                  </a:lnTo>
                  <a:close/>
                </a:path>
              </a:pathLst>
            </a:custGeom>
            <a:solidFill>
              <a:srgbClr val="00B050"/>
            </a:solidFill>
            <a:ln w="12700">
              <a:solidFill>
                <a:srgbClr val="000000"/>
              </a:solidFill>
            </a:ln>
          </p:spPr>
          <p:txBody>
            <a:bodyPr/>
            <a:lstStyle/>
            <a:p>
              <a:endParaRPr lang="en-SI"/>
            </a:p>
          </p:txBody>
        </p:sp>
        <p:sp>
          <p:nvSpPr>
            <p:cNvPr id="9" name="Freeform 9"/>
            <p:cNvSpPr/>
            <p:nvPr/>
          </p:nvSpPr>
          <p:spPr>
            <a:xfrm>
              <a:off x="0" y="0"/>
              <a:ext cx="3085465" cy="1101217"/>
            </a:xfrm>
            <a:custGeom>
              <a:avLst/>
              <a:gdLst/>
              <a:ahLst/>
              <a:cxnLst/>
              <a:rect l="l" t="t" r="r" b="b"/>
              <a:pathLst>
                <a:path w="3085465" h="1101217">
                  <a:moveTo>
                    <a:pt x="16891" y="0"/>
                  </a:moveTo>
                  <a:lnTo>
                    <a:pt x="3068574" y="0"/>
                  </a:lnTo>
                  <a:cubicBezTo>
                    <a:pt x="3077972" y="0"/>
                    <a:pt x="3085465" y="7620"/>
                    <a:pt x="3085465" y="16891"/>
                  </a:cubicBezTo>
                  <a:lnTo>
                    <a:pt x="3085465" y="1084326"/>
                  </a:lnTo>
                  <a:cubicBezTo>
                    <a:pt x="3085465" y="1093724"/>
                    <a:pt x="3077845" y="1101217"/>
                    <a:pt x="3068574" y="1101217"/>
                  </a:cubicBezTo>
                  <a:lnTo>
                    <a:pt x="16891" y="1101217"/>
                  </a:lnTo>
                  <a:cubicBezTo>
                    <a:pt x="7620" y="1101217"/>
                    <a:pt x="0" y="1093597"/>
                    <a:pt x="0" y="1084326"/>
                  </a:cubicBezTo>
                  <a:lnTo>
                    <a:pt x="0" y="16891"/>
                  </a:lnTo>
                  <a:cubicBezTo>
                    <a:pt x="0" y="7620"/>
                    <a:pt x="7620" y="0"/>
                    <a:pt x="16891" y="0"/>
                  </a:cubicBezTo>
                  <a:moveTo>
                    <a:pt x="16891" y="33909"/>
                  </a:moveTo>
                  <a:lnTo>
                    <a:pt x="16891" y="16891"/>
                  </a:lnTo>
                  <a:lnTo>
                    <a:pt x="33909" y="16891"/>
                  </a:lnTo>
                  <a:lnTo>
                    <a:pt x="33909" y="1084326"/>
                  </a:lnTo>
                  <a:lnTo>
                    <a:pt x="16891" y="1084326"/>
                  </a:lnTo>
                  <a:lnTo>
                    <a:pt x="16891" y="1067308"/>
                  </a:lnTo>
                  <a:lnTo>
                    <a:pt x="3068574" y="1067308"/>
                  </a:lnTo>
                  <a:lnTo>
                    <a:pt x="3068574" y="1084199"/>
                  </a:lnTo>
                  <a:lnTo>
                    <a:pt x="3051683" y="1084199"/>
                  </a:lnTo>
                  <a:lnTo>
                    <a:pt x="3051683" y="16891"/>
                  </a:lnTo>
                  <a:lnTo>
                    <a:pt x="3068574" y="16891"/>
                  </a:lnTo>
                  <a:lnTo>
                    <a:pt x="3068574" y="33909"/>
                  </a:lnTo>
                  <a:lnTo>
                    <a:pt x="16891" y="33909"/>
                  </a:lnTo>
                  <a:close/>
                </a:path>
              </a:pathLst>
            </a:custGeom>
            <a:solidFill>
              <a:srgbClr val="1C334E"/>
            </a:solidFill>
            <a:ln w="12700">
              <a:solidFill>
                <a:srgbClr val="000000"/>
              </a:solidFill>
            </a:ln>
          </p:spPr>
          <p:txBody>
            <a:bodyPr/>
            <a:lstStyle/>
            <a:p>
              <a:endParaRPr lang="en-SI"/>
            </a:p>
          </p:txBody>
        </p:sp>
        <p:sp>
          <p:nvSpPr>
            <p:cNvPr id="10" name="TextBox 10"/>
            <p:cNvSpPr txBox="1"/>
            <p:nvPr/>
          </p:nvSpPr>
          <p:spPr>
            <a:xfrm>
              <a:off x="0" y="-47625"/>
              <a:ext cx="3143487" cy="1201744"/>
            </a:xfrm>
            <a:prstGeom prst="rect">
              <a:avLst/>
            </a:prstGeom>
          </p:spPr>
          <p:txBody>
            <a:bodyPr lIns="50800" tIns="50800" rIns="50800" bIns="50800" rtlCol="0" anchor="ctr"/>
            <a:lstStyle/>
            <a:p>
              <a:pPr algn="ctr">
                <a:lnSpc>
                  <a:spcPts val="3359"/>
                </a:lnSpc>
              </a:pPr>
              <a:r>
                <a:rPr lang="en-US" sz="2799">
                  <a:solidFill>
                    <a:srgbClr val="FFFFFF"/>
                  </a:solidFill>
                  <a:latin typeface="Calibri (MS)"/>
                  <a:ea typeface="Calibri (MS)"/>
                  <a:cs typeface="Calibri (MS)"/>
                  <a:sym typeface="Calibri (MS)"/>
                </a:rPr>
                <a:t>02.11.1755</a:t>
              </a:r>
            </a:p>
          </p:txBody>
        </p:sp>
      </p:grpSp>
      <p:sp>
        <p:nvSpPr>
          <p:cNvPr id="11" name="AutoShape 11"/>
          <p:cNvSpPr/>
          <p:nvPr/>
        </p:nvSpPr>
        <p:spPr>
          <a:xfrm flipV="1">
            <a:off x="5176925" y="4878205"/>
            <a:ext cx="3444292" cy="2098281"/>
          </a:xfrm>
          <a:prstGeom prst="line">
            <a:avLst/>
          </a:prstGeom>
          <a:ln w="9525" cap="rnd">
            <a:solidFill>
              <a:srgbClr val="00B050"/>
            </a:solidFill>
            <a:prstDash val="solid"/>
            <a:headEnd type="none" w="sm" len="sm"/>
            <a:tailEnd type="triangle" w="lg" len="med"/>
          </a:ln>
        </p:spPr>
        <p:txBody>
          <a:bodyPr/>
          <a:lstStyle/>
          <a:p>
            <a:endParaRPr lang="en-SI"/>
          </a:p>
        </p:txBody>
      </p:sp>
      <p:grpSp>
        <p:nvGrpSpPr>
          <p:cNvPr id="12" name="Group 12"/>
          <p:cNvGrpSpPr>
            <a:grpSpLocks noChangeAspect="1"/>
          </p:cNvGrpSpPr>
          <p:nvPr/>
        </p:nvGrpSpPr>
        <p:grpSpPr>
          <a:xfrm>
            <a:off x="10196093" y="2387474"/>
            <a:ext cx="7276376" cy="6324600"/>
            <a:chOff x="0" y="0"/>
            <a:chExt cx="9701834" cy="8432800"/>
          </a:xfrm>
        </p:grpSpPr>
        <p:sp>
          <p:nvSpPr>
            <p:cNvPr id="13" name="Freeform 13" descr="Ein Bild, das Karte, Text, Atlas enthält.  Automatisch generierte Beschreibung"/>
            <p:cNvSpPr/>
            <p:nvPr/>
          </p:nvSpPr>
          <p:spPr>
            <a:xfrm>
              <a:off x="0" y="0"/>
              <a:ext cx="9701784" cy="8432800"/>
            </a:xfrm>
            <a:custGeom>
              <a:avLst/>
              <a:gdLst/>
              <a:ahLst/>
              <a:cxnLst/>
              <a:rect l="l" t="t" r="r" b="b"/>
              <a:pathLst>
                <a:path w="9701784" h="8432800">
                  <a:moveTo>
                    <a:pt x="0" y="0"/>
                  </a:moveTo>
                  <a:lnTo>
                    <a:pt x="9701784" y="0"/>
                  </a:lnTo>
                  <a:lnTo>
                    <a:pt x="9701784" y="8432800"/>
                  </a:lnTo>
                  <a:lnTo>
                    <a:pt x="0" y="8432800"/>
                  </a:lnTo>
                  <a:lnTo>
                    <a:pt x="0" y="0"/>
                  </a:lnTo>
                  <a:close/>
                </a:path>
              </a:pathLst>
            </a:custGeom>
            <a:blipFill>
              <a:blip r:embed="rId5"/>
              <a:stretch>
                <a:fillRect t="-2922" b="-2922"/>
              </a:stretch>
            </a:blipFill>
          </p:spPr>
          <p:txBody>
            <a:bodyPr/>
            <a:lstStyle/>
            <a:p>
              <a:endParaRPr lang="en-SI"/>
            </a:p>
          </p:txBody>
        </p:sp>
      </p:grpSp>
      <p:grpSp>
        <p:nvGrpSpPr>
          <p:cNvPr id="14" name="Group 14"/>
          <p:cNvGrpSpPr/>
          <p:nvPr/>
        </p:nvGrpSpPr>
        <p:grpSpPr>
          <a:xfrm>
            <a:off x="14643420" y="5715054"/>
            <a:ext cx="2450901" cy="865589"/>
            <a:chOff x="0" y="0"/>
            <a:chExt cx="3267868" cy="1154119"/>
          </a:xfrm>
        </p:grpSpPr>
        <p:sp>
          <p:nvSpPr>
            <p:cNvPr id="15" name="Freeform 15"/>
            <p:cNvSpPr/>
            <p:nvPr/>
          </p:nvSpPr>
          <p:spPr>
            <a:xfrm>
              <a:off x="16891" y="16891"/>
              <a:ext cx="3176016" cy="1067435"/>
            </a:xfrm>
            <a:custGeom>
              <a:avLst/>
              <a:gdLst/>
              <a:ahLst/>
              <a:cxnLst/>
              <a:rect l="l" t="t" r="r" b="b"/>
              <a:pathLst>
                <a:path w="3176016" h="1067435">
                  <a:moveTo>
                    <a:pt x="0" y="0"/>
                  </a:moveTo>
                  <a:lnTo>
                    <a:pt x="3176016" y="0"/>
                  </a:lnTo>
                  <a:lnTo>
                    <a:pt x="3176016" y="1067435"/>
                  </a:lnTo>
                  <a:lnTo>
                    <a:pt x="0" y="1067435"/>
                  </a:lnTo>
                  <a:close/>
                </a:path>
              </a:pathLst>
            </a:custGeom>
            <a:solidFill>
              <a:srgbClr val="FF0000"/>
            </a:solidFill>
            <a:ln w="12700">
              <a:solidFill>
                <a:srgbClr val="000000"/>
              </a:solidFill>
            </a:ln>
          </p:spPr>
          <p:txBody>
            <a:bodyPr/>
            <a:lstStyle/>
            <a:p>
              <a:endParaRPr lang="en-SI"/>
            </a:p>
          </p:txBody>
        </p:sp>
        <p:sp>
          <p:nvSpPr>
            <p:cNvPr id="16" name="Freeform 16"/>
            <p:cNvSpPr/>
            <p:nvPr/>
          </p:nvSpPr>
          <p:spPr>
            <a:xfrm>
              <a:off x="0" y="0"/>
              <a:ext cx="3209798" cy="1101217"/>
            </a:xfrm>
            <a:custGeom>
              <a:avLst/>
              <a:gdLst/>
              <a:ahLst/>
              <a:cxnLst/>
              <a:rect l="l" t="t" r="r" b="b"/>
              <a:pathLst>
                <a:path w="3209798" h="1101217">
                  <a:moveTo>
                    <a:pt x="16891" y="0"/>
                  </a:moveTo>
                  <a:lnTo>
                    <a:pt x="3192907" y="0"/>
                  </a:lnTo>
                  <a:cubicBezTo>
                    <a:pt x="3202305" y="0"/>
                    <a:pt x="3209798" y="7620"/>
                    <a:pt x="3209798" y="16891"/>
                  </a:cubicBezTo>
                  <a:lnTo>
                    <a:pt x="3209798" y="1084326"/>
                  </a:lnTo>
                  <a:cubicBezTo>
                    <a:pt x="3209798" y="1093724"/>
                    <a:pt x="3202178" y="1101217"/>
                    <a:pt x="3192907" y="1101217"/>
                  </a:cubicBezTo>
                  <a:lnTo>
                    <a:pt x="16891" y="1101217"/>
                  </a:lnTo>
                  <a:cubicBezTo>
                    <a:pt x="7620" y="1101217"/>
                    <a:pt x="0" y="1093597"/>
                    <a:pt x="0" y="1084326"/>
                  </a:cubicBezTo>
                  <a:lnTo>
                    <a:pt x="0" y="16891"/>
                  </a:lnTo>
                  <a:cubicBezTo>
                    <a:pt x="0" y="7620"/>
                    <a:pt x="7620" y="0"/>
                    <a:pt x="16891" y="0"/>
                  </a:cubicBezTo>
                  <a:moveTo>
                    <a:pt x="16891" y="33909"/>
                  </a:moveTo>
                  <a:lnTo>
                    <a:pt x="16891" y="16891"/>
                  </a:lnTo>
                  <a:lnTo>
                    <a:pt x="33909" y="16891"/>
                  </a:lnTo>
                  <a:lnTo>
                    <a:pt x="33909" y="1084326"/>
                  </a:lnTo>
                  <a:lnTo>
                    <a:pt x="16891" y="1084326"/>
                  </a:lnTo>
                  <a:lnTo>
                    <a:pt x="16891" y="1067308"/>
                  </a:lnTo>
                  <a:lnTo>
                    <a:pt x="3192907" y="1067308"/>
                  </a:lnTo>
                  <a:lnTo>
                    <a:pt x="3192907" y="1084199"/>
                  </a:lnTo>
                  <a:lnTo>
                    <a:pt x="3176016" y="1084199"/>
                  </a:lnTo>
                  <a:lnTo>
                    <a:pt x="3176016" y="16891"/>
                  </a:lnTo>
                  <a:lnTo>
                    <a:pt x="3192907" y="16891"/>
                  </a:lnTo>
                  <a:lnTo>
                    <a:pt x="3192907" y="33909"/>
                  </a:lnTo>
                  <a:lnTo>
                    <a:pt x="16891" y="33909"/>
                  </a:lnTo>
                  <a:close/>
                </a:path>
              </a:pathLst>
            </a:custGeom>
            <a:solidFill>
              <a:srgbClr val="1C334E"/>
            </a:solidFill>
            <a:ln w="12700">
              <a:solidFill>
                <a:srgbClr val="000000"/>
              </a:solidFill>
            </a:ln>
          </p:spPr>
          <p:txBody>
            <a:bodyPr/>
            <a:lstStyle/>
            <a:p>
              <a:endParaRPr lang="en-SI"/>
            </a:p>
          </p:txBody>
        </p:sp>
        <p:sp>
          <p:nvSpPr>
            <p:cNvPr id="17" name="TextBox 17"/>
            <p:cNvSpPr txBox="1"/>
            <p:nvPr/>
          </p:nvSpPr>
          <p:spPr>
            <a:xfrm>
              <a:off x="0" y="-47625"/>
              <a:ext cx="3267868" cy="1201744"/>
            </a:xfrm>
            <a:prstGeom prst="rect">
              <a:avLst/>
            </a:prstGeom>
          </p:spPr>
          <p:txBody>
            <a:bodyPr lIns="50800" tIns="50800" rIns="50800" bIns="50800" rtlCol="0" anchor="ctr"/>
            <a:lstStyle/>
            <a:p>
              <a:pPr algn="ctr">
                <a:lnSpc>
                  <a:spcPts val="3359"/>
                </a:lnSpc>
              </a:pPr>
              <a:r>
                <a:rPr lang="en-US" sz="2799">
                  <a:solidFill>
                    <a:srgbClr val="FFFFFF"/>
                  </a:solidFill>
                  <a:latin typeface="Calibri (MS)"/>
                  <a:ea typeface="Calibri (MS)"/>
                  <a:cs typeface="Calibri (MS)"/>
                  <a:sym typeface="Calibri (MS)"/>
                </a:rPr>
                <a:t>16.10.1793</a:t>
              </a:r>
            </a:p>
          </p:txBody>
        </p:sp>
      </p:grpSp>
      <p:sp>
        <p:nvSpPr>
          <p:cNvPr id="18" name="AutoShape 18"/>
          <p:cNvSpPr/>
          <p:nvPr/>
        </p:nvSpPr>
        <p:spPr>
          <a:xfrm flipH="1" flipV="1">
            <a:off x="13012845" y="4190645"/>
            <a:ext cx="1682239" cy="1913168"/>
          </a:xfrm>
          <a:prstGeom prst="line">
            <a:avLst/>
          </a:prstGeom>
          <a:ln w="9525" cap="rnd">
            <a:solidFill>
              <a:srgbClr val="FF0000"/>
            </a:solidFill>
            <a:prstDash val="solid"/>
            <a:headEnd type="none" w="sm" len="sm"/>
            <a:tailEnd type="triangle" w="lg" len="med"/>
          </a:ln>
        </p:spPr>
        <p:txBody>
          <a:bodyPr/>
          <a:lstStyle/>
          <a:p>
            <a:endParaRPr lang="en-SI"/>
          </a:p>
        </p:txBody>
      </p:sp>
      <p:sp>
        <p:nvSpPr>
          <p:cNvPr id="19" name="TextBox 19"/>
          <p:cNvSpPr txBox="1"/>
          <p:nvPr/>
        </p:nvSpPr>
        <p:spPr>
          <a:xfrm>
            <a:off x="15679294" y="175063"/>
            <a:ext cx="6019800" cy="853637"/>
          </a:xfrm>
          <a:prstGeom prst="rect">
            <a:avLst/>
          </a:prstGeom>
        </p:spPr>
        <p:txBody>
          <a:bodyPr lIns="0" tIns="0" rIns="0" bIns="0" rtlCol="0" anchor="t">
            <a:spAutoFit/>
          </a:bodyPr>
          <a:lstStyle/>
          <a:p>
            <a:pPr algn="l">
              <a:lnSpc>
                <a:spcPts val="3326"/>
              </a:lnSpc>
            </a:pPr>
            <a:r>
              <a:rPr lang="en-US" sz="3000">
                <a:solidFill>
                  <a:srgbClr val="000000"/>
                </a:solidFill>
                <a:latin typeface="Bangers"/>
                <a:ea typeface="Bangers"/>
                <a:cs typeface="Bangers"/>
                <a:sym typeface="Bangers"/>
              </a:rPr>
              <a:t>ZNANE OSEBNOSTI</a:t>
            </a:r>
          </a:p>
          <a:p>
            <a:pPr algn="l">
              <a:lnSpc>
                <a:spcPts val="3329"/>
              </a:lnSpc>
            </a:pPr>
            <a:endParaRPr lang="en-US" sz="3000">
              <a:solidFill>
                <a:srgbClr val="000000"/>
              </a:solidFill>
              <a:latin typeface="Bangers"/>
              <a:ea typeface="Bangers"/>
              <a:cs typeface="Bangers"/>
              <a:sym typeface="Bangers"/>
            </a:endParaRPr>
          </a:p>
        </p:txBody>
      </p:sp>
      <p:sp>
        <p:nvSpPr>
          <p:cNvPr id="21" name="TextBox 20">
            <a:extLst>
              <a:ext uri="{FF2B5EF4-FFF2-40B4-BE49-F238E27FC236}">
                <a16:creationId xmlns:a16="http://schemas.microsoft.com/office/drawing/2014/main" id="{5F1F29E3-B851-98D7-C642-4ADAD18FB264}"/>
              </a:ext>
            </a:extLst>
          </p:cNvPr>
          <p:cNvSpPr txBox="1"/>
          <p:nvPr/>
        </p:nvSpPr>
        <p:spPr>
          <a:xfrm>
            <a:off x="2604881" y="420347"/>
            <a:ext cx="12032672" cy="1149033"/>
          </a:xfrm>
          <a:prstGeom prst="rect">
            <a:avLst/>
          </a:prstGeom>
          <a:noFill/>
        </p:spPr>
        <p:txBody>
          <a:bodyPr wrap="square">
            <a:spAutoFit/>
          </a:bodyPr>
          <a:lstStyle/>
          <a:p>
            <a:pPr algn="ctr">
              <a:lnSpc>
                <a:spcPts val="4439"/>
              </a:lnSpc>
              <a:spcBef>
                <a:spcPct val="0"/>
              </a:spcBef>
            </a:pPr>
            <a:r>
              <a:rPr lang="en-US" sz="1800" dirty="0">
                <a:solidFill>
                  <a:srgbClr val="00B050"/>
                </a:solidFill>
                <a:latin typeface="Josefin Sans"/>
                <a:ea typeface="Josefin Sans"/>
                <a:cs typeface="Josefin Sans"/>
                <a:sym typeface="Josefin Sans"/>
              </a:rPr>
              <a:t>DATUM IN MESTO ROJSTVA</a:t>
            </a:r>
          </a:p>
          <a:p>
            <a:pPr algn="ctr">
              <a:lnSpc>
                <a:spcPts val="4439"/>
              </a:lnSpc>
              <a:spcBef>
                <a:spcPct val="0"/>
              </a:spcBef>
            </a:pPr>
            <a:r>
              <a:rPr lang="en-US" dirty="0">
                <a:solidFill>
                  <a:srgbClr val="FF0000"/>
                </a:solidFill>
                <a:latin typeface="Josefin Sans"/>
                <a:ea typeface="Josefin Sans"/>
                <a:cs typeface="Josefin Sans"/>
                <a:sym typeface="Josefin Sans"/>
              </a:rPr>
              <a:t>DATUM IN MESTO SMRTI</a:t>
            </a:r>
            <a:endParaRPr lang="en-US" sz="1800" dirty="0">
              <a:solidFill>
                <a:srgbClr val="FF0000"/>
              </a:solidFill>
              <a:latin typeface="Josefin Sans"/>
              <a:ea typeface="Josefin Sans"/>
              <a:cs typeface="Josefin Sans"/>
              <a:sym typeface="Josefin Sans"/>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9DBDE7"/>
        </a:solidFill>
        <a:effectLst/>
      </p:bgPr>
    </p:bg>
    <p:spTree>
      <p:nvGrpSpPr>
        <p:cNvPr id="1" name=""/>
        <p:cNvGrpSpPr/>
        <p:nvPr/>
      </p:nvGrpSpPr>
      <p:grpSpPr>
        <a:xfrm>
          <a:off x="0" y="0"/>
          <a:ext cx="0" cy="0"/>
          <a:chOff x="0" y="0"/>
          <a:chExt cx="0" cy="0"/>
        </a:xfrm>
      </p:grpSpPr>
      <p:sp>
        <p:nvSpPr>
          <p:cNvPr id="2" name="Freeform 2"/>
          <p:cNvSpPr/>
          <p:nvPr/>
        </p:nvSpPr>
        <p:spPr>
          <a:xfrm rot="-109738">
            <a:off x="11702745" y="8425990"/>
            <a:ext cx="8961383" cy="2982097"/>
          </a:xfrm>
          <a:custGeom>
            <a:avLst/>
            <a:gdLst/>
            <a:ahLst/>
            <a:cxnLst/>
            <a:rect l="l" t="t" r="r" b="b"/>
            <a:pathLst>
              <a:path w="8961383" h="2982097">
                <a:moveTo>
                  <a:pt x="0" y="0"/>
                </a:moveTo>
                <a:lnTo>
                  <a:pt x="8961383" y="0"/>
                </a:lnTo>
                <a:lnTo>
                  <a:pt x="8961383" y="2982097"/>
                </a:lnTo>
                <a:lnTo>
                  <a:pt x="0" y="2982097"/>
                </a:lnTo>
                <a:lnTo>
                  <a:pt x="0" y="0"/>
                </a:lnTo>
                <a:close/>
              </a:path>
            </a:pathLst>
          </a:custGeom>
          <a:blipFill>
            <a:blip r:embed="rId2">
              <a:extLst>
                <a:ext uri="{96DAC541-7B7A-43D3-8B79-37D633B846F1}">
                  <asvg:svgBlip xmlns:asvg="http://schemas.microsoft.com/office/drawing/2016/SVG/main" r:embed="rId3"/>
                </a:ext>
              </a:extLst>
            </a:blip>
            <a:stretch>
              <a:fillRect t="-137" b="-137"/>
            </a:stretch>
          </a:blipFill>
        </p:spPr>
        <p:txBody>
          <a:bodyPr/>
          <a:lstStyle/>
          <a:p>
            <a:endParaRPr lang="en-SI"/>
          </a:p>
        </p:txBody>
      </p:sp>
      <p:sp>
        <p:nvSpPr>
          <p:cNvPr id="3" name="Freeform 3"/>
          <p:cNvSpPr/>
          <p:nvPr/>
        </p:nvSpPr>
        <p:spPr>
          <a:xfrm rot="-3071680">
            <a:off x="-3100371" y="572564"/>
            <a:ext cx="6024516" cy="2004790"/>
          </a:xfrm>
          <a:custGeom>
            <a:avLst/>
            <a:gdLst/>
            <a:ahLst/>
            <a:cxnLst/>
            <a:rect l="l" t="t" r="r" b="b"/>
            <a:pathLst>
              <a:path w="6024516" h="2004790">
                <a:moveTo>
                  <a:pt x="0" y="0"/>
                </a:moveTo>
                <a:lnTo>
                  <a:pt x="6024516" y="0"/>
                </a:lnTo>
                <a:lnTo>
                  <a:pt x="6024516" y="2004790"/>
                </a:lnTo>
                <a:lnTo>
                  <a:pt x="0" y="2004790"/>
                </a:lnTo>
                <a:lnTo>
                  <a:pt x="0" y="0"/>
                </a:lnTo>
                <a:close/>
              </a:path>
            </a:pathLst>
          </a:custGeom>
          <a:blipFill>
            <a:blip r:embed="rId2">
              <a:extLst>
                <a:ext uri="{96DAC541-7B7A-43D3-8B79-37D633B846F1}">
                  <asvg:svgBlip xmlns:asvg="http://schemas.microsoft.com/office/drawing/2016/SVG/main" r:embed="rId3"/>
                </a:ext>
              </a:extLst>
            </a:blip>
            <a:stretch>
              <a:fillRect t="-84" b="-84"/>
            </a:stretch>
          </a:blipFill>
        </p:spPr>
        <p:txBody>
          <a:bodyPr/>
          <a:lstStyle/>
          <a:p>
            <a:endParaRPr lang="en-SI"/>
          </a:p>
        </p:txBody>
      </p:sp>
      <p:sp>
        <p:nvSpPr>
          <p:cNvPr id="4" name="TextBox 4"/>
          <p:cNvSpPr txBox="1"/>
          <p:nvPr/>
        </p:nvSpPr>
        <p:spPr>
          <a:xfrm>
            <a:off x="2832962" y="1251122"/>
            <a:ext cx="5553502" cy="685775"/>
          </a:xfrm>
          <a:prstGeom prst="rect">
            <a:avLst/>
          </a:prstGeom>
        </p:spPr>
        <p:txBody>
          <a:bodyPr lIns="0" tIns="0" rIns="0" bIns="0" rtlCol="0" anchor="t">
            <a:spAutoFit/>
          </a:bodyPr>
          <a:lstStyle/>
          <a:p>
            <a:pPr algn="ctr">
              <a:lnSpc>
                <a:spcPts val="5550"/>
              </a:lnSpc>
            </a:pPr>
            <a:r>
              <a:rPr lang="en-US" sz="4999">
                <a:solidFill>
                  <a:srgbClr val="000000"/>
                </a:solidFill>
                <a:latin typeface="Bangers"/>
                <a:ea typeface="Bangers"/>
                <a:cs typeface="Bangers"/>
                <a:sym typeface="Bangers"/>
              </a:rPr>
              <a:t>2. vprašanje </a:t>
            </a:r>
          </a:p>
        </p:txBody>
      </p:sp>
      <p:grpSp>
        <p:nvGrpSpPr>
          <p:cNvPr id="5" name="Group 5"/>
          <p:cNvGrpSpPr>
            <a:grpSpLocks noChangeAspect="1"/>
          </p:cNvGrpSpPr>
          <p:nvPr/>
        </p:nvGrpSpPr>
        <p:grpSpPr>
          <a:xfrm>
            <a:off x="1676400" y="2571065"/>
            <a:ext cx="7866627" cy="6330816"/>
            <a:chOff x="0" y="0"/>
            <a:chExt cx="10488836" cy="8441088"/>
          </a:xfrm>
        </p:grpSpPr>
        <p:sp>
          <p:nvSpPr>
            <p:cNvPr id="6" name="Freeform 6"/>
            <p:cNvSpPr/>
            <p:nvPr/>
          </p:nvSpPr>
          <p:spPr>
            <a:xfrm>
              <a:off x="0" y="0"/>
              <a:ext cx="10488803" cy="8441055"/>
            </a:xfrm>
            <a:custGeom>
              <a:avLst/>
              <a:gdLst/>
              <a:ahLst/>
              <a:cxnLst/>
              <a:rect l="l" t="t" r="r" b="b"/>
              <a:pathLst>
                <a:path w="10488803" h="8441055">
                  <a:moveTo>
                    <a:pt x="0" y="0"/>
                  </a:moveTo>
                  <a:lnTo>
                    <a:pt x="10488803" y="0"/>
                  </a:lnTo>
                  <a:lnTo>
                    <a:pt x="10488803" y="8441055"/>
                  </a:lnTo>
                  <a:lnTo>
                    <a:pt x="0" y="8441055"/>
                  </a:lnTo>
                  <a:lnTo>
                    <a:pt x="0" y="0"/>
                  </a:lnTo>
                  <a:close/>
                </a:path>
              </a:pathLst>
            </a:custGeom>
            <a:blipFill>
              <a:blip r:embed="rId4"/>
              <a:stretch>
                <a:fillRect r="-3"/>
              </a:stretch>
            </a:blipFill>
          </p:spPr>
          <p:txBody>
            <a:bodyPr/>
            <a:lstStyle/>
            <a:p>
              <a:endParaRPr lang="en-SI"/>
            </a:p>
          </p:txBody>
        </p:sp>
      </p:grpSp>
      <p:grpSp>
        <p:nvGrpSpPr>
          <p:cNvPr id="7" name="Group 7"/>
          <p:cNvGrpSpPr/>
          <p:nvPr/>
        </p:nvGrpSpPr>
        <p:grpSpPr>
          <a:xfrm>
            <a:off x="4455513" y="5752078"/>
            <a:ext cx="1931363" cy="740038"/>
            <a:chOff x="0" y="0"/>
            <a:chExt cx="2575151" cy="986717"/>
          </a:xfrm>
        </p:grpSpPr>
        <p:sp>
          <p:nvSpPr>
            <p:cNvPr id="8" name="Freeform 8"/>
            <p:cNvSpPr/>
            <p:nvPr/>
          </p:nvSpPr>
          <p:spPr>
            <a:xfrm>
              <a:off x="16891" y="16891"/>
              <a:ext cx="2541270" cy="952881"/>
            </a:xfrm>
            <a:custGeom>
              <a:avLst/>
              <a:gdLst/>
              <a:ahLst/>
              <a:cxnLst/>
              <a:rect l="l" t="t" r="r" b="b"/>
              <a:pathLst>
                <a:path w="2541270" h="952881">
                  <a:moveTo>
                    <a:pt x="0" y="0"/>
                  </a:moveTo>
                  <a:lnTo>
                    <a:pt x="2541270" y="0"/>
                  </a:lnTo>
                  <a:lnTo>
                    <a:pt x="2541270" y="952881"/>
                  </a:lnTo>
                  <a:lnTo>
                    <a:pt x="0" y="952881"/>
                  </a:lnTo>
                  <a:close/>
                </a:path>
              </a:pathLst>
            </a:custGeom>
            <a:solidFill>
              <a:srgbClr val="00B050"/>
            </a:solidFill>
            <a:ln w="12700">
              <a:solidFill>
                <a:srgbClr val="000000"/>
              </a:solidFill>
            </a:ln>
          </p:spPr>
          <p:txBody>
            <a:bodyPr/>
            <a:lstStyle/>
            <a:p>
              <a:endParaRPr lang="en-SI"/>
            </a:p>
          </p:txBody>
        </p:sp>
        <p:sp>
          <p:nvSpPr>
            <p:cNvPr id="9" name="Freeform 9"/>
            <p:cNvSpPr/>
            <p:nvPr/>
          </p:nvSpPr>
          <p:spPr>
            <a:xfrm>
              <a:off x="0" y="0"/>
              <a:ext cx="2575052" cy="986663"/>
            </a:xfrm>
            <a:custGeom>
              <a:avLst/>
              <a:gdLst/>
              <a:ahLst/>
              <a:cxnLst/>
              <a:rect l="l" t="t" r="r" b="b"/>
              <a:pathLst>
                <a:path w="2575052" h="986663">
                  <a:moveTo>
                    <a:pt x="16891" y="0"/>
                  </a:moveTo>
                  <a:lnTo>
                    <a:pt x="2558161" y="0"/>
                  </a:lnTo>
                  <a:cubicBezTo>
                    <a:pt x="2567559" y="0"/>
                    <a:pt x="2575052" y="7620"/>
                    <a:pt x="2575052" y="16891"/>
                  </a:cubicBezTo>
                  <a:lnTo>
                    <a:pt x="2575052" y="969772"/>
                  </a:lnTo>
                  <a:cubicBezTo>
                    <a:pt x="2575052" y="979170"/>
                    <a:pt x="2567432" y="986663"/>
                    <a:pt x="2558161" y="986663"/>
                  </a:cubicBezTo>
                  <a:lnTo>
                    <a:pt x="16891" y="986663"/>
                  </a:lnTo>
                  <a:cubicBezTo>
                    <a:pt x="7620" y="986663"/>
                    <a:pt x="0" y="979170"/>
                    <a:pt x="0" y="969772"/>
                  </a:cubicBezTo>
                  <a:lnTo>
                    <a:pt x="0" y="16891"/>
                  </a:lnTo>
                  <a:cubicBezTo>
                    <a:pt x="0" y="7620"/>
                    <a:pt x="7620" y="0"/>
                    <a:pt x="16891" y="0"/>
                  </a:cubicBezTo>
                  <a:moveTo>
                    <a:pt x="16891" y="33909"/>
                  </a:moveTo>
                  <a:lnTo>
                    <a:pt x="16891" y="16891"/>
                  </a:lnTo>
                  <a:lnTo>
                    <a:pt x="33909" y="16891"/>
                  </a:lnTo>
                  <a:lnTo>
                    <a:pt x="33909" y="969772"/>
                  </a:lnTo>
                  <a:lnTo>
                    <a:pt x="16891" y="969772"/>
                  </a:lnTo>
                  <a:lnTo>
                    <a:pt x="16891" y="952881"/>
                  </a:lnTo>
                  <a:lnTo>
                    <a:pt x="2558161" y="952881"/>
                  </a:lnTo>
                  <a:lnTo>
                    <a:pt x="2558161" y="969772"/>
                  </a:lnTo>
                  <a:lnTo>
                    <a:pt x="2541270" y="969772"/>
                  </a:lnTo>
                  <a:lnTo>
                    <a:pt x="2541270" y="16891"/>
                  </a:lnTo>
                  <a:lnTo>
                    <a:pt x="2558161" y="16891"/>
                  </a:lnTo>
                  <a:lnTo>
                    <a:pt x="2558161" y="33909"/>
                  </a:lnTo>
                  <a:lnTo>
                    <a:pt x="16891" y="33909"/>
                  </a:lnTo>
                  <a:close/>
                </a:path>
              </a:pathLst>
            </a:custGeom>
            <a:solidFill>
              <a:srgbClr val="1C334E"/>
            </a:solidFill>
            <a:ln w="12700">
              <a:solidFill>
                <a:srgbClr val="000000"/>
              </a:solidFill>
            </a:ln>
          </p:spPr>
          <p:txBody>
            <a:bodyPr/>
            <a:lstStyle/>
            <a:p>
              <a:endParaRPr lang="en-SI"/>
            </a:p>
          </p:txBody>
        </p:sp>
        <p:sp>
          <p:nvSpPr>
            <p:cNvPr id="10" name="TextBox 10"/>
            <p:cNvSpPr txBox="1"/>
            <p:nvPr/>
          </p:nvSpPr>
          <p:spPr>
            <a:xfrm>
              <a:off x="0" y="-47625"/>
              <a:ext cx="2575151" cy="1034342"/>
            </a:xfrm>
            <a:prstGeom prst="rect">
              <a:avLst/>
            </a:prstGeom>
          </p:spPr>
          <p:txBody>
            <a:bodyPr lIns="50800" tIns="50800" rIns="50800" bIns="50800" rtlCol="0" anchor="ctr"/>
            <a:lstStyle/>
            <a:p>
              <a:pPr algn="ctr">
                <a:lnSpc>
                  <a:spcPts val="3359"/>
                </a:lnSpc>
              </a:pPr>
              <a:r>
                <a:rPr lang="en-US" sz="2799">
                  <a:solidFill>
                    <a:srgbClr val="FFFFFF"/>
                  </a:solidFill>
                  <a:latin typeface="Calibri (MS)"/>
                  <a:ea typeface="Calibri (MS)"/>
                  <a:cs typeface="Calibri (MS)"/>
                  <a:sym typeface="Calibri (MS)"/>
                </a:rPr>
                <a:t>26.08.1910</a:t>
              </a:r>
            </a:p>
          </p:txBody>
        </p:sp>
      </p:grpSp>
      <p:sp>
        <p:nvSpPr>
          <p:cNvPr id="11" name="AutoShape 11"/>
          <p:cNvSpPr/>
          <p:nvPr/>
        </p:nvSpPr>
        <p:spPr>
          <a:xfrm rot="-6684120">
            <a:off x="4144366" y="5058851"/>
            <a:ext cx="1526648" cy="0"/>
          </a:xfrm>
          <a:prstGeom prst="line">
            <a:avLst/>
          </a:prstGeom>
          <a:ln w="28575" cap="rnd">
            <a:solidFill>
              <a:srgbClr val="9BBB59"/>
            </a:solidFill>
            <a:prstDash val="solid"/>
            <a:headEnd type="none" w="sm" len="sm"/>
            <a:tailEnd type="triangle" w="lg" len="med"/>
          </a:ln>
        </p:spPr>
        <p:txBody>
          <a:bodyPr/>
          <a:lstStyle/>
          <a:p>
            <a:endParaRPr lang="en-SI"/>
          </a:p>
        </p:txBody>
      </p:sp>
      <p:grpSp>
        <p:nvGrpSpPr>
          <p:cNvPr id="12" name="Group 12"/>
          <p:cNvGrpSpPr>
            <a:grpSpLocks noChangeAspect="1"/>
          </p:cNvGrpSpPr>
          <p:nvPr/>
        </p:nvGrpSpPr>
        <p:grpSpPr>
          <a:xfrm>
            <a:off x="10522518" y="2358193"/>
            <a:ext cx="5768053" cy="6771191"/>
            <a:chOff x="0" y="0"/>
            <a:chExt cx="7690737" cy="9028255"/>
          </a:xfrm>
        </p:grpSpPr>
        <p:sp>
          <p:nvSpPr>
            <p:cNvPr id="13" name="Freeform 13"/>
            <p:cNvSpPr/>
            <p:nvPr/>
          </p:nvSpPr>
          <p:spPr>
            <a:xfrm>
              <a:off x="0" y="0"/>
              <a:ext cx="7690739" cy="9028303"/>
            </a:xfrm>
            <a:custGeom>
              <a:avLst/>
              <a:gdLst/>
              <a:ahLst/>
              <a:cxnLst/>
              <a:rect l="l" t="t" r="r" b="b"/>
              <a:pathLst>
                <a:path w="7690739" h="9028303">
                  <a:moveTo>
                    <a:pt x="0" y="0"/>
                  </a:moveTo>
                  <a:lnTo>
                    <a:pt x="7690739" y="0"/>
                  </a:lnTo>
                  <a:lnTo>
                    <a:pt x="7690739" y="9028303"/>
                  </a:lnTo>
                  <a:lnTo>
                    <a:pt x="0" y="9028303"/>
                  </a:lnTo>
                  <a:lnTo>
                    <a:pt x="0" y="0"/>
                  </a:lnTo>
                  <a:close/>
                </a:path>
              </a:pathLst>
            </a:custGeom>
            <a:blipFill>
              <a:blip r:embed="rId5"/>
              <a:stretch>
                <a:fillRect/>
              </a:stretch>
            </a:blipFill>
          </p:spPr>
          <p:txBody>
            <a:bodyPr/>
            <a:lstStyle/>
            <a:p>
              <a:endParaRPr lang="en-SI"/>
            </a:p>
          </p:txBody>
        </p:sp>
      </p:grpSp>
      <p:grpSp>
        <p:nvGrpSpPr>
          <p:cNvPr id="14" name="Group 14"/>
          <p:cNvGrpSpPr/>
          <p:nvPr/>
        </p:nvGrpSpPr>
        <p:grpSpPr>
          <a:xfrm>
            <a:off x="12394512" y="6656893"/>
            <a:ext cx="2024063" cy="741737"/>
            <a:chOff x="0" y="0"/>
            <a:chExt cx="2698751" cy="988983"/>
          </a:xfrm>
        </p:grpSpPr>
        <p:sp>
          <p:nvSpPr>
            <p:cNvPr id="15" name="Freeform 15"/>
            <p:cNvSpPr/>
            <p:nvPr/>
          </p:nvSpPr>
          <p:spPr>
            <a:xfrm>
              <a:off x="16891" y="16891"/>
              <a:ext cx="2664968" cy="955167"/>
            </a:xfrm>
            <a:custGeom>
              <a:avLst/>
              <a:gdLst/>
              <a:ahLst/>
              <a:cxnLst/>
              <a:rect l="l" t="t" r="r" b="b"/>
              <a:pathLst>
                <a:path w="2664968" h="955167">
                  <a:moveTo>
                    <a:pt x="0" y="0"/>
                  </a:moveTo>
                  <a:lnTo>
                    <a:pt x="2664968" y="0"/>
                  </a:lnTo>
                  <a:lnTo>
                    <a:pt x="2664968" y="955167"/>
                  </a:lnTo>
                  <a:lnTo>
                    <a:pt x="0" y="955167"/>
                  </a:lnTo>
                  <a:close/>
                </a:path>
              </a:pathLst>
            </a:custGeom>
            <a:solidFill>
              <a:srgbClr val="FF0000"/>
            </a:solidFill>
            <a:ln w="12700">
              <a:solidFill>
                <a:srgbClr val="000000"/>
              </a:solidFill>
            </a:ln>
          </p:spPr>
          <p:txBody>
            <a:bodyPr/>
            <a:lstStyle/>
            <a:p>
              <a:endParaRPr lang="en-SI"/>
            </a:p>
          </p:txBody>
        </p:sp>
        <p:sp>
          <p:nvSpPr>
            <p:cNvPr id="16" name="Freeform 16"/>
            <p:cNvSpPr/>
            <p:nvPr/>
          </p:nvSpPr>
          <p:spPr>
            <a:xfrm>
              <a:off x="0" y="0"/>
              <a:ext cx="2698750" cy="988949"/>
            </a:xfrm>
            <a:custGeom>
              <a:avLst/>
              <a:gdLst/>
              <a:ahLst/>
              <a:cxnLst/>
              <a:rect l="l" t="t" r="r" b="b"/>
              <a:pathLst>
                <a:path w="2698750" h="988949">
                  <a:moveTo>
                    <a:pt x="16891" y="0"/>
                  </a:moveTo>
                  <a:lnTo>
                    <a:pt x="2681859" y="0"/>
                  </a:lnTo>
                  <a:cubicBezTo>
                    <a:pt x="2691257" y="0"/>
                    <a:pt x="2698750" y="7620"/>
                    <a:pt x="2698750" y="16891"/>
                  </a:cubicBezTo>
                  <a:lnTo>
                    <a:pt x="2698750" y="972058"/>
                  </a:lnTo>
                  <a:cubicBezTo>
                    <a:pt x="2698750" y="981456"/>
                    <a:pt x="2691130" y="988949"/>
                    <a:pt x="2681859" y="988949"/>
                  </a:cubicBezTo>
                  <a:lnTo>
                    <a:pt x="16891" y="988949"/>
                  </a:lnTo>
                  <a:cubicBezTo>
                    <a:pt x="7620" y="988949"/>
                    <a:pt x="0" y="981456"/>
                    <a:pt x="0" y="972058"/>
                  </a:cubicBezTo>
                  <a:lnTo>
                    <a:pt x="0" y="16891"/>
                  </a:lnTo>
                  <a:cubicBezTo>
                    <a:pt x="0" y="7620"/>
                    <a:pt x="7620" y="0"/>
                    <a:pt x="16891" y="0"/>
                  </a:cubicBezTo>
                  <a:moveTo>
                    <a:pt x="16891" y="33909"/>
                  </a:moveTo>
                  <a:lnTo>
                    <a:pt x="16891" y="16891"/>
                  </a:lnTo>
                  <a:lnTo>
                    <a:pt x="33909" y="16891"/>
                  </a:lnTo>
                  <a:lnTo>
                    <a:pt x="33909" y="972058"/>
                  </a:lnTo>
                  <a:lnTo>
                    <a:pt x="16891" y="972058"/>
                  </a:lnTo>
                  <a:lnTo>
                    <a:pt x="16891" y="955167"/>
                  </a:lnTo>
                  <a:lnTo>
                    <a:pt x="2681859" y="955167"/>
                  </a:lnTo>
                  <a:lnTo>
                    <a:pt x="2681859" y="972058"/>
                  </a:lnTo>
                  <a:lnTo>
                    <a:pt x="2664968" y="972058"/>
                  </a:lnTo>
                  <a:lnTo>
                    <a:pt x="2664968" y="16891"/>
                  </a:lnTo>
                  <a:lnTo>
                    <a:pt x="2681859" y="16891"/>
                  </a:lnTo>
                  <a:lnTo>
                    <a:pt x="2681859" y="33909"/>
                  </a:lnTo>
                  <a:lnTo>
                    <a:pt x="16891" y="33909"/>
                  </a:lnTo>
                  <a:close/>
                </a:path>
              </a:pathLst>
            </a:custGeom>
            <a:solidFill>
              <a:srgbClr val="1C334E"/>
            </a:solidFill>
            <a:ln w="12700">
              <a:solidFill>
                <a:srgbClr val="000000"/>
              </a:solidFill>
            </a:ln>
          </p:spPr>
          <p:txBody>
            <a:bodyPr/>
            <a:lstStyle/>
            <a:p>
              <a:endParaRPr lang="en-SI"/>
            </a:p>
          </p:txBody>
        </p:sp>
        <p:sp>
          <p:nvSpPr>
            <p:cNvPr id="17" name="TextBox 17"/>
            <p:cNvSpPr txBox="1"/>
            <p:nvPr/>
          </p:nvSpPr>
          <p:spPr>
            <a:xfrm>
              <a:off x="0" y="-47625"/>
              <a:ext cx="2698751" cy="1036608"/>
            </a:xfrm>
            <a:prstGeom prst="rect">
              <a:avLst/>
            </a:prstGeom>
          </p:spPr>
          <p:txBody>
            <a:bodyPr lIns="50800" tIns="50800" rIns="50800" bIns="50800" rtlCol="0" anchor="ctr"/>
            <a:lstStyle/>
            <a:p>
              <a:pPr algn="ctr">
                <a:lnSpc>
                  <a:spcPts val="3359"/>
                </a:lnSpc>
              </a:pPr>
              <a:r>
                <a:rPr lang="en-US" sz="2799">
                  <a:solidFill>
                    <a:srgbClr val="FFFFFF"/>
                  </a:solidFill>
                  <a:latin typeface="Calibri (MS)"/>
                  <a:ea typeface="Calibri (MS)"/>
                  <a:cs typeface="Calibri (MS)"/>
                  <a:sym typeface="Calibri (MS)"/>
                </a:rPr>
                <a:t>05.09.1997</a:t>
              </a:r>
            </a:p>
          </p:txBody>
        </p:sp>
      </p:grpSp>
      <p:sp>
        <p:nvSpPr>
          <p:cNvPr id="18" name="AutoShape 18"/>
          <p:cNvSpPr/>
          <p:nvPr/>
        </p:nvSpPr>
        <p:spPr>
          <a:xfrm rot="-2694360">
            <a:off x="13653383" y="6283595"/>
            <a:ext cx="1010212" cy="0"/>
          </a:xfrm>
          <a:prstGeom prst="line">
            <a:avLst/>
          </a:prstGeom>
          <a:ln w="28575" cap="rnd">
            <a:solidFill>
              <a:srgbClr val="C0504D"/>
            </a:solidFill>
            <a:prstDash val="solid"/>
            <a:headEnd type="none" w="sm" len="sm"/>
            <a:tailEnd type="triangle" w="lg" len="med"/>
          </a:ln>
        </p:spPr>
        <p:txBody>
          <a:bodyPr/>
          <a:lstStyle/>
          <a:p>
            <a:endParaRPr lang="en-SI"/>
          </a:p>
        </p:txBody>
      </p:sp>
      <p:sp>
        <p:nvSpPr>
          <p:cNvPr id="19" name="TextBox 19"/>
          <p:cNvSpPr txBox="1"/>
          <p:nvPr/>
        </p:nvSpPr>
        <p:spPr>
          <a:xfrm>
            <a:off x="15679294" y="175063"/>
            <a:ext cx="6019800" cy="853637"/>
          </a:xfrm>
          <a:prstGeom prst="rect">
            <a:avLst/>
          </a:prstGeom>
        </p:spPr>
        <p:txBody>
          <a:bodyPr lIns="0" tIns="0" rIns="0" bIns="0" rtlCol="0" anchor="t">
            <a:spAutoFit/>
          </a:bodyPr>
          <a:lstStyle/>
          <a:p>
            <a:pPr algn="l">
              <a:lnSpc>
                <a:spcPts val="3326"/>
              </a:lnSpc>
            </a:pPr>
            <a:r>
              <a:rPr lang="en-US" sz="3000">
                <a:solidFill>
                  <a:srgbClr val="000000"/>
                </a:solidFill>
                <a:latin typeface="Bangers"/>
                <a:ea typeface="Bangers"/>
                <a:cs typeface="Bangers"/>
                <a:sym typeface="Bangers"/>
              </a:rPr>
              <a:t>ZNANE OSEBNOSTI</a:t>
            </a:r>
          </a:p>
          <a:p>
            <a:pPr algn="l">
              <a:lnSpc>
                <a:spcPts val="3329"/>
              </a:lnSpc>
            </a:pPr>
            <a:endParaRPr lang="en-US" sz="3000">
              <a:solidFill>
                <a:srgbClr val="000000"/>
              </a:solidFill>
              <a:latin typeface="Bangers"/>
              <a:ea typeface="Bangers"/>
              <a:cs typeface="Bangers"/>
              <a:sym typeface="Bangers"/>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9DBDE7"/>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1219200" y="1609015"/>
            <a:ext cx="6553200" cy="8503154"/>
            <a:chOff x="0" y="0"/>
            <a:chExt cx="8737600" cy="11337539"/>
          </a:xfrm>
        </p:grpSpPr>
        <p:sp>
          <p:nvSpPr>
            <p:cNvPr id="3" name="Freeform 3"/>
            <p:cNvSpPr/>
            <p:nvPr/>
          </p:nvSpPr>
          <p:spPr>
            <a:xfrm>
              <a:off x="0" y="0"/>
              <a:ext cx="8737600" cy="11337544"/>
            </a:xfrm>
            <a:custGeom>
              <a:avLst/>
              <a:gdLst/>
              <a:ahLst/>
              <a:cxnLst/>
              <a:rect l="l" t="t" r="r" b="b"/>
              <a:pathLst>
                <a:path w="8737600" h="11337544">
                  <a:moveTo>
                    <a:pt x="0" y="0"/>
                  </a:moveTo>
                  <a:lnTo>
                    <a:pt x="8737600" y="0"/>
                  </a:lnTo>
                  <a:lnTo>
                    <a:pt x="8737600" y="11337544"/>
                  </a:lnTo>
                  <a:lnTo>
                    <a:pt x="0" y="11337544"/>
                  </a:lnTo>
                  <a:lnTo>
                    <a:pt x="0" y="0"/>
                  </a:lnTo>
                  <a:close/>
                </a:path>
              </a:pathLst>
            </a:custGeom>
            <a:blipFill>
              <a:blip r:embed="rId2"/>
              <a:stretch>
                <a:fillRect r="-17"/>
              </a:stretch>
            </a:blipFill>
          </p:spPr>
          <p:txBody>
            <a:bodyPr/>
            <a:lstStyle/>
            <a:p>
              <a:endParaRPr lang="en-SI"/>
            </a:p>
          </p:txBody>
        </p:sp>
      </p:grpSp>
      <p:sp>
        <p:nvSpPr>
          <p:cNvPr id="4" name="Freeform 4"/>
          <p:cNvSpPr/>
          <p:nvPr/>
        </p:nvSpPr>
        <p:spPr>
          <a:xfrm rot="-109738">
            <a:off x="11702745" y="8425990"/>
            <a:ext cx="8961383" cy="2982097"/>
          </a:xfrm>
          <a:custGeom>
            <a:avLst/>
            <a:gdLst/>
            <a:ahLst/>
            <a:cxnLst/>
            <a:rect l="l" t="t" r="r" b="b"/>
            <a:pathLst>
              <a:path w="8961383" h="2982097">
                <a:moveTo>
                  <a:pt x="0" y="0"/>
                </a:moveTo>
                <a:lnTo>
                  <a:pt x="8961383" y="0"/>
                </a:lnTo>
                <a:lnTo>
                  <a:pt x="8961383" y="2982097"/>
                </a:lnTo>
                <a:lnTo>
                  <a:pt x="0" y="2982097"/>
                </a:lnTo>
                <a:lnTo>
                  <a:pt x="0" y="0"/>
                </a:lnTo>
                <a:close/>
              </a:path>
            </a:pathLst>
          </a:custGeom>
          <a:blipFill>
            <a:blip r:embed="rId3">
              <a:extLst>
                <a:ext uri="{96DAC541-7B7A-43D3-8B79-37D633B846F1}">
                  <asvg:svgBlip xmlns:asvg="http://schemas.microsoft.com/office/drawing/2016/SVG/main" r:embed="rId4"/>
                </a:ext>
              </a:extLst>
            </a:blip>
            <a:stretch>
              <a:fillRect t="-137" b="-137"/>
            </a:stretch>
          </a:blipFill>
        </p:spPr>
        <p:txBody>
          <a:bodyPr/>
          <a:lstStyle/>
          <a:p>
            <a:endParaRPr lang="en-SI"/>
          </a:p>
        </p:txBody>
      </p:sp>
      <p:sp>
        <p:nvSpPr>
          <p:cNvPr id="5" name="Freeform 5"/>
          <p:cNvSpPr/>
          <p:nvPr/>
        </p:nvSpPr>
        <p:spPr>
          <a:xfrm rot="-3071680">
            <a:off x="-3100371" y="572564"/>
            <a:ext cx="6024516" cy="2004790"/>
          </a:xfrm>
          <a:custGeom>
            <a:avLst/>
            <a:gdLst/>
            <a:ahLst/>
            <a:cxnLst/>
            <a:rect l="l" t="t" r="r" b="b"/>
            <a:pathLst>
              <a:path w="6024516" h="2004790">
                <a:moveTo>
                  <a:pt x="0" y="0"/>
                </a:moveTo>
                <a:lnTo>
                  <a:pt x="6024516" y="0"/>
                </a:lnTo>
                <a:lnTo>
                  <a:pt x="6024516" y="2004790"/>
                </a:lnTo>
                <a:lnTo>
                  <a:pt x="0" y="2004790"/>
                </a:lnTo>
                <a:lnTo>
                  <a:pt x="0" y="0"/>
                </a:lnTo>
                <a:close/>
              </a:path>
            </a:pathLst>
          </a:custGeom>
          <a:blipFill>
            <a:blip r:embed="rId3">
              <a:extLst>
                <a:ext uri="{96DAC541-7B7A-43D3-8B79-37D633B846F1}">
                  <asvg:svgBlip xmlns:asvg="http://schemas.microsoft.com/office/drawing/2016/SVG/main" r:embed="rId4"/>
                </a:ext>
              </a:extLst>
            </a:blip>
            <a:stretch>
              <a:fillRect t="-84" b="-84"/>
            </a:stretch>
          </a:blipFill>
        </p:spPr>
        <p:txBody>
          <a:bodyPr/>
          <a:lstStyle/>
          <a:p>
            <a:endParaRPr lang="en-SI"/>
          </a:p>
        </p:txBody>
      </p:sp>
      <p:sp>
        <p:nvSpPr>
          <p:cNvPr id="6" name="TextBox 6"/>
          <p:cNvSpPr txBox="1"/>
          <p:nvPr/>
        </p:nvSpPr>
        <p:spPr>
          <a:xfrm>
            <a:off x="10324798" y="1463933"/>
            <a:ext cx="5553502" cy="685775"/>
          </a:xfrm>
          <a:prstGeom prst="rect">
            <a:avLst/>
          </a:prstGeom>
        </p:spPr>
        <p:txBody>
          <a:bodyPr lIns="0" tIns="0" rIns="0" bIns="0" rtlCol="0" anchor="t">
            <a:spAutoFit/>
          </a:bodyPr>
          <a:lstStyle/>
          <a:p>
            <a:pPr algn="ctr">
              <a:lnSpc>
                <a:spcPts val="5550"/>
              </a:lnSpc>
            </a:pPr>
            <a:r>
              <a:rPr lang="en-US" sz="4999">
                <a:solidFill>
                  <a:srgbClr val="000000"/>
                </a:solidFill>
                <a:latin typeface="Bangers"/>
                <a:ea typeface="Bangers"/>
                <a:cs typeface="Bangers"/>
                <a:sym typeface="Bangers"/>
              </a:rPr>
              <a:t>3. vprašanje </a:t>
            </a:r>
          </a:p>
        </p:txBody>
      </p:sp>
      <p:grpSp>
        <p:nvGrpSpPr>
          <p:cNvPr id="7" name="Group 7"/>
          <p:cNvGrpSpPr/>
          <p:nvPr/>
        </p:nvGrpSpPr>
        <p:grpSpPr>
          <a:xfrm>
            <a:off x="4005916" y="5054601"/>
            <a:ext cx="1645584" cy="734758"/>
            <a:chOff x="0" y="0"/>
            <a:chExt cx="2194112" cy="979677"/>
          </a:xfrm>
        </p:grpSpPr>
        <p:sp>
          <p:nvSpPr>
            <p:cNvPr id="8" name="Freeform 8"/>
            <p:cNvSpPr/>
            <p:nvPr/>
          </p:nvSpPr>
          <p:spPr>
            <a:xfrm>
              <a:off x="16891" y="16891"/>
              <a:ext cx="2160270" cy="945896"/>
            </a:xfrm>
            <a:custGeom>
              <a:avLst/>
              <a:gdLst/>
              <a:ahLst/>
              <a:cxnLst/>
              <a:rect l="l" t="t" r="r" b="b"/>
              <a:pathLst>
                <a:path w="2160270" h="945896">
                  <a:moveTo>
                    <a:pt x="0" y="0"/>
                  </a:moveTo>
                  <a:lnTo>
                    <a:pt x="2160270" y="0"/>
                  </a:lnTo>
                  <a:lnTo>
                    <a:pt x="2160270" y="945896"/>
                  </a:lnTo>
                  <a:lnTo>
                    <a:pt x="0" y="945896"/>
                  </a:lnTo>
                  <a:close/>
                </a:path>
              </a:pathLst>
            </a:custGeom>
            <a:solidFill>
              <a:srgbClr val="00B050"/>
            </a:solidFill>
            <a:ln w="12700">
              <a:solidFill>
                <a:srgbClr val="000000"/>
              </a:solidFill>
            </a:ln>
          </p:spPr>
          <p:txBody>
            <a:bodyPr/>
            <a:lstStyle/>
            <a:p>
              <a:endParaRPr lang="en-SI"/>
            </a:p>
          </p:txBody>
        </p:sp>
        <p:sp>
          <p:nvSpPr>
            <p:cNvPr id="9" name="Freeform 9"/>
            <p:cNvSpPr/>
            <p:nvPr/>
          </p:nvSpPr>
          <p:spPr>
            <a:xfrm>
              <a:off x="0" y="0"/>
              <a:ext cx="2194052" cy="979678"/>
            </a:xfrm>
            <a:custGeom>
              <a:avLst/>
              <a:gdLst/>
              <a:ahLst/>
              <a:cxnLst/>
              <a:rect l="l" t="t" r="r" b="b"/>
              <a:pathLst>
                <a:path w="2194052" h="979678">
                  <a:moveTo>
                    <a:pt x="16891" y="0"/>
                  </a:moveTo>
                  <a:lnTo>
                    <a:pt x="2177161" y="0"/>
                  </a:lnTo>
                  <a:cubicBezTo>
                    <a:pt x="2186559" y="0"/>
                    <a:pt x="2194052" y="7620"/>
                    <a:pt x="2194052" y="16891"/>
                  </a:cubicBezTo>
                  <a:lnTo>
                    <a:pt x="2194052" y="962787"/>
                  </a:lnTo>
                  <a:cubicBezTo>
                    <a:pt x="2194052" y="972185"/>
                    <a:pt x="2186432" y="979678"/>
                    <a:pt x="2177161" y="979678"/>
                  </a:cubicBezTo>
                  <a:lnTo>
                    <a:pt x="16891" y="979678"/>
                  </a:lnTo>
                  <a:cubicBezTo>
                    <a:pt x="7620" y="979678"/>
                    <a:pt x="0" y="972058"/>
                    <a:pt x="0" y="962787"/>
                  </a:cubicBezTo>
                  <a:lnTo>
                    <a:pt x="0" y="16891"/>
                  </a:lnTo>
                  <a:cubicBezTo>
                    <a:pt x="0" y="7620"/>
                    <a:pt x="7620" y="0"/>
                    <a:pt x="16891" y="0"/>
                  </a:cubicBezTo>
                  <a:moveTo>
                    <a:pt x="16891" y="33909"/>
                  </a:moveTo>
                  <a:lnTo>
                    <a:pt x="16891" y="16891"/>
                  </a:lnTo>
                  <a:lnTo>
                    <a:pt x="33909" y="16891"/>
                  </a:lnTo>
                  <a:lnTo>
                    <a:pt x="33909" y="962787"/>
                  </a:lnTo>
                  <a:lnTo>
                    <a:pt x="16891" y="962787"/>
                  </a:lnTo>
                  <a:lnTo>
                    <a:pt x="16891" y="945769"/>
                  </a:lnTo>
                  <a:lnTo>
                    <a:pt x="2177161" y="945769"/>
                  </a:lnTo>
                  <a:lnTo>
                    <a:pt x="2177161" y="962660"/>
                  </a:lnTo>
                  <a:lnTo>
                    <a:pt x="2160270" y="962660"/>
                  </a:lnTo>
                  <a:lnTo>
                    <a:pt x="2160270" y="16891"/>
                  </a:lnTo>
                  <a:lnTo>
                    <a:pt x="2177161" y="16891"/>
                  </a:lnTo>
                  <a:lnTo>
                    <a:pt x="2177161" y="33909"/>
                  </a:lnTo>
                  <a:lnTo>
                    <a:pt x="16891" y="33909"/>
                  </a:lnTo>
                  <a:close/>
                </a:path>
              </a:pathLst>
            </a:custGeom>
            <a:solidFill>
              <a:srgbClr val="1C334E"/>
            </a:solidFill>
            <a:ln w="12700">
              <a:solidFill>
                <a:srgbClr val="000000"/>
              </a:solidFill>
            </a:ln>
          </p:spPr>
          <p:txBody>
            <a:bodyPr/>
            <a:lstStyle/>
            <a:p>
              <a:endParaRPr lang="en-SI"/>
            </a:p>
          </p:txBody>
        </p:sp>
        <p:sp>
          <p:nvSpPr>
            <p:cNvPr id="10" name="TextBox 10"/>
            <p:cNvSpPr txBox="1"/>
            <p:nvPr/>
          </p:nvSpPr>
          <p:spPr>
            <a:xfrm>
              <a:off x="0" y="-38100"/>
              <a:ext cx="2194112" cy="1017777"/>
            </a:xfrm>
            <a:prstGeom prst="rect">
              <a:avLst/>
            </a:prstGeom>
          </p:spPr>
          <p:txBody>
            <a:bodyPr lIns="50800" tIns="50800" rIns="50800" bIns="50800" rtlCol="0" anchor="ctr"/>
            <a:lstStyle/>
            <a:p>
              <a:pPr algn="ctr">
                <a:lnSpc>
                  <a:spcPts val="2879"/>
                </a:lnSpc>
              </a:pPr>
              <a:r>
                <a:rPr lang="en-US" sz="2400">
                  <a:solidFill>
                    <a:srgbClr val="FFFFFF"/>
                  </a:solidFill>
                  <a:latin typeface="Calibri (MS)"/>
                  <a:ea typeface="Calibri (MS)"/>
                  <a:cs typeface="Calibri (MS)"/>
                  <a:sym typeface="Calibri (MS)"/>
                </a:rPr>
                <a:t>17.12.1770</a:t>
              </a:r>
            </a:p>
          </p:txBody>
        </p:sp>
      </p:grpSp>
      <p:grpSp>
        <p:nvGrpSpPr>
          <p:cNvPr id="11" name="Group 11"/>
          <p:cNvGrpSpPr>
            <a:grpSpLocks noChangeAspect="1"/>
          </p:cNvGrpSpPr>
          <p:nvPr/>
        </p:nvGrpSpPr>
        <p:grpSpPr>
          <a:xfrm>
            <a:off x="8305800" y="2552700"/>
            <a:ext cx="9591498" cy="6115004"/>
            <a:chOff x="0" y="0"/>
            <a:chExt cx="12788664" cy="8153339"/>
          </a:xfrm>
        </p:grpSpPr>
        <p:sp>
          <p:nvSpPr>
            <p:cNvPr id="12" name="Freeform 12"/>
            <p:cNvSpPr/>
            <p:nvPr/>
          </p:nvSpPr>
          <p:spPr>
            <a:xfrm>
              <a:off x="0" y="0"/>
              <a:ext cx="12788646" cy="8153400"/>
            </a:xfrm>
            <a:custGeom>
              <a:avLst/>
              <a:gdLst/>
              <a:ahLst/>
              <a:cxnLst/>
              <a:rect l="l" t="t" r="r" b="b"/>
              <a:pathLst>
                <a:path w="12788646" h="8153400">
                  <a:moveTo>
                    <a:pt x="0" y="0"/>
                  </a:moveTo>
                  <a:lnTo>
                    <a:pt x="12788646" y="0"/>
                  </a:lnTo>
                  <a:lnTo>
                    <a:pt x="12788646" y="8153400"/>
                  </a:lnTo>
                  <a:lnTo>
                    <a:pt x="0" y="8153400"/>
                  </a:lnTo>
                  <a:lnTo>
                    <a:pt x="0" y="0"/>
                  </a:lnTo>
                  <a:close/>
                </a:path>
              </a:pathLst>
            </a:custGeom>
            <a:blipFill>
              <a:blip r:embed="rId5"/>
              <a:stretch>
                <a:fillRect r="-7"/>
              </a:stretch>
            </a:blipFill>
          </p:spPr>
          <p:txBody>
            <a:bodyPr/>
            <a:lstStyle/>
            <a:p>
              <a:endParaRPr lang="en-SI"/>
            </a:p>
          </p:txBody>
        </p:sp>
      </p:grpSp>
      <p:sp>
        <p:nvSpPr>
          <p:cNvPr id="13" name="AutoShape 13"/>
          <p:cNvSpPr/>
          <p:nvPr/>
        </p:nvSpPr>
        <p:spPr>
          <a:xfrm rot="8941800">
            <a:off x="2532421" y="6160341"/>
            <a:ext cx="1620784" cy="0"/>
          </a:xfrm>
          <a:prstGeom prst="line">
            <a:avLst/>
          </a:prstGeom>
          <a:ln w="28575" cap="rnd">
            <a:solidFill>
              <a:srgbClr val="9BBB59"/>
            </a:solidFill>
            <a:prstDash val="solid"/>
            <a:headEnd type="none" w="sm" len="sm"/>
            <a:tailEnd type="triangle" w="lg" len="med"/>
          </a:ln>
        </p:spPr>
        <p:txBody>
          <a:bodyPr/>
          <a:lstStyle/>
          <a:p>
            <a:endParaRPr lang="en-SI"/>
          </a:p>
        </p:txBody>
      </p:sp>
      <p:grpSp>
        <p:nvGrpSpPr>
          <p:cNvPr id="14" name="Group 14"/>
          <p:cNvGrpSpPr/>
          <p:nvPr/>
        </p:nvGrpSpPr>
        <p:grpSpPr>
          <a:xfrm>
            <a:off x="13246100" y="5969000"/>
            <a:ext cx="1625600" cy="616299"/>
            <a:chOff x="0" y="0"/>
            <a:chExt cx="2167467" cy="821732"/>
          </a:xfrm>
        </p:grpSpPr>
        <p:sp>
          <p:nvSpPr>
            <p:cNvPr id="15" name="Freeform 15"/>
            <p:cNvSpPr/>
            <p:nvPr/>
          </p:nvSpPr>
          <p:spPr>
            <a:xfrm>
              <a:off x="16891" y="16891"/>
              <a:ext cx="2133600" cy="787908"/>
            </a:xfrm>
            <a:custGeom>
              <a:avLst/>
              <a:gdLst/>
              <a:ahLst/>
              <a:cxnLst/>
              <a:rect l="l" t="t" r="r" b="b"/>
              <a:pathLst>
                <a:path w="2133600" h="787908">
                  <a:moveTo>
                    <a:pt x="0" y="0"/>
                  </a:moveTo>
                  <a:lnTo>
                    <a:pt x="2133600" y="0"/>
                  </a:lnTo>
                  <a:lnTo>
                    <a:pt x="2133600" y="787908"/>
                  </a:lnTo>
                  <a:lnTo>
                    <a:pt x="0" y="787908"/>
                  </a:lnTo>
                  <a:close/>
                </a:path>
              </a:pathLst>
            </a:custGeom>
            <a:solidFill>
              <a:srgbClr val="E63C25"/>
            </a:solidFill>
            <a:ln w="12700">
              <a:solidFill>
                <a:srgbClr val="000000"/>
              </a:solidFill>
            </a:ln>
          </p:spPr>
          <p:txBody>
            <a:bodyPr/>
            <a:lstStyle/>
            <a:p>
              <a:endParaRPr lang="en-SI"/>
            </a:p>
          </p:txBody>
        </p:sp>
        <p:sp>
          <p:nvSpPr>
            <p:cNvPr id="16" name="Freeform 16"/>
            <p:cNvSpPr/>
            <p:nvPr/>
          </p:nvSpPr>
          <p:spPr>
            <a:xfrm>
              <a:off x="0" y="0"/>
              <a:ext cx="2167382" cy="821690"/>
            </a:xfrm>
            <a:custGeom>
              <a:avLst/>
              <a:gdLst/>
              <a:ahLst/>
              <a:cxnLst/>
              <a:rect l="l" t="t" r="r" b="b"/>
              <a:pathLst>
                <a:path w="2167382" h="821690">
                  <a:moveTo>
                    <a:pt x="16891" y="0"/>
                  </a:moveTo>
                  <a:lnTo>
                    <a:pt x="2150491" y="0"/>
                  </a:lnTo>
                  <a:cubicBezTo>
                    <a:pt x="2159889" y="0"/>
                    <a:pt x="2167382" y="7620"/>
                    <a:pt x="2167382" y="16891"/>
                  </a:cubicBezTo>
                  <a:lnTo>
                    <a:pt x="2167382" y="804799"/>
                  </a:lnTo>
                  <a:cubicBezTo>
                    <a:pt x="2167382" y="814197"/>
                    <a:pt x="2159762" y="821690"/>
                    <a:pt x="2150491" y="821690"/>
                  </a:cubicBezTo>
                  <a:lnTo>
                    <a:pt x="16891" y="821690"/>
                  </a:lnTo>
                  <a:cubicBezTo>
                    <a:pt x="7620" y="821690"/>
                    <a:pt x="0" y="814197"/>
                    <a:pt x="0" y="804799"/>
                  </a:cubicBezTo>
                  <a:lnTo>
                    <a:pt x="0" y="16891"/>
                  </a:lnTo>
                  <a:cubicBezTo>
                    <a:pt x="0" y="7620"/>
                    <a:pt x="7620" y="0"/>
                    <a:pt x="16891" y="0"/>
                  </a:cubicBezTo>
                  <a:moveTo>
                    <a:pt x="16891" y="33909"/>
                  </a:moveTo>
                  <a:lnTo>
                    <a:pt x="16891" y="16891"/>
                  </a:lnTo>
                  <a:lnTo>
                    <a:pt x="33909" y="16891"/>
                  </a:lnTo>
                  <a:lnTo>
                    <a:pt x="33909" y="804799"/>
                  </a:lnTo>
                  <a:lnTo>
                    <a:pt x="16891" y="804799"/>
                  </a:lnTo>
                  <a:lnTo>
                    <a:pt x="16891" y="787908"/>
                  </a:lnTo>
                  <a:lnTo>
                    <a:pt x="2150491" y="787908"/>
                  </a:lnTo>
                  <a:lnTo>
                    <a:pt x="2150491" y="804799"/>
                  </a:lnTo>
                  <a:lnTo>
                    <a:pt x="2133600" y="804799"/>
                  </a:lnTo>
                  <a:lnTo>
                    <a:pt x="2133600" y="16891"/>
                  </a:lnTo>
                  <a:lnTo>
                    <a:pt x="2150491" y="16891"/>
                  </a:lnTo>
                  <a:lnTo>
                    <a:pt x="2150491" y="33909"/>
                  </a:lnTo>
                  <a:lnTo>
                    <a:pt x="16891" y="33909"/>
                  </a:lnTo>
                  <a:close/>
                </a:path>
              </a:pathLst>
            </a:custGeom>
            <a:solidFill>
              <a:srgbClr val="04181F"/>
            </a:solidFill>
            <a:ln w="12700">
              <a:solidFill>
                <a:srgbClr val="000000"/>
              </a:solidFill>
            </a:ln>
          </p:spPr>
          <p:txBody>
            <a:bodyPr/>
            <a:lstStyle/>
            <a:p>
              <a:endParaRPr lang="en-SI"/>
            </a:p>
          </p:txBody>
        </p:sp>
        <p:sp>
          <p:nvSpPr>
            <p:cNvPr id="17" name="TextBox 17"/>
            <p:cNvSpPr txBox="1"/>
            <p:nvPr/>
          </p:nvSpPr>
          <p:spPr>
            <a:xfrm>
              <a:off x="0" y="-38100"/>
              <a:ext cx="2167467" cy="859832"/>
            </a:xfrm>
            <a:prstGeom prst="rect">
              <a:avLst/>
            </a:prstGeom>
          </p:spPr>
          <p:txBody>
            <a:bodyPr lIns="50800" tIns="50800" rIns="50800" bIns="50800" rtlCol="0" anchor="ctr"/>
            <a:lstStyle/>
            <a:p>
              <a:pPr algn="ctr">
                <a:lnSpc>
                  <a:spcPts val="2879"/>
                </a:lnSpc>
              </a:pPr>
              <a:r>
                <a:rPr lang="en-US" sz="2400">
                  <a:solidFill>
                    <a:srgbClr val="FFFFFF"/>
                  </a:solidFill>
                  <a:latin typeface="Calibri (MS)"/>
                  <a:ea typeface="Calibri (MS)"/>
                  <a:cs typeface="Calibri (MS)"/>
                  <a:sym typeface="Calibri (MS)"/>
                </a:rPr>
                <a:t>26.03.1827</a:t>
              </a:r>
            </a:p>
          </p:txBody>
        </p:sp>
      </p:grpSp>
      <p:sp>
        <p:nvSpPr>
          <p:cNvPr id="18" name="AutoShape 18"/>
          <p:cNvSpPr/>
          <p:nvPr/>
        </p:nvSpPr>
        <p:spPr>
          <a:xfrm rot="-1915800">
            <a:off x="14610169" y="5456511"/>
            <a:ext cx="1938538" cy="0"/>
          </a:xfrm>
          <a:prstGeom prst="line">
            <a:avLst/>
          </a:prstGeom>
          <a:ln w="28575" cap="rnd">
            <a:solidFill>
              <a:srgbClr val="C0504D"/>
            </a:solidFill>
            <a:prstDash val="solid"/>
            <a:headEnd type="none" w="sm" len="sm"/>
            <a:tailEnd type="triangle" w="lg" len="med"/>
          </a:ln>
        </p:spPr>
        <p:txBody>
          <a:bodyPr/>
          <a:lstStyle/>
          <a:p>
            <a:endParaRPr lang="en-SI"/>
          </a:p>
        </p:txBody>
      </p:sp>
      <p:sp>
        <p:nvSpPr>
          <p:cNvPr id="19" name="TextBox 19"/>
          <p:cNvSpPr txBox="1"/>
          <p:nvPr/>
        </p:nvSpPr>
        <p:spPr>
          <a:xfrm>
            <a:off x="15679294" y="175063"/>
            <a:ext cx="6019800" cy="853637"/>
          </a:xfrm>
          <a:prstGeom prst="rect">
            <a:avLst/>
          </a:prstGeom>
        </p:spPr>
        <p:txBody>
          <a:bodyPr lIns="0" tIns="0" rIns="0" bIns="0" rtlCol="0" anchor="t">
            <a:spAutoFit/>
          </a:bodyPr>
          <a:lstStyle/>
          <a:p>
            <a:pPr algn="l">
              <a:lnSpc>
                <a:spcPts val="3326"/>
              </a:lnSpc>
            </a:pPr>
            <a:r>
              <a:rPr lang="en-US" sz="3000">
                <a:solidFill>
                  <a:srgbClr val="000000"/>
                </a:solidFill>
                <a:latin typeface="Bangers"/>
                <a:ea typeface="Bangers"/>
                <a:cs typeface="Bangers"/>
                <a:sym typeface="Bangers"/>
              </a:rPr>
              <a:t>ZNANE OSEBNOSTI</a:t>
            </a:r>
          </a:p>
          <a:p>
            <a:pPr algn="l">
              <a:lnSpc>
                <a:spcPts val="3329"/>
              </a:lnSpc>
            </a:pPr>
            <a:endParaRPr lang="en-US" sz="3000">
              <a:solidFill>
                <a:srgbClr val="000000"/>
              </a:solidFill>
              <a:latin typeface="Bangers"/>
              <a:ea typeface="Bangers"/>
              <a:cs typeface="Bangers"/>
              <a:sym typeface="Bangers"/>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9DBDE7"/>
        </a:solidFill>
        <a:effectLst/>
      </p:bgPr>
    </p:bg>
    <p:spTree>
      <p:nvGrpSpPr>
        <p:cNvPr id="1" name=""/>
        <p:cNvGrpSpPr/>
        <p:nvPr/>
      </p:nvGrpSpPr>
      <p:grpSpPr>
        <a:xfrm>
          <a:off x="0" y="0"/>
          <a:ext cx="0" cy="0"/>
          <a:chOff x="0" y="0"/>
          <a:chExt cx="0" cy="0"/>
        </a:xfrm>
      </p:grpSpPr>
      <p:sp>
        <p:nvSpPr>
          <p:cNvPr id="2" name="Freeform 2"/>
          <p:cNvSpPr/>
          <p:nvPr/>
        </p:nvSpPr>
        <p:spPr>
          <a:xfrm rot="-109738">
            <a:off x="11702745" y="8425990"/>
            <a:ext cx="8961383" cy="2982097"/>
          </a:xfrm>
          <a:custGeom>
            <a:avLst/>
            <a:gdLst/>
            <a:ahLst/>
            <a:cxnLst/>
            <a:rect l="l" t="t" r="r" b="b"/>
            <a:pathLst>
              <a:path w="8961383" h="2982097">
                <a:moveTo>
                  <a:pt x="0" y="0"/>
                </a:moveTo>
                <a:lnTo>
                  <a:pt x="8961383" y="0"/>
                </a:lnTo>
                <a:lnTo>
                  <a:pt x="8961383" y="2982097"/>
                </a:lnTo>
                <a:lnTo>
                  <a:pt x="0" y="2982097"/>
                </a:lnTo>
                <a:lnTo>
                  <a:pt x="0" y="0"/>
                </a:lnTo>
                <a:close/>
              </a:path>
            </a:pathLst>
          </a:custGeom>
          <a:blipFill>
            <a:blip r:embed="rId2">
              <a:extLst>
                <a:ext uri="{96DAC541-7B7A-43D3-8B79-37D633B846F1}">
                  <asvg:svgBlip xmlns:asvg="http://schemas.microsoft.com/office/drawing/2016/SVG/main" r:embed="rId3"/>
                </a:ext>
              </a:extLst>
            </a:blip>
            <a:stretch>
              <a:fillRect t="-137" b="-137"/>
            </a:stretch>
          </a:blipFill>
        </p:spPr>
        <p:txBody>
          <a:bodyPr/>
          <a:lstStyle/>
          <a:p>
            <a:endParaRPr lang="en-SI"/>
          </a:p>
        </p:txBody>
      </p:sp>
      <p:sp>
        <p:nvSpPr>
          <p:cNvPr id="3" name="Freeform 3"/>
          <p:cNvSpPr/>
          <p:nvPr/>
        </p:nvSpPr>
        <p:spPr>
          <a:xfrm rot="-3071680">
            <a:off x="-3100371" y="572564"/>
            <a:ext cx="6024516" cy="2004790"/>
          </a:xfrm>
          <a:custGeom>
            <a:avLst/>
            <a:gdLst/>
            <a:ahLst/>
            <a:cxnLst/>
            <a:rect l="l" t="t" r="r" b="b"/>
            <a:pathLst>
              <a:path w="6024516" h="2004790">
                <a:moveTo>
                  <a:pt x="0" y="0"/>
                </a:moveTo>
                <a:lnTo>
                  <a:pt x="6024516" y="0"/>
                </a:lnTo>
                <a:lnTo>
                  <a:pt x="6024516" y="2004790"/>
                </a:lnTo>
                <a:lnTo>
                  <a:pt x="0" y="2004790"/>
                </a:lnTo>
                <a:lnTo>
                  <a:pt x="0" y="0"/>
                </a:lnTo>
                <a:close/>
              </a:path>
            </a:pathLst>
          </a:custGeom>
          <a:blipFill>
            <a:blip r:embed="rId2">
              <a:extLst>
                <a:ext uri="{96DAC541-7B7A-43D3-8B79-37D633B846F1}">
                  <asvg:svgBlip xmlns:asvg="http://schemas.microsoft.com/office/drawing/2016/SVG/main" r:embed="rId3"/>
                </a:ext>
              </a:extLst>
            </a:blip>
            <a:stretch>
              <a:fillRect t="-84" b="-84"/>
            </a:stretch>
          </a:blipFill>
        </p:spPr>
        <p:txBody>
          <a:bodyPr/>
          <a:lstStyle/>
          <a:p>
            <a:endParaRPr lang="en-SI"/>
          </a:p>
        </p:txBody>
      </p:sp>
      <p:sp>
        <p:nvSpPr>
          <p:cNvPr id="4" name="TextBox 4"/>
          <p:cNvSpPr txBox="1"/>
          <p:nvPr/>
        </p:nvSpPr>
        <p:spPr>
          <a:xfrm>
            <a:off x="2671549" y="704862"/>
            <a:ext cx="5553502" cy="685775"/>
          </a:xfrm>
          <a:prstGeom prst="rect">
            <a:avLst/>
          </a:prstGeom>
        </p:spPr>
        <p:txBody>
          <a:bodyPr lIns="0" tIns="0" rIns="0" bIns="0" rtlCol="0" anchor="t">
            <a:spAutoFit/>
          </a:bodyPr>
          <a:lstStyle/>
          <a:p>
            <a:pPr algn="ctr">
              <a:lnSpc>
                <a:spcPts val="5550"/>
              </a:lnSpc>
            </a:pPr>
            <a:r>
              <a:rPr lang="en-US" sz="4999">
                <a:solidFill>
                  <a:srgbClr val="000000"/>
                </a:solidFill>
                <a:latin typeface="Bangers"/>
                <a:ea typeface="Bangers"/>
                <a:cs typeface="Bangers"/>
                <a:sym typeface="Bangers"/>
              </a:rPr>
              <a:t>4. vprašanje </a:t>
            </a:r>
          </a:p>
        </p:txBody>
      </p:sp>
      <p:grpSp>
        <p:nvGrpSpPr>
          <p:cNvPr id="5" name="Group 5"/>
          <p:cNvGrpSpPr>
            <a:grpSpLocks noChangeAspect="1"/>
          </p:cNvGrpSpPr>
          <p:nvPr/>
        </p:nvGrpSpPr>
        <p:grpSpPr>
          <a:xfrm>
            <a:off x="10652724" y="1447752"/>
            <a:ext cx="6791325" cy="8810625"/>
            <a:chOff x="0" y="0"/>
            <a:chExt cx="9055100" cy="11747500"/>
          </a:xfrm>
        </p:grpSpPr>
        <p:sp>
          <p:nvSpPr>
            <p:cNvPr id="6" name="Freeform 6"/>
            <p:cNvSpPr/>
            <p:nvPr/>
          </p:nvSpPr>
          <p:spPr>
            <a:xfrm>
              <a:off x="0" y="0"/>
              <a:ext cx="9055100" cy="11747500"/>
            </a:xfrm>
            <a:custGeom>
              <a:avLst/>
              <a:gdLst/>
              <a:ahLst/>
              <a:cxnLst/>
              <a:rect l="l" t="t" r="r" b="b"/>
              <a:pathLst>
                <a:path w="9055100" h="11747500">
                  <a:moveTo>
                    <a:pt x="0" y="0"/>
                  </a:moveTo>
                  <a:lnTo>
                    <a:pt x="9055100" y="0"/>
                  </a:lnTo>
                  <a:lnTo>
                    <a:pt x="9055100" y="11747500"/>
                  </a:lnTo>
                  <a:lnTo>
                    <a:pt x="0" y="11747500"/>
                  </a:lnTo>
                  <a:lnTo>
                    <a:pt x="0" y="0"/>
                  </a:lnTo>
                  <a:close/>
                </a:path>
              </a:pathLst>
            </a:custGeom>
            <a:blipFill>
              <a:blip r:embed="rId4"/>
              <a:stretch>
                <a:fillRect/>
              </a:stretch>
            </a:blipFill>
          </p:spPr>
          <p:txBody>
            <a:bodyPr/>
            <a:lstStyle/>
            <a:p>
              <a:endParaRPr lang="en-SI"/>
            </a:p>
          </p:txBody>
        </p:sp>
      </p:grpSp>
      <p:grpSp>
        <p:nvGrpSpPr>
          <p:cNvPr id="7" name="Group 7"/>
          <p:cNvGrpSpPr>
            <a:grpSpLocks noChangeAspect="1"/>
          </p:cNvGrpSpPr>
          <p:nvPr/>
        </p:nvGrpSpPr>
        <p:grpSpPr>
          <a:xfrm>
            <a:off x="990600" y="1619447"/>
            <a:ext cx="8915400" cy="8625075"/>
            <a:chOff x="0" y="0"/>
            <a:chExt cx="11887200" cy="11500100"/>
          </a:xfrm>
        </p:grpSpPr>
        <p:sp>
          <p:nvSpPr>
            <p:cNvPr id="8" name="Freeform 8"/>
            <p:cNvSpPr/>
            <p:nvPr/>
          </p:nvSpPr>
          <p:spPr>
            <a:xfrm>
              <a:off x="0" y="0"/>
              <a:ext cx="11887200" cy="11500104"/>
            </a:xfrm>
            <a:custGeom>
              <a:avLst/>
              <a:gdLst/>
              <a:ahLst/>
              <a:cxnLst/>
              <a:rect l="l" t="t" r="r" b="b"/>
              <a:pathLst>
                <a:path w="11887200" h="11500104">
                  <a:moveTo>
                    <a:pt x="0" y="0"/>
                  </a:moveTo>
                  <a:lnTo>
                    <a:pt x="11887200" y="0"/>
                  </a:lnTo>
                  <a:lnTo>
                    <a:pt x="11887200" y="11500104"/>
                  </a:lnTo>
                  <a:lnTo>
                    <a:pt x="0" y="11500104"/>
                  </a:lnTo>
                  <a:lnTo>
                    <a:pt x="0" y="0"/>
                  </a:lnTo>
                  <a:close/>
                </a:path>
              </a:pathLst>
            </a:custGeom>
            <a:blipFill>
              <a:blip r:embed="rId5"/>
              <a:stretch>
                <a:fillRect/>
              </a:stretch>
            </a:blipFill>
          </p:spPr>
          <p:txBody>
            <a:bodyPr/>
            <a:lstStyle/>
            <a:p>
              <a:endParaRPr lang="en-SI"/>
            </a:p>
          </p:txBody>
        </p:sp>
      </p:grpSp>
      <p:grpSp>
        <p:nvGrpSpPr>
          <p:cNvPr id="9" name="Group 9"/>
          <p:cNvGrpSpPr/>
          <p:nvPr/>
        </p:nvGrpSpPr>
        <p:grpSpPr>
          <a:xfrm>
            <a:off x="5860321" y="5725511"/>
            <a:ext cx="1931363" cy="740038"/>
            <a:chOff x="0" y="0"/>
            <a:chExt cx="2575151" cy="986717"/>
          </a:xfrm>
        </p:grpSpPr>
        <p:sp>
          <p:nvSpPr>
            <p:cNvPr id="10" name="Freeform 10"/>
            <p:cNvSpPr/>
            <p:nvPr/>
          </p:nvSpPr>
          <p:spPr>
            <a:xfrm>
              <a:off x="16891" y="16891"/>
              <a:ext cx="2541270" cy="952881"/>
            </a:xfrm>
            <a:custGeom>
              <a:avLst/>
              <a:gdLst/>
              <a:ahLst/>
              <a:cxnLst/>
              <a:rect l="l" t="t" r="r" b="b"/>
              <a:pathLst>
                <a:path w="2541270" h="952881">
                  <a:moveTo>
                    <a:pt x="0" y="0"/>
                  </a:moveTo>
                  <a:lnTo>
                    <a:pt x="2541270" y="0"/>
                  </a:lnTo>
                  <a:lnTo>
                    <a:pt x="2541270" y="952881"/>
                  </a:lnTo>
                  <a:lnTo>
                    <a:pt x="0" y="952881"/>
                  </a:lnTo>
                  <a:close/>
                </a:path>
              </a:pathLst>
            </a:custGeom>
            <a:solidFill>
              <a:srgbClr val="00B050"/>
            </a:solidFill>
            <a:ln w="12700">
              <a:solidFill>
                <a:srgbClr val="000000"/>
              </a:solidFill>
            </a:ln>
          </p:spPr>
          <p:txBody>
            <a:bodyPr/>
            <a:lstStyle/>
            <a:p>
              <a:endParaRPr lang="en-SI"/>
            </a:p>
          </p:txBody>
        </p:sp>
        <p:sp>
          <p:nvSpPr>
            <p:cNvPr id="11" name="Freeform 11"/>
            <p:cNvSpPr/>
            <p:nvPr/>
          </p:nvSpPr>
          <p:spPr>
            <a:xfrm>
              <a:off x="0" y="0"/>
              <a:ext cx="2575052" cy="986663"/>
            </a:xfrm>
            <a:custGeom>
              <a:avLst/>
              <a:gdLst/>
              <a:ahLst/>
              <a:cxnLst/>
              <a:rect l="l" t="t" r="r" b="b"/>
              <a:pathLst>
                <a:path w="2575052" h="986663">
                  <a:moveTo>
                    <a:pt x="16891" y="0"/>
                  </a:moveTo>
                  <a:lnTo>
                    <a:pt x="2558161" y="0"/>
                  </a:lnTo>
                  <a:cubicBezTo>
                    <a:pt x="2567559" y="0"/>
                    <a:pt x="2575052" y="7620"/>
                    <a:pt x="2575052" y="16891"/>
                  </a:cubicBezTo>
                  <a:lnTo>
                    <a:pt x="2575052" y="969772"/>
                  </a:lnTo>
                  <a:cubicBezTo>
                    <a:pt x="2575052" y="979170"/>
                    <a:pt x="2567432" y="986663"/>
                    <a:pt x="2558161" y="986663"/>
                  </a:cubicBezTo>
                  <a:lnTo>
                    <a:pt x="16891" y="986663"/>
                  </a:lnTo>
                  <a:cubicBezTo>
                    <a:pt x="7620" y="986663"/>
                    <a:pt x="0" y="979170"/>
                    <a:pt x="0" y="969772"/>
                  </a:cubicBezTo>
                  <a:lnTo>
                    <a:pt x="0" y="16891"/>
                  </a:lnTo>
                  <a:cubicBezTo>
                    <a:pt x="0" y="7620"/>
                    <a:pt x="7620" y="0"/>
                    <a:pt x="16891" y="0"/>
                  </a:cubicBezTo>
                  <a:moveTo>
                    <a:pt x="16891" y="33909"/>
                  </a:moveTo>
                  <a:lnTo>
                    <a:pt x="16891" y="16891"/>
                  </a:lnTo>
                  <a:lnTo>
                    <a:pt x="33909" y="16891"/>
                  </a:lnTo>
                  <a:lnTo>
                    <a:pt x="33909" y="969772"/>
                  </a:lnTo>
                  <a:lnTo>
                    <a:pt x="16891" y="969772"/>
                  </a:lnTo>
                  <a:lnTo>
                    <a:pt x="16891" y="952881"/>
                  </a:lnTo>
                  <a:lnTo>
                    <a:pt x="2558161" y="952881"/>
                  </a:lnTo>
                  <a:lnTo>
                    <a:pt x="2558161" y="969772"/>
                  </a:lnTo>
                  <a:lnTo>
                    <a:pt x="2541270" y="969772"/>
                  </a:lnTo>
                  <a:lnTo>
                    <a:pt x="2541270" y="16891"/>
                  </a:lnTo>
                  <a:lnTo>
                    <a:pt x="2558161" y="16891"/>
                  </a:lnTo>
                  <a:lnTo>
                    <a:pt x="2558161" y="33909"/>
                  </a:lnTo>
                  <a:lnTo>
                    <a:pt x="16891" y="33909"/>
                  </a:lnTo>
                  <a:close/>
                </a:path>
              </a:pathLst>
            </a:custGeom>
            <a:solidFill>
              <a:srgbClr val="1C334E"/>
            </a:solidFill>
            <a:ln w="12700">
              <a:solidFill>
                <a:srgbClr val="000000"/>
              </a:solidFill>
            </a:ln>
          </p:spPr>
          <p:txBody>
            <a:bodyPr/>
            <a:lstStyle/>
            <a:p>
              <a:endParaRPr lang="en-SI"/>
            </a:p>
          </p:txBody>
        </p:sp>
        <p:sp>
          <p:nvSpPr>
            <p:cNvPr id="12" name="TextBox 12"/>
            <p:cNvSpPr txBox="1"/>
            <p:nvPr/>
          </p:nvSpPr>
          <p:spPr>
            <a:xfrm>
              <a:off x="0" y="-47625"/>
              <a:ext cx="2575151" cy="1034342"/>
            </a:xfrm>
            <a:prstGeom prst="rect">
              <a:avLst/>
            </a:prstGeom>
          </p:spPr>
          <p:txBody>
            <a:bodyPr lIns="50800" tIns="50800" rIns="50800" bIns="50800" rtlCol="0" anchor="ctr"/>
            <a:lstStyle/>
            <a:p>
              <a:pPr algn="ctr">
                <a:lnSpc>
                  <a:spcPts val="3359"/>
                </a:lnSpc>
              </a:pPr>
              <a:r>
                <a:rPr lang="en-US" sz="2799">
                  <a:solidFill>
                    <a:srgbClr val="FFFFFF"/>
                  </a:solidFill>
                  <a:latin typeface="Calibri (MS)"/>
                  <a:ea typeface="Calibri (MS)"/>
                  <a:cs typeface="Calibri (MS)"/>
                  <a:sym typeface="Calibri (MS)"/>
                </a:rPr>
                <a:t>22.10.1964</a:t>
              </a:r>
            </a:p>
          </p:txBody>
        </p:sp>
      </p:grpSp>
      <p:sp>
        <p:nvSpPr>
          <p:cNvPr id="13" name="AutoShape 13"/>
          <p:cNvSpPr/>
          <p:nvPr/>
        </p:nvSpPr>
        <p:spPr>
          <a:xfrm rot="8570760">
            <a:off x="4382424" y="6926885"/>
            <a:ext cx="1680172" cy="0"/>
          </a:xfrm>
          <a:prstGeom prst="line">
            <a:avLst/>
          </a:prstGeom>
          <a:ln w="28575" cap="rnd">
            <a:solidFill>
              <a:srgbClr val="9BBB59"/>
            </a:solidFill>
            <a:prstDash val="solid"/>
            <a:headEnd type="none" w="sm" len="sm"/>
            <a:tailEnd type="triangle" w="lg" len="med"/>
          </a:ln>
        </p:spPr>
        <p:txBody>
          <a:bodyPr/>
          <a:lstStyle/>
          <a:p>
            <a:endParaRPr lang="en-SI"/>
          </a:p>
        </p:txBody>
      </p:sp>
      <p:grpSp>
        <p:nvGrpSpPr>
          <p:cNvPr id="14" name="Group 14"/>
          <p:cNvGrpSpPr/>
          <p:nvPr/>
        </p:nvGrpSpPr>
        <p:grpSpPr>
          <a:xfrm>
            <a:off x="13258444" y="6450540"/>
            <a:ext cx="2024063" cy="741737"/>
            <a:chOff x="0" y="0"/>
            <a:chExt cx="2698751" cy="988983"/>
          </a:xfrm>
        </p:grpSpPr>
        <p:sp>
          <p:nvSpPr>
            <p:cNvPr id="15" name="Freeform 15"/>
            <p:cNvSpPr/>
            <p:nvPr/>
          </p:nvSpPr>
          <p:spPr>
            <a:xfrm>
              <a:off x="16891" y="16891"/>
              <a:ext cx="2664968" cy="955167"/>
            </a:xfrm>
            <a:custGeom>
              <a:avLst/>
              <a:gdLst/>
              <a:ahLst/>
              <a:cxnLst/>
              <a:rect l="l" t="t" r="r" b="b"/>
              <a:pathLst>
                <a:path w="2664968" h="955167">
                  <a:moveTo>
                    <a:pt x="0" y="0"/>
                  </a:moveTo>
                  <a:lnTo>
                    <a:pt x="2664968" y="0"/>
                  </a:lnTo>
                  <a:lnTo>
                    <a:pt x="2664968" y="955167"/>
                  </a:lnTo>
                  <a:lnTo>
                    <a:pt x="0" y="955167"/>
                  </a:lnTo>
                  <a:close/>
                </a:path>
              </a:pathLst>
            </a:custGeom>
            <a:solidFill>
              <a:srgbClr val="FF0000"/>
            </a:solidFill>
            <a:ln w="12700">
              <a:solidFill>
                <a:srgbClr val="000000"/>
              </a:solidFill>
            </a:ln>
          </p:spPr>
          <p:txBody>
            <a:bodyPr/>
            <a:lstStyle/>
            <a:p>
              <a:endParaRPr lang="en-SI"/>
            </a:p>
          </p:txBody>
        </p:sp>
        <p:sp>
          <p:nvSpPr>
            <p:cNvPr id="16" name="Freeform 16"/>
            <p:cNvSpPr/>
            <p:nvPr/>
          </p:nvSpPr>
          <p:spPr>
            <a:xfrm>
              <a:off x="0" y="0"/>
              <a:ext cx="2698750" cy="988949"/>
            </a:xfrm>
            <a:custGeom>
              <a:avLst/>
              <a:gdLst/>
              <a:ahLst/>
              <a:cxnLst/>
              <a:rect l="l" t="t" r="r" b="b"/>
              <a:pathLst>
                <a:path w="2698750" h="988949">
                  <a:moveTo>
                    <a:pt x="16891" y="0"/>
                  </a:moveTo>
                  <a:lnTo>
                    <a:pt x="2681859" y="0"/>
                  </a:lnTo>
                  <a:cubicBezTo>
                    <a:pt x="2691257" y="0"/>
                    <a:pt x="2698750" y="7620"/>
                    <a:pt x="2698750" y="16891"/>
                  </a:cubicBezTo>
                  <a:lnTo>
                    <a:pt x="2698750" y="972058"/>
                  </a:lnTo>
                  <a:cubicBezTo>
                    <a:pt x="2698750" y="981456"/>
                    <a:pt x="2691130" y="988949"/>
                    <a:pt x="2681859" y="988949"/>
                  </a:cubicBezTo>
                  <a:lnTo>
                    <a:pt x="16891" y="988949"/>
                  </a:lnTo>
                  <a:cubicBezTo>
                    <a:pt x="7620" y="988949"/>
                    <a:pt x="0" y="981456"/>
                    <a:pt x="0" y="972058"/>
                  </a:cubicBezTo>
                  <a:lnTo>
                    <a:pt x="0" y="16891"/>
                  </a:lnTo>
                  <a:cubicBezTo>
                    <a:pt x="0" y="7620"/>
                    <a:pt x="7620" y="0"/>
                    <a:pt x="16891" y="0"/>
                  </a:cubicBezTo>
                  <a:moveTo>
                    <a:pt x="16891" y="33909"/>
                  </a:moveTo>
                  <a:lnTo>
                    <a:pt x="16891" y="16891"/>
                  </a:lnTo>
                  <a:lnTo>
                    <a:pt x="33909" y="16891"/>
                  </a:lnTo>
                  <a:lnTo>
                    <a:pt x="33909" y="972058"/>
                  </a:lnTo>
                  <a:lnTo>
                    <a:pt x="16891" y="972058"/>
                  </a:lnTo>
                  <a:lnTo>
                    <a:pt x="16891" y="955167"/>
                  </a:lnTo>
                  <a:lnTo>
                    <a:pt x="2681859" y="955167"/>
                  </a:lnTo>
                  <a:lnTo>
                    <a:pt x="2681859" y="972058"/>
                  </a:lnTo>
                  <a:lnTo>
                    <a:pt x="2664968" y="972058"/>
                  </a:lnTo>
                  <a:lnTo>
                    <a:pt x="2664968" y="16891"/>
                  </a:lnTo>
                  <a:lnTo>
                    <a:pt x="2681859" y="16891"/>
                  </a:lnTo>
                  <a:lnTo>
                    <a:pt x="2681859" y="33909"/>
                  </a:lnTo>
                  <a:lnTo>
                    <a:pt x="16891" y="33909"/>
                  </a:lnTo>
                  <a:close/>
                </a:path>
              </a:pathLst>
            </a:custGeom>
            <a:solidFill>
              <a:srgbClr val="1C334E"/>
            </a:solidFill>
            <a:ln w="12700">
              <a:solidFill>
                <a:srgbClr val="000000"/>
              </a:solidFill>
            </a:ln>
          </p:spPr>
          <p:txBody>
            <a:bodyPr/>
            <a:lstStyle/>
            <a:p>
              <a:endParaRPr lang="en-SI"/>
            </a:p>
          </p:txBody>
        </p:sp>
        <p:sp>
          <p:nvSpPr>
            <p:cNvPr id="17" name="TextBox 17"/>
            <p:cNvSpPr txBox="1"/>
            <p:nvPr/>
          </p:nvSpPr>
          <p:spPr>
            <a:xfrm>
              <a:off x="0" y="-47625"/>
              <a:ext cx="2698751" cy="1036608"/>
            </a:xfrm>
            <a:prstGeom prst="rect">
              <a:avLst/>
            </a:prstGeom>
          </p:spPr>
          <p:txBody>
            <a:bodyPr lIns="50800" tIns="50800" rIns="50800" bIns="50800" rtlCol="0" anchor="ctr"/>
            <a:lstStyle/>
            <a:p>
              <a:pPr algn="ctr">
                <a:lnSpc>
                  <a:spcPts val="3359"/>
                </a:lnSpc>
              </a:pPr>
              <a:r>
                <a:rPr lang="en-US" sz="2799">
                  <a:solidFill>
                    <a:srgbClr val="FFFFFF"/>
                  </a:solidFill>
                  <a:latin typeface="Calibri (MS)"/>
                  <a:ea typeface="Calibri (MS)"/>
                  <a:cs typeface="Calibri (MS)"/>
                  <a:sym typeface="Calibri (MS)"/>
                </a:rPr>
                <a:t>07.06.1993</a:t>
              </a:r>
            </a:p>
          </p:txBody>
        </p:sp>
      </p:grpSp>
      <p:sp>
        <p:nvSpPr>
          <p:cNvPr id="18" name="AutoShape 18"/>
          <p:cNvSpPr/>
          <p:nvPr/>
        </p:nvSpPr>
        <p:spPr>
          <a:xfrm rot="5074200">
            <a:off x="14216977" y="7747454"/>
            <a:ext cx="1207846" cy="0"/>
          </a:xfrm>
          <a:prstGeom prst="line">
            <a:avLst/>
          </a:prstGeom>
          <a:ln w="28575" cap="rnd">
            <a:solidFill>
              <a:srgbClr val="C0504D"/>
            </a:solidFill>
            <a:prstDash val="solid"/>
            <a:headEnd type="none" w="sm" len="sm"/>
            <a:tailEnd type="triangle" w="lg" len="med"/>
          </a:ln>
        </p:spPr>
        <p:txBody>
          <a:bodyPr/>
          <a:lstStyle/>
          <a:p>
            <a:endParaRPr lang="en-SI"/>
          </a:p>
        </p:txBody>
      </p:sp>
      <p:sp>
        <p:nvSpPr>
          <p:cNvPr id="19" name="TextBox 19"/>
          <p:cNvSpPr txBox="1"/>
          <p:nvPr/>
        </p:nvSpPr>
        <p:spPr>
          <a:xfrm>
            <a:off x="15679294" y="175063"/>
            <a:ext cx="6019800" cy="853637"/>
          </a:xfrm>
          <a:prstGeom prst="rect">
            <a:avLst/>
          </a:prstGeom>
        </p:spPr>
        <p:txBody>
          <a:bodyPr lIns="0" tIns="0" rIns="0" bIns="0" rtlCol="0" anchor="t">
            <a:spAutoFit/>
          </a:bodyPr>
          <a:lstStyle/>
          <a:p>
            <a:pPr algn="l">
              <a:lnSpc>
                <a:spcPts val="3326"/>
              </a:lnSpc>
            </a:pPr>
            <a:r>
              <a:rPr lang="en-US" sz="3000">
                <a:solidFill>
                  <a:srgbClr val="000000"/>
                </a:solidFill>
                <a:latin typeface="Bangers"/>
                <a:ea typeface="Bangers"/>
                <a:cs typeface="Bangers"/>
                <a:sym typeface="Bangers"/>
              </a:rPr>
              <a:t>ZNANE OSEBNOSTI</a:t>
            </a:r>
          </a:p>
          <a:p>
            <a:pPr algn="l">
              <a:lnSpc>
                <a:spcPts val="3329"/>
              </a:lnSpc>
            </a:pPr>
            <a:endParaRPr lang="en-US" sz="3000">
              <a:solidFill>
                <a:srgbClr val="000000"/>
              </a:solidFill>
              <a:latin typeface="Bangers"/>
              <a:ea typeface="Bangers"/>
              <a:cs typeface="Bangers"/>
              <a:sym typeface="Bangers"/>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9DBDE7"/>
        </a:solidFill>
        <a:effectLst/>
      </p:bgPr>
    </p:bg>
    <p:spTree>
      <p:nvGrpSpPr>
        <p:cNvPr id="1" name=""/>
        <p:cNvGrpSpPr/>
        <p:nvPr/>
      </p:nvGrpSpPr>
      <p:grpSpPr>
        <a:xfrm>
          <a:off x="0" y="0"/>
          <a:ext cx="0" cy="0"/>
          <a:chOff x="0" y="0"/>
          <a:chExt cx="0" cy="0"/>
        </a:xfrm>
      </p:grpSpPr>
      <p:sp>
        <p:nvSpPr>
          <p:cNvPr id="2" name="Freeform 2"/>
          <p:cNvSpPr/>
          <p:nvPr/>
        </p:nvSpPr>
        <p:spPr>
          <a:xfrm rot="-109738">
            <a:off x="11702745" y="8425990"/>
            <a:ext cx="8961383" cy="2982097"/>
          </a:xfrm>
          <a:custGeom>
            <a:avLst/>
            <a:gdLst/>
            <a:ahLst/>
            <a:cxnLst/>
            <a:rect l="l" t="t" r="r" b="b"/>
            <a:pathLst>
              <a:path w="8961383" h="2982097">
                <a:moveTo>
                  <a:pt x="0" y="0"/>
                </a:moveTo>
                <a:lnTo>
                  <a:pt x="8961383" y="0"/>
                </a:lnTo>
                <a:lnTo>
                  <a:pt x="8961383" y="2982097"/>
                </a:lnTo>
                <a:lnTo>
                  <a:pt x="0" y="2982097"/>
                </a:lnTo>
                <a:lnTo>
                  <a:pt x="0" y="0"/>
                </a:lnTo>
                <a:close/>
              </a:path>
            </a:pathLst>
          </a:custGeom>
          <a:blipFill>
            <a:blip r:embed="rId2">
              <a:extLst>
                <a:ext uri="{96DAC541-7B7A-43D3-8B79-37D633B846F1}">
                  <asvg:svgBlip xmlns:asvg="http://schemas.microsoft.com/office/drawing/2016/SVG/main" r:embed="rId3"/>
                </a:ext>
              </a:extLst>
            </a:blip>
            <a:stretch>
              <a:fillRect t="-137" b="-137"/>
            </a:stretch>
          </a:blipFill>
        </p:spPr>
        <p:txBody>
          <a:bodyPr/>
          <a:lstStyle/>
          <a:p>
            <a:endParaRPr lang="en-SI"/>
          </a:p>
        </p:txBody>
      </p:sp>
      <p:sp>
        <p:nvSpPr>
          <p:cNvPr id="3" name="Freeform 3"/>
          <p:cNvSpPr/>
          <p:nvPr/>
        </p:nvSpPr>
        <p:spPr>
          <a:xfrm rot="-3071680">
            <a:off x="-3100371" y="572564"/>
            <a:ext cx="6024516" cy="2004790"/>
          </a:xfrm>
          <a:custGeom>
            <a:avLst/>
            <a:gdLst/>
            <a:ahLst/>
            <a:cxnLst/>
            <a:rect l="l" t="t" r="r" b="b"/>
            <a:pathLst>
              <a:path w="6024516" h="2004790">
                <a:moveTo>
                  <a:pt x="0" y="0"/>
                </a:moveTo>
                <a:lnTo>
                  <a:pt x="6024516" y="0"/>
                </a:lnTo>
                <a:lnTo>
                  <a:pt x="6024516" y="2004790"/>
                </a:lnTo>
                <a:lnTo>
                  <a:pt x="0" y="2004790"/>
                </a:lnTo>
                <a:lnTo>
                  <a:pt x="0" y="0"/>
                </a:lnTo>
                <a:close/>
              </a:path>
            </a:pathLst>
          </a:custGeom>
          <a:blipFill>
            <a:blip r:embed="rId2">
              <a:extLst>
                <a:ext uri="{96DAC541-7B7A-43D3-8B79-37D633B846F1}">
                  <asvg:svgBlip xmlns:asvg="http://schemas.microsoft.com/office/drawing/2016/SVG/main" r:embed="rId3"/>
                </a:ext>
              </a:extLst>
            </a:blip>
            <a:stretch>
              <a:fillRect t="-84" b="-84"/>
            </a:stretch>
          </a:blipFill>
        </p:spPr>
        <p:txBody>
          <a:bodyPr/>
          <a:lstStyle/>
          <a:p>
            <a:endParaRPr lang="en-SI"/>
          </a:p>
        </p:txBody>
      </p:sp>
      <p:sp>
        <p:nvSpPr>
          <p:cNvPr id="4" name="TextBox 4"/>
          <p:cNvSpPr txBox="1"/>
          <p:nvPr/>
        </p:nvSpPr>
        <p:spPr>
          <a:xfrm>
            <a:off x="10027064" y="1251122"/>
            <a:ext cx="5553502" cy="685775"/>
          </a:xfrm>
          <a:prstGeom prst="rect">
            <a:avLst/>
          </a:prstGeom>
        </p:spPr>
        <p:txBody>
          <a:bodyPr lIns="0" tIns="0" rIns="0" bIns="0" rtlCol="0" anchor="t">
            <a:spAutoFit/>
          </a:bodyPr>
          <a:lstStyle/>
          <a:p>
            <a:pPr algn="ctr">
              <a:lnSpc>
                <a:spcPts val="5550"/>
              </a:lnSpc>
            </a:pPr>
            <a:r>
              <a:rPr lang="en-US" sz="4999">
                <a:solidFill>
                  <a:srgbClr val="000000"/>
                </a:solidFill>
                <a:latin typeface="Bangers"/>
                <a:ea typeface="Bangers"/>
                <a:cs typeface="Bangers"/>
                <a:sym typeface="Bangers"/>
              </a:rPr>
              <a:t>5. vprašanje </a:t>
            </a:r>
          </a:p>
        </p:txBody>
      </p:sp>
      <p:grpSp>
        <p:nvGrpSpPr>
          <p:cNvPr id="5" name="Group 5"/>
          <p:cNvGrpSpPr>
            <a:grpSpLocks noChangeAspect="1"/>
          </p:cNvGrpSpPr>
          <p:nvPr/>
        </p:nvGrpSpPr>
        <p:grpSpPr>
          <a:xfrm>
            <a:off x="463800" y="1293897"/>
            <a:ext cx="6934200" cy="8801474"/>
            <a:chOff x="0" y="0"/>
            <a:chExt cx="9245600" cy="11735299"/>
          </a:xfrm>
        </p:grpSpPr>
        <p:sp>
          <p:nvSpPr>
            <p:cNvPr id="6" name="Freeform 6"/>
            <p:cNvSpPr/>
            <p:nvPr/>
          </p:nvSpPr>
          <p:spPr>
            <a:xfrm>
              <a:off x="0" y="0"/>
              <a:ext cx="9245600" cy="11735308"/>
            </a:xfrm>
            <a:custGeom>
              <a:avLst/>
              <a:gdLst/>
              <a:ahLst/>
              <a:cxnLst/>
              <a:rect l="l" t="t" r="r" b="b"/>
              <a:pathLst>
                <a:path w="9245600" h="11735308">
                  <a:moveTo>
                    <a:pt x="0" y="0"/>
                  </a:moveTo>
                  <a:lnTo>
                    <a:pt x="9245600" y="0"/>
                  </a:lnTo>
                  <a:lnTo>
                    <a:pt x="9245600" y="11735308"/>
                  </a:lnTo>
                  <a:lnTo>
                    <a:pt x="0" y="11735308"/>
                  </a:lnTo>
                  <a:lnTo>
                    <a:pt x="0" y="0"/>
                  </a:lnTo>
                  <a:close/>
                </a:path>
              </a:pathLst>
            </a:custGeom>
            <a:blipFill>
              <a:blip r:embed="rId4"/>
              <a:stretch>
                <a:fillRect/>
              </a:stretch>
            </a:blipFill>
          </p:spPr>
          <p:txBody>
            <a:bodyPr/>
            <a:lstStyle/>
            <a:p>
              <a:endParaRPr lang="en-SI"/>
            </a:p>
          </p:txBody>
        </p:sp>
      </p:grpSp>
      <p:grpSp>
        <p:nvGrpSpPr>
          <p:cNvPr id="7" name="Group 7"/>
          <p:cNvGrpSpPr/>
          <p:nvPr/>
        </p:nvGrpSpPr>
        <p:grpSpPr>
          <a:xfrm>
            <a:off x="5210136" y="4339740"/>
            <a:ext cx="1931363" cy="740038"/>
            <a:chOff x="0" y="0"/>
            <a:chExt cx="2575151" cy="986717"/>
          </a:xfrm>
        </p:grpSpPr>
        <p:sp>
          <p:nvSpPr>
            <p:cNvPr id="8" name="Freeform 8"/>
            <p:cNvSpPr/>
            <p:nvPr/>
          </p:nvSpPr>
          <p:spPr>
            <a:xfrm>
              <a:off x="16891" y="16891"/>
              <a:ext cx="2541270" cy="952881"/>
            </a:xfrm>
            <a:custGeom>
              <a:avLst/>
              <a:gdLst/>
              <a:ahLst/>
              <a:cxnLst/>
              <a:rect l="l" t="t" r="r" b="b"/>
              <a:pathLst>
                <a:path w="2541270" h="952881">
                  <a:moveTo>
                    <a:pt x="0" y="0"/>
                  </a:moveTo>
                  <a:lnTo>
                    <a:pt x="2541270" y="0"/>
                  </a:lnTo>
                  <a:lnTo>
                    <a:pt x="2541270" y="952881"/>
                  </a:lnTo>
                  <a:lnTo>
                    <a:pt x="0" y="952881"/>
                  </a:lnTo>
                  <a:close/>
                </a:path>
              </a:pathLst>
            </a:custGeom>
            <a:solidFill>
              <a:srgbClr val="00B050"/>
            </a:solidFill>
            <a:ln w="12700">
              <a:solidFill>
                <a:srgbClr val="000000"/>
              </a:solidFill>
            </a:ln>
          </p:spPr>
          <p:txBody>
            <a:bodyPr/>
            <a:lstStyle/>
            <a:p>
              <a:endParaRPr lang="en-SI"/>
            </a:p>
          </p:txBody>
        </p:sp>
        <p:sp>
          <p:nvSpPr>
            <p:cNvPr id="9" name="Freeform 9"/>
            <p:cNvSpPr/>
            <p:nvPr/>
          </p:nvSpPr>
          <p:spPr>
            <a:xfrm>
              <a:off x="0" y="0"/>
              <a:ext cx="2575052" cy="986663"/>
            </a:xfrm>
            <a:custGeom>
              <a:avLst/>
              <a:gdLst/>
              <a:ahLst/>
              <a:cxnLst/>
              <a:rect l="l" t="t" r="r" b="b"/>
              <a:pathLst>
                <a:path w="2575052" h="986663">
                  <a:moveTo>
                    <a:pt x="16891" y="0"/>
                  </a:moveTo>
                  <a:lnTo>
                    <a:pt x="2558161" y="0"/>
                  </a:lnTo>
                  <a:cubicBezTo>
                    <a:pt x="2567559" y="0"/>
                    <a:pt x="2575052" y="7620"/>
                    <a:pt x="2575052" y="16891"/>
                  </a:cubicBezTo>
                  <a:lnTo>
                    <a:pt x="2575052" y="969772"/>
                  </a:lnTo>
                  <a:cubicBezTo>
                    <a:pt x="2575052" y="979170"/>
                    <a:pt x="2567432" y="986663"/>
                    <a:pt x="2558161" y="986663"/>
                  </a:cubicBezTo>
                  <a:lnTo>
                    <a:pt x="16891" y="986663"/>
                  </a:lnTo>
                  <a:cubicBezTo>
                    <a:pt x="7620" y="986663"/>
                    <a:pt x="0" y="979170"/>
                    <a:pt x="0" y="969772"/>
                  </a:cubicBezTo>
                  <a:lnTo>
                    <a:pt x="0" y="16891"/>
                  </a:lnTo>
                  <a:cubicBezTo>
                    <a:pt x="0" y="7620"/>
                    <a:pt x="7620" y="0"/>
                    <a:pt x="16891" y="0"/>
                  </a:cubicBezTo>
                  <a:moveTo>
                    <a:pt x="16891" y="33909"/>
                  </a:moveTo>
                  <a:lnTo>
                    <a:pt x="16891" y="16891"/>
                  </a:lnTo>
                  <a:lnTo>
                    <a:pt x="33909" y="16891"/>
                  </a:lnTo>
                  <a:lnTo>
                    <a:pt x="33909" y="969772"/>
                  </a:lnTo>
                  <a:lnTo>
                    <a:pt x="16891" y="969772"/>
                  </a:lnTo>
                  <a:lnTo>
                    <a:pt x="16891" y="952881"/>
                  </a:lnTo>
                  <a:lnTo>
                    <a:pt x="2558161" y="952881"/>
                  </a:lnTo>
                  <a:lnTo>
                    <a:pt x="2558161" y="969772"/>
                  </a:lnTo>
                  <a:lnTo>
                    <a:pt x="2541270" y="969772"/>
                  </a:lnTo>
                  <a:lnTo>
                    <a:pt x="2541270" y="16891"/>
                  </a:lnTo>
                  <a:lnTo>
                    <a:pt x="2558161" y="16891"/>
                  </a:lnTo>
                  <a:lnTo>
                    <a:pt x="2558161" y="33909"/>
                  </a:lnTo>
                  <a:lnTo>
                    <a:pt x="16891" y="33909"/>
                  </a:lnTo>
                  <a:close/>
                </a:path>
              </a:pathLst>
            </a:custGeom>
            <a:solidFill>
              <a:srgbClr val="1C334E"/>
            </a:solidFill>
            <a:ln w="12700">
              <a:solidFill>
                <a:srgbClr val="000000"/>
              </a:solidFill>
            </a:ln>
          </p:spPr>
          <p:txBody>
            <a:bodyPr/>
            <a:lstStyle/>
            <a:p>
              <a:endParaRPr lang="en-SI"/>
            </a:p>
          </p:txBody>
        </p:sp>
        <p:sp>
          <p:nvSpPr>
            <p:cNvPr id="10" name="TextBox 10"/>
            <p:cNvSpPr txBox="1"/>
            <p:nvPr/>
          </p:nvSpPr>
          <p:spPr>
            <a:xfrm>
              <a:off x="0" y="-47625"/>
              <a:ext cx="2575151" cy="1034342"/>
            </a:xfrm>
            <a:prstGeom prst="rect">
              <a:avLst/>
            </a:prstGeom>
          </p:spPr>
          <p:txBody>
            <a:bodyPr lIns="50800" tIns="50800" rIns="50800" bIns="50800" rtlCol="0" anchor="ctr"/>
            <a:lstStyle/>
            <a:p>
              <a:pPr algn="ctr">
                <a:lnSpc>
                  <a:spcPts val="3359"/>
                </a:lnSpc>
              </a:pPr>
              <a:r>
                <a:rPr lang="en-US" sz="2799">
                  <a:solidFill>
                    <a:srgbClr val="FFFFFF"/>
                  </a:solidFill>
                  <a:latin typeface="Calibri (MS)"/>
                  <a:ea typeface="Calibri (MS)"/>
                  <a:cs typeface="Calibri (MS)"/>
                  <a:sym typeface="Calibri (MS)"/>
                </a:rPr>
                <a:t>09.10.1940</a:t>
              </a:r>
            </a:p>
          </p:txBody>
        </p:sp>
      </p:grpSp>
      <p:sp>
        <p:nvSpPr>
          <p:cNvPr id="11" name="AutoShape 11"/>
          <p:cNvSpPr/>
          <p:nvPr/>
        </p:nvSpPr>
        <p:spPr>
          <a:xfrm flipH="1">
            <a:off x="4517990" y="5154468"/>
            <a:ext cx="993097" cy="1917107"/>
          </a:xfrm>
          <a:prstGeom prst="line">
            <a:avLst/>
          </a:prstGeom>
          <a:ln w="28575" cap="rnd">
            <a:solidFill>
              <a:srgbClr val="9BBB59"/>
            </a:solidFill>
            <a:prstDash val="solid"/>
            <a:headEnd type="none" w="sm" len="sm"/>
            <a:tailEnd type="triangle" w="lg" len="med"/>
          </a:ln>
        </p:spPr>
        <p:txBody>
          <a:bodyPr/>
          <a:lstStyle/>
          <a:p>
            <a:endParaRPr lang="en-SI"/>
          </a:p>
        </p:txBody>
      </p:sp>
      <p:grpSp>
        <p:nvGrpSpPr>
          <p:cNvPr id="12" name="Group 12"/>
          <p:cNvGrpSpPr>
            <a:grpSpLocks noChangeAspect="1"/>
          </p:cNvGrpSpPr>
          <p:nvPr/>
        </p:nvGrpSpPr>
        <p:grpSpPr>
          <a:xfrm>
            <a:off x="7418782" y="2337738"/>
            <a:ext cx="10405417" cy="7133714"/>
            <a:chOff x="0" y="0"/>
            <a:chExt cx="13873889" cy="9511619"/>
          </a:xfrm>
        </p:grpSpPr>
        <p:sp>
          <p:nvSpPr>
            <p:cNvPr id="13" name="Freeform 13"/>
            <p:cNvSpPr/>
            <p:nvPr/>
          </p:nvSpPr>
          <p:spPr>
            <a:xfrm>
              <a:off x="0" y="0"/>
              <a:ext cx="13873862" cy="9511665"/>
            </a:xfrm>
            <a:custGeom>
              <a:avLst/>
              <a:gdLst/>
              <a:ahLst/>
              <a:cxnLst/>
              <a:rect l="l" t="t" r="r" b="b"/>
              <a:pathLst>
                <a:path w="13873862" h="9511665">
                  <a:moveTo>
                    <a:pt x="0" y="0"/>
                  </a:moveTo>
                  <a:lnTo>
                    <a:pt x="13873862" y="0"/>
                  </a:lnTo>
                  <a:lnTo>
                    <a:pt x="13873862" y="9511665"/>
                  </a:lnTo>
                  <a:lnTo>
                    <a:pt x="0" y="9511665"/>
                  </a:lnTo>
                  <a:lnTo>
                    <a:pt x="0" y="0"/>
                  </a:lnTo>
                  <a:close/>
                </a:path>
              </a:pathLst>
            </a:custGeom>
            <a:blipFill>
              <a:blip r:embed="rId5"/>
              <a:stretch>
                <a:fillRect/>
              </a:stretch>
            </a:blipFill>
          </p:spPr>
          <p:txBody>
            <a:bodyPr/>
            <a:lstStyle/>
            <a:p>
              <a:endParaRPr lang="en-SI"/>
            </a:p>
          </p:txBody>
        </p:sp>
      </p:grpSp>
      <p:grpSp>
        <p:nvGrpSpPr>
          <p:cNvPr id="14" name="Group 14"/>
          <p:cNvGrpSpPr/>
          <p:nvPr/>
        </p:nvGrpSpPr>
        <p:grpSpPr>
          <a:xfrm>
            <a:off x="13134936" y="5164283"/>
            <a:ext cx="2024063" cy="741737"/>
            <a:chOff x="0" y="0"/>
            <a:chExt cx="2698751" cy="988983"/>
          </a:xfrm>
        </p:grpSpPr>
        <p:sp>
          <p:nvSpPr>
            <p:cNvPr id="15" name="Freeform 15"/>
            <p:cNvSpPr/>
            <p:nvPr/>
          </p:nvSpPr>
          <p:spPr>
            <a:xfrm>
              <a:off x="16891" y="16891"/>
              <a:ext cx="2664968" cy="955167"/>
            </a:xfrm>
            <a:custGeom>
              <a:avLst/>
              <a:gdLst/>
              <a:ahLst/>
              <a:cxnLst/>
              <a:rect l="l" t="t" r="r" b="b"/>
              <a:pathLst>
                <a:path w="2664968" h="955167">
                  <a:moveTo>
                    <a:pt x="0" y="0"/>
                  </a:moveTo>
                  <a:lnTo>
                    <a:pt x="2664968" y="0"/>
                  </a:lnTo>
                  <a:lnTo>
                    <a:pt x="2664968" y="955167"/>
                  </a:lnTo>
                  <a:lnTo>
                    <a:pt x="0" y="955167"/>
                  </a:lnTo>
                  <a:close/>
                </a:path>
              </a:pathLst>
            </a:custGeom>
            <a:solidFill>
              <a:srgbClr val="FF0000"/>
            </a:solidFill>
            <a:ln w="12700">
              <a:solidFill>
                <a:srgbClr val="000000"/>
              </a:solidFill>
            </a:ln>
          </p:spPr>
          <p:txBody>
            <a:bodyPr/>
            <a:lstStyle/>
            <a:p>
              <a:endParaRPr lang="en-SI"/>
            </a:p>
          </p:txBody>
        </p:sp>
        <p:sp>
          <p:nvSpPr>
            <p:cNvPr id="16" name="Freeform 16"/>
            <p:cNvSpPr/>
            <p:nvPr/>
          </p:nvSpPr>
          <p:spPr>
            <a:xfrm>
              <a:off x="0" y="0"/>
              <a:ext cx="2698750" cy="988949"/>
            </a:xfrm>
            <a:custGeom>
              <a:avLst/>
              <a:gdLst/>
              <a:ahLst/>
              <a:cxnLst/>
              <a:rect l="l" t="t" r="r" b="b"/>
              <a:pathLst>
                <a:path w="2698750" h="988949">
                  <a:moveTo>
                    <a:pt x="16891" y="0"/>
                  </a:moveTo>
                  <a:lnTo>
                    <a:pt x="2681859" y="0"/>
                  </a:lnTo>
                  <a:cubicBezTo>
                    <a:pt x="2691257" y="0"/>
                    <a:pt x="2698750" y="7620"/>
                    <a:pt x="2698750" y="16891"/>
                  </a:cubicBezTo>
                  <a:lnTo>
                    <a:pt x="2698750" y="972058"/>
                  </a:lnTo>
                  <a:cubicBezTo>
                    <a:pt x="2698750" y="981456"/>
                    <a:pt x="2691130" y="988949"/>
                    <a:pt x="2681859" y="988949"/>
                  </a:cubicBezTo>
                  <a:lnTo>
                    <a:pt x="16891" y="988949"/>
                  </a:lnTo>
                  <a:cubicBezTo>
                    <a:pt x="7620" y="988949"/>
                    <a:pt x="0" y="981456"/>
                    <a:pt x="0" y="972058"/>
                  </a:cubicBezTo>
                  <a:lnTo>
                    <a:pt x="0" y="16891"/>
                  </a:lnTo>
                  <a:cubicBezTo>
                    <a:pt x="0" y="7620"/>
                    <a:pt x="7620" y="0"/>
                    <a:pt x="16891" y="0"/>
                  </a:cubicBezTo>
                  <a:moveTo>
                    <a:pt x="16891" y="33909"/>
                  </a:moveTo>
                  <a:lnTo>
                    <a:pt x="16891" y="16891"/>
                  </a:lnTo>
                  <a:lnTo>
                    <a:pt x="33909" y="16891"/>
                  </a:lnTo>
                  <a:lnTo>
                    <a:pt x="33909" y="972058"/>
                  </a:lnTo>
                  <a:lnTo>
                    <a:pt x="16891" y="972058"/>
                  </a:lnTo>
                  <a:lnTo>
                    <a:pt x="16891" y="955167"/>
                  </a:lnTo>
                  <a:lnTo>
                    <a:pt x="2681859" y="955167"/>
                  </a:lnTo>
                  <a:lnTo>
                    <a:pt x="2681859" y="972058"/>
                  </a:lnTo>
                  <a:lnTo>
                    <a:pt x="2664968" y="972058"/>
                  </a:lnTo>
                  <a:lnTo>
                    <a:pt x="2664968" y="16891"/>
                  </a:lnTo>
                  <a:lnTo>
                    <a:pt x="2681859" y="16891"/>
                  </a:lnTo>
                  <a:lnTo>
                    <a:pt x="2681859" y="33909"/>
                  </a:lnTo>
                  <a:lnTo>
                    <a:pt x="16891" y="33909"/>
                  </a:lnTo>
                  <a:close/>
                </a:path>
              </a:pathLst>
            </a:custGeom>
            <a:solidFill>
              <a:srgbClr val="1C334E"/>
            </a:solidFill>
            <a:ln w="12700">
              <a:solidFill>
                <a:srgbClr val="000000"/>
              </a:solidFill>
            </a:ln>
          </p:spPr>
          <p:txBody>
            <a:bodyPr/>
            <a:lstStyle/>
            <a:p>
              <a:endParaRPr lang="en-SI"/>
            </a:p>
          </p:txBody>
        </p:sp>
        <p:sp>
          <p:nvSpPr>
            <p:cNvPr id="17" name="TextBox 17"/>
            <p:cNvSpPr txBox="1"/>
            <p:nvPr/>
          </p:nvSpPr>
          <p:spPr>
            <a:xfrm>
              <a:off x="0" y="-47625"/>
              <a:ext cx="2698751" cy="1036608"/>
            </a:xfrm>
            <a:prstGeom prst="rect">
              <a:avLst/>
            </a:prstGeom>
          </p:spPr>
          <p:txBody>
            <a:bodyPr lIns="50800" tIns="50800" rIns="50800" bIns="50800" rtlCol="0" anchor="ctr"/>
            <a:lstStyle/>
            <a:p>
              <a:pPr algn="ctr">
                <a:lnSpc>
                  <a:spcPts val="3359"/>
                </a:lnSpc>
              </a:pPr>
              <a:r>
                <a:rPr lang="en-US" sz="2799">
                  <a:solidFill>
                    <a:srgbClr val="FFFFFF"/>
                  </a:solidFill>
                  <a:latin typeface="Calibri (MS)"/>
                  <a:ea typeface="Calibri (MS)"/>
                  <a:cs typeface="Calibri (MS)"/>
                  <a:sym typeface="Calibri (MS)"/>
                </a:rPr>
                <a:t>08.12.1980</a:t>
              </a:r>
            </a:p>
          </p:txBody>
        </p:sp>
      </p:grpSp>
      <p:sp>
        <p:nvSpPr>
          <p:cNvPr id="18" name="AutoShape 18"/>
          <p:cNvSpPr/>
          <p:nvPr/>
        </p:nvSpPr>
        <p:spPr>
          <a:xfrm flipV="1">
            <a:off x="15161889" y="4595081"/>
            <a:ext cx="1662396" cy="764300"/>
          </a:xfrm>
          <a:prstGeom prst="line">
            <a:avLst/>
          </a:prstGeom>
          <a:ln w="28575" cap="rnd">
            <a:solidFill>
              <a:srgbClr val="C0504D"/>
            </a:solidFill>
            <a:prstDash val="solid"/>
            <a:headEnd type="none" w="sm" len="sm"/>
            <a:tailEnd type="triangle" w="lg" len="med"/>
          </a:ln>
        </p:spPr>
        <p:txBody>
          <a:bodyPr/>
          <a:lstStyle/>
          <a:p>
            <a:endParaRPr lang="en-SI"/>
          </a:p>
        </p:txBody>
      </p:sp>
      <p:sp>
        <p:nvSpPr>
          <p:cNvPr id="19" name="TextBox 19"/>
          <p:cNvSpPr txBox="1"/>
          <p:nvPr/>
        </p:nvSpPr>
        <p:spPr>
          <a:xfrm>
            <a:off x="15679294" y="175063"/>
            <a:ext cx="6019800" cy="853637"/>
          </a:xfrm>
          <a:prstGeom prst="rect">
            <a:avLst/>
          </a:prstGeom>
        </p:spPr>
        <p:txBody>
          <a:bodyPr lIns="0" tIns="0" rIns="0" bIns="0" rtlCol="0" anchor="t">
            <a:spAutoFit/>
          </a:bodyPr>
          <a:lstStyle/>
          <a:p>
            <a:pPr algn="l">
              <a:lnSpc>
                <a:spcPts val="3326"/>
              </a:lnSpc>
            </a:pPr>
            <a:r>
              <a:rPr lang="en-US" sz="3000">
                <a:solidFill>
                  <a:srgbClr val="000000"/>
                </a:solidFill>
                <a:latin typeface="Bangers"/>
                <a:ea typeface="Bangers"/>
                <a:cs typeface="Bangers"/>
                <a:sym typeface="Bangers"/>
              </a:rPr>
              <a:t>ZNANE OSEBNOSTI</a:t>
            </a:r>
          </a:p>
          <a:p>
            <a:pPr algn="l">
              <a:lnSpc>
                <a:spcPts val="3329"/>
              </a:lnSpc>
            </a:pPr>
            <a:endParaRPr lang="en-US" sz="3000">
              <a:solidFill>
                <a:srgbClr val="000000"/>
              </a:solidFill>
              <a:latin typeface="Bangers"/>
              <a:ea typeface="Bangers"/>
              <a:cs typeface="Bangers"/>
              <a:sym typeface="Bangers"/>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9DBDE7"/>
        </a:solidFill>
        <a:effectLst/>
      </p:bgPr>
    </p:bg>
    <p:spTree>
      <p:nvGrpSpPr>
        <p:cNvPr id="1" name=""/>
        <p:cNvGrpSpPr/>
        <p:nvPr/>
      </p:nvGrpSpPr>
      <p:grpSpPr>
        <a:xfrm>
          <a:off x="0" y="0"/>
          <a:ext cx="0" cy="0"/>
          <a:chOff x="0" y="0"/>
          <a:chExt cx="0" cy="0"/>
        </a:xfrm>
      </p:grpSpPr>
      <p:sp>
        <p:nvSpPr>
          <p:cNvPr id="2" name="Freeform 2"/>
          <p:cNvSpPr/>
          <p:nvPr/>
        </p:nvSpPr>
        <p:spPr>
          <a:xfrm rot="-109738">
            <a:off x="11702745" y="8425990"/>
            <a:ext cx="8961383" cy="2982097"/>
          </a:xfrm>
          <a:custGeom>
            <a:avLst/>
            <a:gdLst/>
            <a:ahLst/>
            <a:cxnLst/>
            <a:rect l="l" t="t" r="r" b="b"/>
            <a:pathLst>
              <a:path w="8961383" h="2982097">
                <a:moveTo>
                  <a:pt x="0" y="0"/>
                </a:moveTo>
                <a:lnTo>
                  <a:pt x="8961383" y="0"/>
                </a:lnTo>
                <a:lnTo>
                  <a:pt x="8961383" y="2982097"/>
                </a:lnTo>
                <a:lnTo>
                  <a:pt x="0" y="2982097"/>
                </a:lnTo>
                <a:lnTo>
                  <a:pt x="0" y="0"/>
                </a:lnTo>
                <a:close/>
              </a:path>
            </a:pathLst>
          </a:custGeom>
          <a:blipFill>
            <a:blip r:embed="rId2">
              <a:extLst>
                <a:ext uri="{96DAC541-7B7A-43D3-8B79-37D633B846F1}">
                  <asvg:svgBlip xmlns:asvg="http://schemas.microsoft.com/office/drawing/2016/SVG/main" r:embed="rId3"/>
                </a:ext>
              </a:extLst>
            </a:blip>
            <a:stretch>
              <a:fillRect t="-137" b="-137"/>
            </a:stretch>
          </a:blipFill>
        </p:spPr>
        <p:txBody>
          <a:bodyPr/>
          <a:lstStyle/>
          <a:p>
            <a:endParaRPr lang="en-SI"/>
          </a:p>
        </p:txBody>
      </p:sp>
      <p:sp>
        <p:nvSpPr>
          <p:cNvPr id="3" name="Freeform 3"/>
          <p:cNvSpPr/>
          <p:nvPr/>
        </p:nvSpPr>
        <p:spPr>
          <a:xfrm rot="-3071680">
            <a:off x="-3100371" y="572564"/>
            <a:ext cx="6024516" cy="2004790"/>
          </a:xfrm>
          <a:custGeom>
            <a:avLst/>
            <a:gdLst/>
            <a:ahLst/>
            <a:cxnLst/>
            <a:rect l="l" t="t" r="r" b="b"/>
            <a:pathLst>
              <a:path w="6024516" h="2004790">
                <a:moveTo>
                  <a:pt x="0" y="0"/>
                </a:moveTo>
                <a:lnTo>
                  <a:pt x="6024516" y="0"/>
                </a:lnTo>
                <a:lnTo>
                  <a:pt x="6024516" y="2004790"/>
                </a:lnTo>
                <a:lnTo>
                  <a:pt x="0" y="2004790"/>
                </a:lnTo>
                <a:lnTo>
                  <a:pt x="0" y="0"/>
                </a:lnTo>
                <a:close/>
              </a:path>
            </a:pathLst>
          </a:custGeom>
          <a:blipFill>
            <a:blip r:embed="rId2">
              <a:extLst>
                <a:ext uri="{96DAC541-7B7A-43D3-8B79-37D633B846F1}">
                  <asvg:svgBlip xmlns:asvg="http://schemas.microsoft.com/office/drawing/2016/SVG/main" r:embed="rId3"/>
                </a:ext>
              </a:extLst>
            </a:blip>
            <a:stretch>
              <a:fillRect t="-84" b="-84"/>
            </a:stretch>
          </a:blipFill>
        </p:spPr>
        <p:txBody>
          <a:bodyPr/>
          <a:lstStyle/>
          <a:p>
            <a:endParaRPr lang="en-SI"/>
          </a:p>
        </p:txBody>
      </p:sp>
      <p:sp>
        <p:nvSpPr>
          <p:cNvPr id="4" name="Freeform 4"/>
          <p:cNvSpPr/>
          <p:nvPr/>
        </p:nvSpPr>
        <p:spPr>
          <a:xfrm>
            <a:off x="5532028" y="2342298"/>
            <a:ext cx="7223945" cy="6131323"/>
          </a:xfrm>
          <a:custGeom>
            <a:avLst/>
            <a:gdLst/>
            <a:ahLst/>
            <a:cxnLst/>
            <a:rect l="l" t="t" r="r" b="b"/>
            <a:pathLst>
              <a:path w="7223945" h="6131323">
                <a:moveTo>
                  <a:pt x="0" y="0"/>
                </a:moveTo>
                <a:lnTo>
                  <a:pt x="7223944" y="0"/>
                </a:lnTo>
                <a:lnTo>
                  <a:pt x="7223944" y="6131323"/>
                </a:lnTo>
                <a:lnTo>
                  <a:pt x="0" y="6131323"/>
                </a:lnTo>
                <a:lnTo>
                  <a:pt x="0" y="0"/>
                </a:lnTo>
                <a:close/>
              </a:path>
            </a:pathLst>
          </a:custGeom>
          <a:blipFill>
            <a:blip r:embed="rId4"/>
            <a:stretch>
              <a:fillRect/>
            </a:stretch>
          </a:blipFill>
        </p:spPr>
        <p:txBody>
          <a:bodyPr/>
          <a:lstStyle/>
          <a:p>
            <a:endParaRPr lang="en-SI"/>
          </a:p>
        </p:txBody>
      </p:sp>
      <p:sp>
        <p:nvSpPr>
          <p:cNvPr id="5" name="TextBox 5"/>
          <p:cNvSpPr txBox="1"/>
          <p:nvPr/>
        </p:nvSpPr>
        <p:spPr>
          <a:xfrm>
            <a:off x="4762500" y="4946378"/>
            <a:ext cx="8763000" cy="961263"/>
          </a:xfrm>
          <a:prstGeom prst="rect">
            <a:avLst/>
          </a:prstGeom>
        </p:spPr>
        <p:txBody>
          <a:bodyPr lIns="0" tIns="0" rIns="0" bIns="0" rtlCol="0" anchor="t">
            <a:spAutoFit/>
          </a:bodyPr>
          <a:lstStyle/>
          <a:p>
            <a:pPr algn="ctr">
              <a:lnSpc>
                <a:spcPts val="7325"/>
              </a:lnSpc>
            </a:pPr>
            <a:r>
              <a:rPr lang="en-US" sz="6599">
                <a:solidFill>
                  <a:srgbClr val="000000"/>
                </a:solidFill>
                <a:latin typeface="Bangers"/>
                <a:ea typeface="Bangers"/>
                <a:cs typeface="Bangers"/>
                <a:sym typeface="Bangers"/>
              </a:rPr>
              <a:t>rešitve</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9DBDE7"/>
        </a:solidFill>
        <a:effectLst/>
      </p:bgPr>
    </p:bg>
    <p:spTree>
      <p:nvGrpSpPr>
        <p:cNvPr id="1" name=""/>
        <p:cNvGrpSpPr/>
        <p:nvPr/>
      </p:nvGrpSpPr>
      <p:grpSpPr>
        <a:xfrm>
          <a:off x="0" y="0"/>
          <a:ext cx="0" cy="0"/>
          <a:chOff x="0" y="0"/>
          <a:chExt cx="0" cy="0"/>
        </a:xfrm>
      </p:grpSpPr>
      <p:sp>
        <p:nvSpPr>
          <p:cNvPr id="2" name="Freeform 2"/>
          <p:cNvSpPr/>
          <p:nvPr/>
        </p:nvSpPr>
        <p:spPr>
          <a:xfrm rot="-109738">
            <a:off x="11702745" y="8425990"/>
            <a:ext cx="8961383" cy="2982097"/>
          </a:xfrm>
          <a:custGeom>
            <a:avLst/>
            <a:gdLst/>
            <a:ahLst/>
            <a:cxnLst/>
            <a:rect l="l" t="t" r="r" b="b"/>
            <a:pathLst>
              <a:path w="8961383" h="2982097">
                <a:moveTo>
                  <a:pt x="0" y="0"/>
                </a:moveTo>
                <a:lnTo>
                  <a:pt x="8961383" y="0"/>
                </a:lnTo>
                <a:lnTo>
                  <a:pt x="8961383" y="2982097"/>
                </a:lnTo>
                <a:lnTo>
                  <a:pt x="0" y="2982097"/>
                </a:lnTo>
                <a:lnTo>
                  <a:pt x="0" y="0"/>
                </a:lnTo>
                <a:close/>
              </a:path>
            </a:pathLst>
          </a:custGeom>
          <a:blipFill>
            <a:blip r:embed="rId2">
              <a:extLst>
                <a:ext uri="{96DAC541-7B7A-43D3-8B79-37D633B846F1}">
                  <asvg:svgBlip xmlns:asvg="http://schemas.microsoft.com/office/drawing/2016/SVG/main" r:embed="rId3"/>
                </a:ext>
              </a:extLst>
            </a:blip>
            <a:stretch>
              <a:fillRect t="-137" b="-137"/>
            </a:stretch>
          </a:blipFill>
        </p:spPr>
        <p:txBody>
          <a:bodyPr/>
          <a:lstStyle/>
          <a:p>
            <a:endParaRPr lang="en-SI"/>
          </a:p>
        </p:txBody>
      </p:sp>
      <p:sp>
        <p:nvSpPr>
          <p:cNvPr id="3" name="Freeform 3"/>
          <p:cNvSpPr/>
          <p:nvPr/>
        </p:nvSpPr>
        <p:spPr>
          <a:xfrm rot="-3071680">
            <a:off x="-3100371" y="572564"/>
            <a:ext cx="6024516" cy="2004790"/>
          </a:xfrm>
          <a:custGeom>
            <a:avLst/>
            <a:gdLst/>
            <a:ahLst/>
            <a:cxnLst/>
            <a:rect l="l" t="t" r="r" b="b"/>
            <a:pathLst>
              <a:path w="6024516" h="2004790">
                <a:moveTo>
                  <a:pt x="0" y="0"/>
                </a:moveTo>
                <a:lnTo>
                  <a:pt x="6024516" y="0"/>
                </a:lnTo>
                <a:lnTo>
                  <a:pt x="6024516" y="2004790"/>
                </a:lnTo>
                <a:lnTo>
                  <a:pt x="0" y="2004790"/>
                </a:lnTo>
                <a:lnTo>
                  <a:pt x="0" y="0"/>
                </a:lnTo>
                <a:close/>
              </a:path>
            </a:pathLst>
          </a:custGeom>
          <a:blipFill>
            <a:blip r:embed="rId2">
              <a:extLst>
                <a:ext uri="{96DAC541-7B7A-43D3-8B79-37D633B846F1}">
                  <asvg:svgBlip xmlns:asvg="http://schemas.microsoft.com/office/drawing/2016/SVG/main" r:embed="rId3"/>
                </a:ext>
              </a:extLst>
            </a:blip>
            <a:stretch>
              <a:fillRect t="-84" b="-84"/>
            </a:stretch>
          </a:blipFill>
        </p:spPr>
        <p:txBody>
          <a:bodyPr/>
          <a:lstStyle/>
          <a:p>
            <a:endParaRPr lang="en-SI"/>
          </a:p>
        </p:txBody>
      </p:sp>
      <p:sp>
        <p:nvSpPr>
          <p:cNvPr id="4" name="TextBox 4"/>
          <p:cNvSpPr txBox="1"/>
          <p:nvPr/>
        </p:nvSpPr>
        <p:spPr>
          <a:xfrm>
            <a:off x="3832934" y="3160830"/>
            <a:ext cx="11840142" cy="3224338"/>
          </a:xfrm>
          <a:prstGeom prst="rect">
            <a:avLst/>
          </a:prstGeom>
        </p:spPr>
        <p:txBody>
          <a:bodyPr lIns="0" tIns="0" rIns="0" bIns="0" rtlCol="0" anchor="t">
            <a:spAutoFit/>
          </a:bodyPr>
          <a:lstStyle/>
          <a:p>
            <a:pPr marL="991914" lvl="1" indent="-495957" algn="ctr">
              <a:lnSpc>
                <a:spcPts val="5099"/>
              </a:lnSpc>
              <a:spcBef>
                <a:spcPct val="0"/>
              </a:spcBef>
              <a:buAutoNum type="arabicPeriod"/>
            </a:pPr>
            <a:r>
              <a:rPr lang="en-US" sz="4594">
                <a:solidFill>
                  <a:srgbClr val="000000"/>
                </a:solidFill>
                <a:latin typeface="Josefin Sans"/>
                <a:ea typeface="Josefin Sans"/>
                <a:cs typeface="Josefin Sans"/>
                <a:sym typeface="Josefin Sans"/>
              </a:rPr>
              <a:t>MARIJA ANTOANETA</a:t>
            </a:r>
          </a:p>
          <a:p>
            <a:pPr algn="ctr">
              <a:lnSpc>
                <a:spcPts val="5099"/>
              </a:lnSpc>
              <a:spcBef>
                <a:spcPct val="0"/>
              </a:spcBef>
            </a:pPr>
            <a:r>
              <a:rPr lang="en-US" sz="4594">
                <a:solidFill>
                  <a:srgbClr val="000000"/>
                </a:solidFill>
                <a:latin typeface="Josefin Sans"/>
                <a:ea typeface="Josefin Sans"/>
                <a:cs typeface="Josefin Sans"/>
                <a:sym typeface="Josefin Sans"/>
              </a:rPr>
              <a:t>2. MATI TEREZIJA (MATI TEREZA)</a:t>
            </a:r>
          </a:p>
          <a:p>
            <a:pPr algn="ctr">
              <a:lnSpc>
                <a:spcPts val="5210"/>
              </a:lnSpc>
              <a:spcBef>
                <a:spcPct val="0"/>
              </a:spcBef>
            </a:pPr>
            <a:r>
              <a:rPr lang="en-US" sz="4694">
                <a:solidFill>
                  <a:srgbClr val="000000"/>
                </a:solidFill>
                <a:latin typeface="Josefin Sans"/>
                <a:ea typeface="Josefin Sans"/>
                <a:cs typeface="Josefin Sans"/>
                <a:sym typeface="Josefin Sans"/>
              </a:rPr>
              <a:t>3. LUDWIG VAN BETHOVEEN</a:t>
            </a:r>
          </a:p>
          <a:p>
            <a:pPr algn="ctr">
              <a:lnSpc>
                <a:spcPts val="5099"/>
              </a:lnSpc>
              <a:spcBef>
                <a:spcPct val="0"/>
              </a:spcBef>
            </a:pPr>
            <a:r>
              <a:rPr lang="en-US" sz="4594">
                <a:solidFill>
                  <a:srgbClr val="000000"/>
                </a:solidFill>
                <a:latin typeface="Josefin Sans"/>
                <a:ea typeface="Josefin Sans"/>
                <a:cs typeface="Josefin Sans"/>
                <a:sym typeface="Josefin Sans"/>
              </a:rPr>
              <a:t>4. DRAŽEN PETROVIĆ</a:t>
            </a:r>
          </a:p>
          <a:p>
            <a:pPr algn="ctr">
              <a:lnSpc>
                <a:spcPts val="5099"/>
              </a:lnSpc>
              <a:spcBef>
                <a:spcPct val="0"/>
              </a:spcBef>
            </a:pPr>
            <a:r>
              <a:rPr lang="en-US" sz="4594">
                <a:solidFill>
                  <a:srgbClr val="000000"/>
                </a:solidFill>
                <a:latin typeface="Josefin Sans"/>
                <a:ea typeface="Josefin Sans"/>
                <a:cs typeface="Josefin Sans"/>
                <a:sym typeface="Josefin Sans"/>
              </a:rPr>
              <a:t>5. JOHN LENNON</a:t>
            </a:r>
          </a:p>
        </p:txBody>
      </p:sp>
      <p:sp>
        <p:nvSpPr>
          <p:cNvPr id="5" name="Freeform 5"/>
          <p:cNvSpPr/>
          <p:nvPr/>
        </p:nvSpPr>
        <p:spPr>
          <a:xfrm>
            <a:off x="13843796" y="3560080"/>
            <a:ext cx="4243270" cy="6356958"/>
          </a:xfrm>
          <a:custGeom>
            <a:avLst/>
            <a:gdLst/>
            <a:ahLst/>
            <a:cxnLst/>
            <a:rect l="l" t="t" r="r" b="b"/>
            <a:pathLst>
              <a:path w="4243270" h="6356958">
                <a:moveTo>
                  <a:pt x="0" y="0"/>
                </a:moveTo>
                <a:lnTo>
                  <a:pt x="4243269" y="0"/>
                </a:lnTo>
                <a:lnTo>
                  <a:pt x="4243269" y="6356958"/>
                </a:lnTo>
                <a:lnTo>
                  <a:pt x="0" y="6356958"/>
                </a:lnTo>
                <a:lnTo>
                  <a:pt x="0" y="0"/>
                </a:lnTo>
                <a:close/>
              </a:path>
            </a:pathLst>
          </a:custGeom>
          <a:blipFill>
            <a:blip r:embed="rId4"/>
            <a:stretch>
              <a:fillRect/>
            </a:stretch>
          </a:blipFill>
        </p:spPr>
        <p:txBody>
          <a:bodyPr/>
          <a:lstStyle/>
          <a:p>
            <a:endParaRPr lang="en-SI"/>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9DBDE7"/>
        </a:solidFill>
        <a:effectLst/>
      </p:bgPr>
    </p:bg>
    <p:spTree>
      <p:nvGrpSpPr>
        <p:cNvPr id="1" name=""/>
        <p:cNvGrpSpPr/>
        <p:nvPr/>
      </p:nvGrpSpPr>
      <p:grpSpPr>
        <a:xfrm>
          <a:off x="0" y="0"/>
          <a:ext cx="0" cy="0"/>
          <a:chOff x="0" y="0"/>
          <a:chExt cx="0" cy="0"/>
        </a:xfrm>
      </p:grpSpPr>
      <p:sp>
        <p:nvSpPr>
          <p:cNvPr id="2" name="Freeform 2"/>
          <p:cNvSpPr/>
          <p:nvPr/>
        </p:nvSpPr>
        <p:spPr>
          <a:xfrm>
            <a:off x="-2756970" y="-2833306"/>
            <a:ext cx="6673738" cy="5666611"/>
          </a:xfrm>
          <a:custGeom>
            <a:avLst/>
            <a:gdLst/>
            <a:ahLst/>
            <a:cxnLst/>
            <a:rect l="l" t="t" r="r" b="b"/>
            <a:pathLst>
              <a:path w="6673738" h="5666611">
                <a:moveTo>
                  <a:pt x="0" y="0"/>
                </a:moveTo>
                <a:lnTo>
                  <a:pt x="6673738" y="0"/>
                </a:lnTo>
                <a:lnTo>
                  <a:pt x="6673738" y="5666612"/>
                </a:lnTo>
                <a:lnTo>
                  <a:pt x="0" y="5666612"/>
                </a:lnTo>
                <a:lnTo>
                  <a:pt x="0" y="0"/>
                </a:lnTo>
                <a:close/>
              </a:path>
            </a:pathLst>
          </a:custGeom>
          <a:blipFill>
            <a:blip r:embed="rId2">
              <a:extLst>
                <a:ext uri="{96DAC541-7B7A-43D3-8B79-37D633B846F1}">
                  <asvg:svgBlip xmlns:asvg="http://schemas.microsoft.com/office/drawing/2016/SVG/main" r:embed="rId3"/>
                </a:ext>
              </a:extLst>
            </a:blip>
            <a:stretch>
              <a:fillRect l="-89" r="-89"/>
            </a:stretch>
          </a:blipFill>
        </p:spPr>
        <p:txBody>
          <a:bodyPr/>
          <a:lstStyle/>
          <a:p>
            <a:endParaRPr lang="en-SI"/>
          </a:p>
        </p:txBody>
      </p:sp>
      <p:sp>
        <p:nvSpPr>
          <p:cNvPr id="3" name="Freeform 3"/>
          <p:cNvSpPr/>
          <p:nvPr/>
        </p:nvSpPr>
        <p:spPr>
          <a:xfrm rot="-109738">
            <a:off x="11702745" y="8425990"/>
            <a:ext cx="8961383" cy="2982097"/>
          </a:xfrm>
          <a:custGeom>
            <a:avLst/>
            <a:gdLst/>
            <a:ahLst/>
            <a:cxnLst/>
            <a:rect l="l" t="t" r="r" b="b"/>
            <a:pathLst>
              <a:path w="8961383" h="2982097">
                <a:moveTo>
                  <a:pt x="0" y="0"/>
                </a:moveTo>
                <a:lnTo>
                  <a:pt x="8961383" y="0"/>
                </a:lnTo>
                <a:lnTo>
                  <a:pt x="8961383" y="2982097"/>
                </a:lnTo>
                <a:lnTo>
                  <a:pt x="0" y="2982097"/>
                </a:lnTo>
                <a:lnTo>
                  <a:pt x="0" y="0"/>
                </a:lnTo>
                <a:close/>
              </a:path>
            </a:pathLst>
          </a:custGeom>
          <a:blipFill>
            <a:blip r:embed="rId4">
              <a:extLst>
                <a:ext uri="{96DAC541-7B7A-43D3-8B79-37D633B846F1}">
                  <asvg:svgBlip xmlns:asvg="http://schemas.microsoft.com/office/drawing/2016/SVG/main" r:embed="rId5"/>
                </a:ext>
              </a:extLst>
            </a:blip>
            <a:stretch>
              <a:fillRect t="-137" b="-137"/>
            </a:stretch>
          </a:blipFill>
        </p:spPr>
        <p:txBody>
          <a:bodyPr/>
          <a:lstStyle/>
          <a:p>
            <a:endParaRPr lang="en-SI"/>
          </a:p>
        </p:txBody>
      </p:sp>
      <p:sp>
        <p:nvSpPr>
          <p:cNvPr id="4" name="Freeform 4"/>
          <p:cNvSpPr/>
          <p:nvPr/>
        </p:nvSpPr>
        <p:spPr>
          <a:xfrm>
            <a:off x="13602693" y="6399308"/>
            <a:ext cx="5161485" cy="4382570"/>
          </a:xfrm>
          <a:custGeom>
            <a:avLst/>
            <a:gdLst/>
            <a:ahLst/>
            <a:cxnLst/>
            <a:rect l="l" t="t" r="r" b="b"/>
            <a:pathLst>
              <a:path w="5161485" h="4382570">
                <a:moveTo>
                  <a:pt x="0" y="0"/>
                </a:moveTo>
                <a:lnTo>
                  <a:pt x="5161485" y="0"/>
                </a:lnTo>
                <a:lnTo>
                  <a:pt x="5161485" y="4382570"/>
                </a:lnTo>
                <a:lnTo>
                  <a:pt x="0" y="4382570"/>
                </a:lnTo>
                <a:lnTo>
                  <a:pt x="0" y="0"/>
                </a:lnTo>
                <a:close/>
              </a:path>
            </a:pathLst>
          </a:custGeom>
          <a:blipFill>
            <a:blip r:embed="rId6">
              <a:extLst>
                <a:ext uri="{96DAC541-7B7A-43D3-8B79-37D633B846F1}">
                  <asvg:svgBlip xmlns:asvg="http://schemas.microsoft.com/office/drawing/2016/SVG/main" r:embed="rId7"/>
                </a:ext>
              </a:extLst>
            </a:blip>
            <a:stretch>
              <a:fillRect l="-6" r="-6"/>
            </a:stretch>
          </a:blipFill>
        </p:spPr>
        <p:txBody>
          <a:bodyPr/>
          <a:lstStyle/>
          <a:p>
            <a:endParaRPr lang="en-SI"/>
          </a:p>
        </p:txBody>
      </p:sp>
      <p:sp>
        <p:nvSpPr>
          <p:cNvPr id="5" name="Freeform 5"/>
          <p:cNvSpPr/>
          <p:nvPr/>
        </p:nvSpPr>
        <p:spPr>
          <a:xfrm rot="-3071680">
            <a:off x="-3100371" y="572564"/>
            <a:ext cx="6024516" cy="2004790"/>
          </a:xfrm>
          <a:custGeom>
            <a:avLst/>
            <a:gdLst/>
            <a:ahLst/>
            <a:cxnLst/>
            <a:rect l="l" t="t" r="r" b="b"/>
            <a:pathLst>
              <a:path w="6024516" h="2004790">
                <a:moveTo>
                  <a:pt x="0" y="0"/>
                </a:moveTo>
                <a:lnTo>
                  <a:pt x="6024516" y="0"/>
                </a:lnTo>
                <a:lnTo>
                  <a:pt x="6024516" y="2004790"/>
                </a:lnTo>
                <a:lnTo>
                  <a:pt x="0" y="2004790"/>
                </a:lnTo>
                <a:lnTo>
                  <a:pt x="0" y="0"/>
                </a:lnTo>
                <a:close/>
              </a:path>
            </a:pathLst>
          </a:custGeom>
          <a:blipFill>
            <a:blip r:embed="rId4">
              <a:extLst>
                <a:ext uri="{96DAC541-7B7A-43D3-8B79-37D633B846F1}">
                  <asvg:svgBlip xmlns:asvg="http://schemas.microsoft.com/office/drawing/2016/SVG/main" r:embed="rId5"/>
                </a:ext>
              </a:extLst>
            </a:blip>
            <a:stretch>
              <a:fillRect t="-84" b="-84"/>
            </a:stretch>
          </a:blipFill>
        </p:spPr>
        <p:txBody>
          <a:bodyPr/>
          <a:lstStyle/>
          <a:p>
            <a:endParaRPr lang="en-SI"/>
          </a:p>
        </p:txBody>
      </p:sp>
      <p:sp>
        <p:nvSpPr>
          <p:cNvPr id="6" name="TextBox 6"/>
          <p:cNvSpPr txBox="1"/>
          <p:nvPr/>
        </p:nvSpPr>
        <p:spPr>
          <a:xfrm>
            <a:off x="3009507" y="4301136"/>
            <a:ext cx="3392011" cy="1499794"/>
          </a:xfrm>
          <a:prstGeom prst="rect">
            <a:avLst/>
          </a:prstGeom>
        </p:spPr>
        <p:txBody>
          <a:bodyPr lIns="0" tIns="0" rIns="0" bIns="0" rtlCol="0" anchor="t">
            <a:spAutoFit/>
          </a:bodyPr>
          <a:lstStyle/>
          <a:p>
            <a:pPr algn="l">
              <a:lnSpc>
                <a:spcPts val="11535"/>
              </a:lnSpc>
            </a:pPr>
            <a:r>
              <a:rPr lang="en-US" sz="10392">
                <a:solidFill>
                  <a:srgbClr val="000000"/>
                </a:solidFill>
                <a:latin typeface="Bangers"/>
                <a:ea typeface="Bangers"/>
                <a:cs typeface="Bangers"/>
                <a:sym typeface="Bangers"/>
              </a:rPr>
              <a:t>pRAVILA</a:t>
            </a:r>
          </a:p>
        </p:txBody>
      </p:sp>
      <p:sp>
        <p:nvSpPr>
          <p:cNvPr id="7" name="TextBox 7"/>
          <p:cNvSpPr txBox="1"/>
          <p:nvPr/>
        </p:nvSpPr>
        <p:spPr>
          <a:xfrm>
            <a:off x="8627364" y="2905195"/>
            <a:ext cx="6651943" cy="5850255"/>
          </a:xfrm>
          <a:prstGeom prst="rect">
            <a:avLst/>
          </a:prstGeom>
        </p:spPr>
        <p:txBody>
          <a:bodyPr lIns="0" tIns="0" rIns="0" bIns="0" rtlCol="0" anchor="t">
            <a:spAutoFit/>
          </a:bodyPr>
          <a:lstStyle/>
          <a:p>
            <a:pPr marL="755651" lvl="1" indent="-377825" algn="l">
              <a:lnSpc>
                <a:spcPts val="3885"/>
              </a:lnSpc>
              <a:buFont typeface="Arial"/>
              <a:buChar char="•"/>
            </a:pPr>
            <a:r>
              <a:rPr lang="en-US" sz="3500">
                <a:solidFill>
                  <a:srgbClr val="000000"/>
                </a:solidFill>
                <a:latin typeface="Josefin Sans"/>
                <a:ea typeface="Josefin Sans"/>
                <a:cs typeface="Josefin Sans"/>
                <a:sym typeface="Josefin Sans"/>
              </a:rPr>
              <a:t>10 tematik, vsaka 5točk</a:t>
            </a:r>
          </a:p>
          <a:p>
            <a:pPr algn="l">
              <a:lnSpc>
                <a:spcPts val="3885"/>
              </a:lnSpc>
            </a:pPr>
            <a:endParaRPr lang="en-US" sz="3500">
              <a:solidFill>
                <a:srgbClr val="000000"/>
              </a:solidFill>
              <a:latin typeface="Josefin Sans"/>
              <a:ea typeface="Josefin Sans"/>
              <a:cs typeface="Josefin Sans"/>
              <a:sym typeface="Josefin Sans"/>
            </a:endParaRPr>
          </a:p>
          <a:p>
            <a:pPr marL="755651" lvl="1" indent="-377825" algn="l">
              <a:lnSpc>
                <a:spcPts val="3885"/>
              </a:lnSpc>
              <a:buFont typeface="Arial"/>
              <a:buChar char="•"/>
            </a:pPr>
            <a:r>
              <a:rPr lang="en-US" sz="3500">
                <a:solidFill>
                  <a:srgbClr val="000000"/>
                </a:solidFill>
                <a:latin typeface="Josefin Sans"/>
                <a:ea typeface="Josefin Sans"/>
                <a:cs typeface="Josefin Sans"/>
                <a:sym typeface="Josefin Sans"/>
              </a:rPr>
              <a:t>2x JOKER (dvojne točke)</a:t>
            </a:r>
          </a:p>
          <a:p>
            <a:pPr algn="l">
              <a:lnSpc>
                <a:spcPts val="3885"/>
              </a:lnSpc>
            </a:pPr>
            <a:endParaRPr lang="en-US" sz="3500">
              <a:solidFill>
                <a:srgbClr val="000000"/>
              </a:solidFill>
              <a:latin typeface="Josefin Sans"/>
              <a:ea typeface="Josefin Sans"/>
              <a:cs typeface="Josefin Sans"/>
              <a:sym typeface="Josefin Sans"/>
            </a:endParaRPr>
          </a:p>
          <a:p>
            <a:pPr marL="755651" lvl="1" indent="-377825" algn="l">
              <a:lnSpc>
                <a:spcPts val="3885"/>
              </a:lnSpc>
              <a:buFont typeface="Arial"/>
              <a:buChar char="•"/>
            </a:pPr>
            <a:r>
              <a:rPr lang="en-US" sz="3500">
                <a:solidFill>
                  <a:srgbClr val="000000"/>
                </a:solidFill>
                <a:latin typeface="Josefin Sans"/>
                <a:ea typeface="Josefin Sans"/>
                <a:cs typeface="Josefin Sans"/>
                <a:sym typeface="Josefin Sans"/>
              </a:rPr>
              <a:t>PREMOR po petih tematikah</a:t>
            </a:r>
          </a:p>
          <a:p>
            <a:pPr algn="l">
              <a:lnSpc>
                <a:spcPts val="3885"/>
              </a:lnSpc>
            </a:pPr>
            <a:endParaRPr lang="en-US" sz="3500">
              <a:solidFill>
                <a:srgbClr val="000000"/>
              </a:solidFill>
              <a:latin typeface="Josefin Sans"/>
              <a:ea typeface="Josefin Sans"/>
              <a:cs typeface="Josefin Sans"/>
              <a:sym typeface="Josefin Sans"/>
            </a:endParaRPr>
          </a:p>
          <a:p>
            <a:pPr marL="755651" lvl="1" indent="-377825" algn="l">
              <a:lnSpc>
                <a:spcPts val="3885"/>
              </a:lnSpc>
              <a:buFont typeface="Arial"/>
              <a:buChar char="•"/>
            </a:pPr>
            <a:r>
              <a:rPr lang="en-US" sz="3500">
                <a:solidFill>
                  <a:srgbClr val="000000"/>
                </a:solidFill>
                <a:latin typeface="Josefin Sans"/>
                <a:ea typeface="Josefin Sans"/>
                <a:cs typeface="Josefin Sans"/>
                <a:sym typeface="Josefin Sans"/>
              </a:rPr>
              <a:t>Nagrade za najboljše</a:t>
            </a:r>
          </a:p>
          <a:p>
            <a:pPr algn="l">
              <a:lnSpc>
                <a:spcPts val="3885"/>
              </a:lnSpc>
            </a:pPr>
            <a:endParaRPr lang="en-US" sz="3500">
              <a:solidFill>
                <a:srgbClr val="000000"/>
              </a:solidFill>
              <a:latin typeface="Josefin Sans"/>
              <a:ea typeface="Josefin Sans"/>
              <a:cs typeface="Josefin Sans"/>
              <a:sym typeface="Josefin Sans"/>
            </a:endParaRPr>
          </a:p>
          <a:p>
            <a:pPr marL="755651" lvl="1" indent="-377825" algn="l">
              <a:lnSpc>
                <a:spcPts val="3885"/>
              </a:lnSpc>
              <a:buFont typeface="Arial"/>
              <a:buChar char="•"/>
            </a:pPr>
            <a:r>
              <a:rPr lang="en-US" sz="3500">
                <a:solidFill>
                  <a:srgbClr val="000000"/>
                </a:solidFill>
                <a:latin typeface="Josefin Sans"/>
                <a:ea typeface="Josefin Sans"/>
                <a:cs typeface="Josefin Sans"/>
                <a:sym typeface="Josefin Sans"/>
              </a:rPr>
              <a:t>Brez telefonov</a:t>
            </a:r>
          </a:p>
          <a:p>
            <a:pPr algn="ctr">
              <a:lnSpc>
                <a:spcPts val="3885"/>
              </a:lnSpc>
            </a:pPr>
            <a:endParaRPr lang="en-US" sz="3500">
              <a:solidFill>
                <a:srgbClr val="000000"/>
              </a:solidFill>
              <a:latin typeface="Josefin Sans"/>
              <a:ea typeface="Josefin Sans"/>
              <a:cs typeface="Josefin Sans"/>
              <a:sym typeface="Josefin Sans"/>
            </a:endParaRPr>
          </a:p>
          <a:p>
            <a:pPr algn="ctr">
              <a:lnSpc>
                <a:spcPts val="3885"/>
              </a:lnSpc>
            </a:pPr>
            <a:endParaRPr lang="en-US" sz="3500">
              <a:solidFill>
                <a:srgbClr val="000000"/>
              </a:solidFill>
              <a:latin typeface="Josefin Sans"/>
              <a:ea typeface="Josefin Sans"/>
              <a:cs typeface="Josefin Sans"/>
              <a:sym typeface="Josefin Sans"/>
            </a:endParaRPr>
          </a:p>
          <a:p>
            <a:pPr algn="ctr">
              <a:lnSpc>
                <a:spcPts val="3885"/>
              </a:lnSpc>
            </a:pPr>
            <a:endParaRPr lang="en-US" sz="3500">
              <a:solidFill>
                <a:srgbClr val="000000"/>
              </a:solidFill>
              <a:latin typeface="Josefin Sans"/>
              <a:ea typeface="Josefin Sans"/>
              <a:cs typeface="Josefin Sans"/>
              <a:sym typeface="Josefin Sans"/>
            </a:endParaRPr>
          </a:p>
        </p:txBody>
      </p:sp>
      <p:sp>
        <p:nvSpPr>
          <p:cNvPr id="8" name="AutoShape 8"/>
          <p:cNvSpPr/>
          <p:nvPr/>
        </p:nvSpPr>
        <p:spPr>
          <a:xfrm>
            <a:off x="7855839" y="1956360"/>
            <a:ext cx="0" cy="6492240"/>
          </a:xfrm>
          <a:prstGeom prst="line">
            <a:avLst/>
          </a:prstGeom>
          <a:ln w="38100" cap="flat">
            <a:solidFill>
              <a:srgbClr val="000000"/>
            </a:solidFill>
            <a:prstDash val="solid"/>
            <a:headEnd type="none" w="sm" len="sm"/>
            <a:tailEnd type="none" w="sm" len="sm"/>
          </a:ln>
        </p:spPr>
        <p:txBody>
          <a:bodyPr/>
          <a:lstStyle/>
          <a:p>
            <a:endParaRPr lang="en-SI"/>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9DBDE7"/>
        </a:solidFill>
        <a:effectLst/>
      </p:bgPr>
    </p:bg>
    <p:spTree>
      <p:nvGrpSpPr>
        <p:cNvPr id="1" name=""/>
        <p:cNvGrpSpPr/>
        <p:nvPr/>
      </p:nvGrpSpPr>
      <p:grpSpPr>
        <a:xfrm>
          <a:off x="0" y="0"/>
          <a:ext cx="0" cy="0"/>
          <a:chOff x="0" y="0"/>
          <a:chExt cx="0" cy="0"/>
        </a:xfrm>
      </p:grpSpPr>
      <p:sp>
        <p:nvSpPr>
          <p:cNvPr id="2" name="Freeform 2"/>
          <p:cNvSpPr/>
          <p:nvPr/>
        </p:nvSpPr>
        <p:spPr>
          <a:xfrm rot="-109738">
            <a:off x="11702745" y="8425990"/>
            <a:ext cx="8961383" cy="2982097"/>
          </a:xfrm>
          <a:custGeom>
            <a:avLst/>
            <a:gdLst/>
            <a:ahLst/>
            <a:cxnLst/>
            <a:rect l="l" t="t" r="r" b="b"/>
            <a:pathLst>
              <a:path w="8961383" h="2982097">
                <a:moveTo>
                  <a:pt x="0" y="0"/>
                </a:moveTo>
                <a:lnTo>
                  <a:pt x="8961383" y="0"/>
                </a:lnTo>
                <a:lnTo>
                  <a:pt x="8961383" y="2982097"/>
                </a:lnTo>
                <a:lnTo>
                  <a:pt x="0" y="2982097"/>
                </a:lnTo>
                <a:lnTo>
                  <a:pt x="0" y="0"/>
                </a:lnTo>
                <a:close/>
              </a:path>
            </a:pathLst>
          </a:custGeom>
          <a:blipFill>
            <a:blip r:embed="rId2">
              <a:extLst>
                <a:ext uri="{96DAC541-7B7A-43D3-8B79-37D633B846F1}">
                  <asvg:svgBlip xmlns:asvg="http://schemas.microsoft.com/office/drawing/2016/SVG/main" r:embed="rId3"/>
                </a:ext>
              </a:extLst>
            </a:blip>
            <a:stretch>
              <a:fillRect t="-137" b="-137"/>
            </a:stretch>
          </a:blipFill>
        </p:spPr>
        <p:txBody>
          <a:bodyPr/>
          <a:lstStyle/>
          <a:p>
            <a:endParaRPr lang="en-SI"/>
          </a:p>
        </p:txBody>
      </p:sp>
      <p:sp>
        <p:nvSpPr>
          <p:cNvPr id="3" name="Freeform 3"/>
          <p:cNvSpPr/>
          <p:nvPr/>
        </p:nvSpPr>
        <p:spPr>
          <a:xfrm>
            <a:off x="3589993" y="463587"/>
            <a:ext cx="11260414" cy="9561115"/>
          </a:xfrm>
          <a:custGeom>
            <a:avLst/>
            <a:gdLst/>
            <a:ahLst/>
            <a:cxnLst/>
            <a:rect l="l" t="t" r="r" b="b"/>
            <a:pathLst>
              <a:path w="11260414" h="9561115">
                <a:moveTo>
                  <a:pt x="0" y="0"/>
                </a:moveTo>
                <a:lnTo>
                  <a:pt x="11260414" y="0"/>
                </a:lnTo>
                <a:lnTo>
                  <a:pt x="11260414" y="9561115"/>
                </a:lnTo>
                <a:lnTo>
                  <a:pt x="0" y="9561115"/>
                </a:lnTo>
                <a:lnTo>
                  <a:pt x="0" y="0"/>
                </a:lnTo>
                <a:close/>
              </a:path>
            </a:pathLst>
          </a:custGeom>
          <a:blipFill>
            <a:blip r:embed="rId4">
              <a:extLst>
                <a:ext uri="{96DAC541-7B7A-43D3-8B79-37D633B846F1}">
                  <asvg:svgBlip xmlns:asvg="http://schemas.microsoft.com/office/drawing/2016/SVG/main" r:embed="rId5"/>
                </a:ext>
              </a:extLst>
            </a:blip>
            <a:stretch>
              <a:fillRect l="-65" r="-65"/>
            </a:stretch>
          </a:blipFill>
        </p:spPr>
        <p:txBody>
          <a:bodyPr/>
          <a:lstStyle/>
          <a:p>
            <a:endParaRPr lang="en-SI"/>
          </a:p>
        </p:txBody>
      </p:sp>
      <p:sp>
        <p:nvSpPr>
          <p:cNvPr id="4" name="Freeform 4"/>
          <p:cNvSpPr/>
          <p:nvPr/>
        </p:nvSpPr>
        <p:spPr>
          <a:xfrm rot="-3071680">
            <a:off x="-3100371" y="572564"/>
            <a:ext cx="6024516" cy="2004790"/>
          </a:xfrm>
          <a:custGeom>
            <a:avLst/>
            <a:gdLst/>
            <a:ahLst/>
            <a:cxnLst/>
            <a:rect l="l" t="t" r="r" b="b"/>
            <a:pathLst>
              <a:path w="6024516" h="2004790">
                <a:moveTo>
                  <a:pt x="0" y="0"/>
                </a:moveTo>
                <a:lnTo>
                  <a:pt x="6024516" y="0"/>
                </a:lnTo>
                <a:lnTo>
                  <a:pt x="6024516" y="2004790"/>
                </a:lnTo>
                <a:lnTo>
                  <a:pt x="0" y="2004790"/>
                </a:lnTo>
                <a:lnTo>
                  <a:pt x="0" y="0"/>
                </a:lnTo>
                <a:close/>
              </a:path>
            </a:pathLst>
          </a:custGeom>
          <a:blipFill>
            <a:blip r:embed="rId2">
              <a:extLst>
                <a:ext uri="{96DAC541-7B7A-43D3-8B79-37D633B846F1}">
                  <asvg:svgBlip xmlns:asvg="http://schemas.microsoft.com/office/drawing/2016/SVG/main" r:embed="rId3"/>
                </a:ext>
              </a:extLst>
            </a:blip>
            <a:stretch>
              <a:fillRect t="-84" b="-84"/>
            </a:stretch>
          </a:blipFill>
        </p:spPr>
        <p:txBody>
          <a:bodyPr/>
          <a:lstStyle/>
          <a:p>
            <a:endParaRPr lang="en-SI"/>
          </a:p>
        </p:txBody>
      </p:sp>
      <p:sp>
        <p:nvSpPr>
          <p:cNvPr id="5" name="Freeform 5"/>
          <p:cNvSpPr/>
          <p:nvPr/>
        </p:nvSpPr>
        <p:spPr>
          <a:xfrm>
            <a:off x="8625431" y="3238500"/>
            <a:ext cx="594769" cy="990403"/>
          </a:xfrm>
          <a:custGeom>
            <a:avLst/>
            <a:gdLst/>
            <a:ahLst/>
            <a:cxnLst/>
            <a:rect l="l" t="t" r="r" b="b"/>
            <a:pathLst>
              <a:path w="594769" h="990403">
                <a:moveTo>
                  <a:pt x="0" y="0"/>
                </a:moveTo>
                <a:lnTo>
                  <a:pt x="594769" y="0"/>
                </a:lnTo>
                <a:lnTo>
                  <a:pt x="594769" y="990403"/>
                </a:lnTo>
                <a:lnTo>
                  <a:pt x="0" y="990403"/>
                </a:lnTo>
                <a:lnTo>
                  <a:pt x="0" y="0"/>
                </a:lnTo>
                <a:close/>
              </a:path>
            </a:pathLst>
          </a:custGeom>
          <a:blipFill>
            <a:blip r:embed="rId6">
              <a:extLst>
                <a:ext uri="{96DAC541-7B7A-43D3-8B79-37D633B846F1}">
                  <asvg:svgBlip xmlns:asvg="http://schemas.microsoft.com/office/drawing/2016/SVG/main" r:embed="rId7"/>
                </a:ext>
              </a:extLst>
            </a:blip>
            <a:stretch>
              <a:fillRect l="-9242" r="-9242"/>
            </a:stretch>
          </a:blipFill>
        </p:spPr>
        <p:txBody>
          <a:bodyPr/>
          <a:lstStyle/>
          <a:p>
            <a:endParaRPr lang="en-SI"/>
          </a:p>
        </p:txBody>
      </p:sp>
      <p:sp>
        <p:nvSpPr>
          <p:cNvPr id="6" name="TextBox 6"/>
          <p:cNvSpPr txBox="1"/>
          <p:nvPr/>
        </p:nvSpPr>
        <p:spPr>
          <a:xfrm>
            <a:off x="5610542" y="4610860"/>
            <a:ext cx="7066915" cy="3348077"/>
          </a:xfrm>
          <a:prstGeom prst="rect">
            <a:avLst/>
          </a:prstGeom>
        </p:spPr>
        <p:txBody>
          <a:bodyPr lIns="0" tIns="0" rIns="0" bIns="0" rtlCol="0" anchor="t">
            <a:spAutoFit/>
          </a:bodyPr>
          <a:lstStyle/>
          <a:p>
            <a:pPr algn="l">
              <a:lnSpc>
                <a:spcPts val="8733"/>
              </a:lnSpc>
            </a:pPr>
            <a:r>
              <a:rPr lang="en-US" sz="7875">
                <a:solidFill>
                  <a:srgbClr val="000000"/>
                </a:solidFill>
                <a:latin typeface="Bangers"/>
                <a:ea typeface="Bangers"/>
                <a:cs typeface="Bangers"/>
                <a:sym typeface="Bangers"/>
              </a:rPr>
              <a:t>  Pop KULTURA V LETU </a:t>
            </a:r>
          </a:p>
          <a:p>
            <a:pPr algn="l">
              <a:lnSpc>
                <a:spcPts val="8733"/>
              </a:lnSpc>
            </a:pPr>
            <a:r>
              <a:rPr lang="en-US" sz="7875">
                <a:solidFill>
                  <a:srgbClr val="000000"/>
                </a:solidFill>
                <a:latin typeface="Bangers"/>
                <a:ea typeface="Bangers"/>
                <a:cs typeface="Bangers"/>
                <a:sym typeface="Bangers"/>
              </a:rPr>
              <a:t>              2025</a:t>
            </a:r>
          </a:p>
          <a:p>
            <a:pPr algn="l">
              <a:lnSpc>
                <a:spcPts val="8741"/>
              </a:lnSpc>
            </a:pPr>
            <a:endParaRPr lang="en-US" sz="7875">
              <a:solidFill>
                <a:srgbClr val="000000"/>
              </a:solidFill>
              <a:latin typeface="Bangers"/>
              <a:ea typeface="Bangers"/>
              <a:cs typeface="Bangers"/>
              <a:sym typeface="Bangers"/>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9DBDE7"/>
        </a:solidFill>
        <a:effectLst/>
      </p:bgPr>
    </p:bg>
    <p:spTree>
      <p:nvGrpSpPr>
        <p:cNvPr id="1" name=""/>
        <p:cNvGrpSpPr/>
        <p:nvPr/>
      </p:nvGrpSpPr>
      <p:grpSpPr>
        <a:xfrm>
          <a:off x="0" y="0"/>
          <a:ext cx="0" cy="0"/>
          <a:chOff x="0" y="0"/>
          <a:chExt cx="0" cy="0"/>
        </a:xfrm>
      </p:grpSpPr>
      <p:sp>
        <p:nvSpPr>
          <p:cNvPr id="2" name="Freeform 2"/>
          <p:cNvSpPr/>
          <p:nvPr/>
        </p:nvSpPr>
        <p:spPr>
          <a:xfrm rot="-109738">
            <a:off x="11702745" y="8425990"/>
            <a:ext cx="8961383" cy="2982097"/>
          </a:xfrm>
          <a:custGeom>
            <a:avLst/>
            <a:gdLst/>
            <a:ahLst/>
            <a:cxnLst/>
            <a:rect l="l" t="t" r="r" b="b"/>
            <a:pathLst>
              <a:path w="8961383" h="2982097">
                <a:moveTo>
                  <a:pt x="0" y="0"/>
                </a:moveTo>
                <a:lnTo>
                  <a:pt x="8961383" y="0"/>
                </a:lnTo>
                <a:lnTo>
                  <a:pt x="8961383" y="2982097"/>
                </a:lnTo>
                <a:lnTo>
                  <a:pt x="0" y="2982097"/>
                </a:lnTo>
                <a:lnTo>
                  <a:pt x="0" y="0"/>
                </a:lnTo>
                <a:close/>
              </a:path>
            </a:pathLst>
          </a:custGeom>
          <a:blipFill>
            <a:blip r:embed="rId2">
              <a:extLst>
                <a:ext uri="{96DAC541-7B7A-43D3-8B79-37D633B846F1}">
                  <asvg:svgBlip xmlns:asvg="http://schemas.microsoft.com/office/drawing/2016/SVG/main" r:embed="rId3"/>
                </a:ext>
              </a:extLst>
            </a:blip>
            <a:stretch>
              <a:fillRect t="-137" b="-137"/>
            </a:stretch>
          </a:blipFill>
        </p:spPr>
        <p:txBody>
          <a:bodyPr/>
          <a:lstStyle/>
          <a:p>
            <a:endParaRPr lang="en-SI"/>
          </a:p>
        </p:txBody>
      </p:sp>
      <p:sp>
        <p:nvSpPr>
          <p:cNvPr id="3" name="Freeform 3"/>
          <p:cNvSpPr/>
          <p:nvPr/>
        </p:nvSpPr>
        <p:spPr>
          <a:xfrm rot="-3071680">
            <a:off x="-3100371" y="572564"/>
            <a:ext cx="6024516" cy="2004790"/>
          </a:xfrm>
          <a:custGeom>
            <a:avLst/>
            <a:gdLst/>
            <a:ahLst/>
            <a:cxnLst/>
            <a:rect l="l" t="t" r="r" b="b"/>
            <a:pathLst>
              <a:path w="6024516" h="2004790">
                <a:moveTo>
                  <a:pt x="0" y="0"/>
                </a:moveTo>
                <a:lnTo>
                  <a:pt x="6024516" y="0"/>
                </a:lnTo>
                <a:lnTo>
                  <a:pt x="6024516" y="2004790"/>
                </a:lnTo>
                <a:lnTo>
                  <a:pt x="0" y="2004790"/>
                </a:lnTo>
                <a:lnTo>
                  <a:pt x="0" y="0"/>
                </a:lnTo>
                <a:close/>
              </a:path>
            </a:pathLst>
          </a:custGeom>
          <a:blipFill>
            <a:blip r:embed="rId2">
              <a:extLst>
                <a:ext uri="{96DAC541-7B7A-43D3-8B79-37D633B846F1}">
                  <asvg:svgBlip xmlns:asvg="http://schemas.microsoft.com/office/drawing/2016/SVG/main" r:embed="rId3"/>
                </a:ext>
              </a:extLst>
            </a:blip>
            <a:stretch>
              <a:fillRect t="-84" b="-84"/>
            </a:stretch>
          </a:blipFill>
        </p:spPr>
        <p:txBody>
          <a:bodyPr/>
          <a:lstStyle/>
          <a:p>
            <a:endParaRPr lang="en-SI"/>
          </a:p>
        </p:txBody>
      </p:sp>
      <p:sp>
        <p:nvSpPr>
          <p:cNvPr id="4" name="Freeform 4"/>
          <p:cNvSpPr/>
          <p:nvPr/>
        </p:nvSpPr>
        <p:spPr>
          <a:xfrm>
            <a:off x="7415730" y="5511731"/>
            <a:ext cx="3729100" cy="4265391"/>
          </a:xfrm>
          <a:custGeom>
            <a:avLst/>
            <a:gdLst/>
            <a:ahLst/>
            <a:cxnLst/>
            <a:rect l="l" t="t" r="r" b="b"/>
            <a:pathLst>
              <a:path w="3729100" h="4265391">
                <a:moveTo>
                  <a:pt x="0" y="0"/>
                </a:moveTo>
                <a:lnTo>
                  <a:pt x="3729099" y="0"/>
                </a:lnTo>
                <a:lnTo>
                  <a:pt x="3729099" y="4265392"/>
                </a:lnTo>
                <a:lnTo>
                  <a:pt x="0" y="4265392"/>
                </a:lnTo>
                <a:lnTo>
                  <a:pt x="0" y="0"/>
                </a:lnTo>
                <a:close/>
              </a:path>
            </a:pathLst>
          </a:custGeom>
          <a:blipFill>
            <a:blip r:embed="rId4"/>
            <a:stretch>
              <a:fillRect/>
            </a:stretch>
          </a:blipFill>
        </p:spPr>
        <p:txBody>
          <a:bodyPr/>
          <a:lstStyle/>
          <a:p>
            <a:endParaRPr lang="en-SI"/>
          </a:p>
        </p:txBody>
      </p:sp>
      <p:sp>
        <p:nvSpPr>
          <p:cNvPr id="5" name="TextBox 5"/>
          <p:cNvSpPr txBox="1"/>
          <p:nvPr/>
        </p:nvSpPr>
        <p:spPr>
          <a:xfrm>
            <a:off x="3031880" y="2429234"/>
            <a:ext cx="12496800" cy="2838450"/>
          </a:xfrm>
          <a:prstGeom prst="rect">
            <a:avLst/>
          </a:prstGeom>
        </p:spPr>
        <p:txBody>
          <a:bodyPr lIns="0" tIns="0" rIns="0" bIns="0" rtlCol="0" anchor="t">
            <a:spAutoFit/>
          </a:bodyPr>
          <a:lstStyle/>
          <a:p>
            <a:pPr algn="ctr">
              <a:lnSpc>
                <a:spcPts val="5550"/>
              </a:lnSpc>
            </a:pPr>
            <a:r>
              <a:rPr lang="en-US" sz="4999">
                <a:solidFill>
                  <a:srgbClr val="000000"/>
                </a:solidFill>
                <a:latin typeface="Josefin Sans"/>
                <a:ea typeface="Josefin Sans"/>
                <a:cs typeface="Josefin Sans"/>
                <a:sym typeface="Josefin Sans"/>
              </a:rPr>
              <a:t>Katera </a:t>
            </a:r>
            <a:r>
              <a:rPr lang="en-US" sz="4999" b="1">
                <a:solidFill>
                  <a:srgbClr val="000000"/>
                </a:solidFill>
                <a:latin typeface="Josefin Sans Bold"/>
                <a:ea typeface="Josefin Sans Bold"/>
                <a:cs typeface="Josefin Sans Bold"/>
                <a:sym typeface="Josefin Sans Bold"/>
              </a:rPr>
              <a:t>pop diva</a:t>
            </a:r>
            <a:r>
              <a:rPr lang="en-US" sz="4999">
                <a:solidFill>
                  <a:srgbClr val="000000"/>
                </a:solidFill>
                <a:latin typeface="Josefin Sans"/>
                <a:ea typeface="Josefin Sans"/>
                <a:cs typeface="Josefin Sans"/>
                <a:sym typeface="Josefin Sans"/>
              </a:rPr>
              <a:t> je skupaj z Aisho Bowe, Lauren Sanchez, Gayle King, Amando Nguyen in Kerianne Flynn poletela v vesolje z raketo Blue Origina?</a:t>
            </a:r>
          </a:p>
        </p:txBody>
      </p:sp>
      <p:sp>
        <p:nvSpPr>
          <p:cNvPr id="6" name="TextBox 6"/>
          <p:cNvSpPr txBox="1"/>
          <p:nvPr/>
        </p:nvSpPr>
        <p:spPr>
          <a:xfrm>
            <a:off x="6103937" y="1251122"/>
            <a:ext cx="5553502" cy="685775"/>
          </a:xfrm>
          <a:prstGeom prst="rect">
            <a:avLst/>
          </a:prstGeom>
        </p:spPr>
        <p:txBody>
          <a:bodyPr lIns="0" tIns="0" rIns="0" bIns="0" rtlCol="0" anchor="t">
            <a:spAutoFit/>
          </a:bodyPr>
          <a:lstStyle/>
          <a:p>
            <a:pPr algn="ctr">
              <a:lnSpc>
                <a:spcPts val="5550"/>
              </a:lnSpc>
            </a:pPr>
            <a:r>
              <a:rPr lang="en-US" sz="4999">
                <a:solidFill>
                  <a:srgbClr val="000000"/>
                </a:solidFill>
                <a:latin typeface="Bangers"/>
                <a:ea typeface="Bangers"/>
                <a:cs typeface="Bangers"/>
                <a:sym typeface="Bangers"/>
              </a:rPr>
              <a:t>1. vprašanje </a:t>
            </a:r>
          </a:p>
        </p:txBody>
      </p:sp>
      <p:sp>
        <p:nvSpPr>
          <p:cNvPr id="7" name="TextBox 7"/>
          <p:cNvSpPr txBox="1"/>
          <p:nvPr/>
        </p:nvSpPr>
        <p:spPr>
          <a:xfrm>
            <a:off x="14413104" y="359385"/>
            <a:ext cx="5692392" cy="853637"/>
          </a:xfrm>
          <a:prstGeom prst="rect">
            <a:avLst/>
          </a:prstGeom>
        </p:spPr>
        <p:txBody>
          <a:bodyPr lIns="0" tIns="0" rIns="0" bIns="0" rtlCol="0" anchor="t">
            <a:spAutoFit/>
          </a:bodyPr>
          <a:lstStyle/>
          <a:p>
            <a:pPr algn="l">
              <a:lnSpc>
                <a:spcPts val="3326"/>
              </a:lnSpc>
            </a:pPr>
            <a:r>
              <a:rPr lang="en-US" sz="3000">
                <a:solidFill>
                  <a:srgbClr val="000000"/>
                </a:solidFill>
                <a:latin typeface="Bangers"/>
                <a:ea typeface="Bangers"/>
                <a:cs typeface="Bangers"/>
                <a:sym typeface="Bangers"/>
              </a:rPr>
              <a:t>  Pop KULTURA V LETU  2025</a:t>
            </a:r>
          </a:p>
          <a:p>
            <a:pPr algn="l">
              <a:lnSpc>
                <a:spcPts val="3329"/>
              </a:lnSpc>
            </a:pPr>
            <a:endParaRPr lang="en-US" sz="3000">
              <a:solidFill>
                <a:srgbClr val="000000"/>
              </a:solidFill>
              <a:latin typeface="Bangers"/>
              <a:ea typeface="Bangers"/>
              <a:cs typeface="Bangers"/>
              <a:sym typeface="Bangers"/>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9DBDE7"/>
        </a:solidFill>
        <a:effectLst/>
      </p:bgPr>
    </p:bg>
    <p:spTree>
      <p:nvGrpSpPr>
        <p:cNvPr id="1" name=""/>
        <p:cNvGrpSpPr/>
        <p:nvPr/>
      </p:nvGrpSpPr>
      <p:grpSpPr>
        <a:xfrm>
          <a:off x="0" y="0"/>
          <a:ext cx="0" cy="0"/>
          <a:chOff x="0" y="0"/>
          <a:chExt cx="0" cy="0"/>
        </a:xfrm>
      </p:grpSpPr>
      <p:sp>
        <p:nvSpPr>
          <p:cNvPr id="2" name="Freeform 2"/>
          <p:cNvSpPr/>
          <p:nvPr/>
        </p:nvSpPr>
        <p:spPr>
          <a:xfrm rot="-109738">
            <a:off x="11702745" y="8425990"/>
            <a:ext cx="8961383" cy="2982097"/>
          </a:xfrm>
          <a:custGeom>
            <a:avLst/>
            <a:gdLst/>
            <a:ahLst/>
            <a:cxnLst/>
            <a:rect l="l" t="t" r="r" b="b"/>
            <a:pathLst>
              <a:path w="8961383" h="2982097">
                <a:moveTo>
                  <a:pt x="0" y="0"/>
                </a:moveTo>
                <a:lnTo>
                  <a:pt x="8961383" y="0"/>
                </a:lnTo>
                <a:lnTo>
                  <a:pt x="8961383" y="2982097"/>
                </a:lnTo>
                <a:lnTo>
                  <a:pt x="0" y="2982097"/>
                </a:lnTo>
                <a:lnTo>
                  <a:pt x="0" y="0"/>
                </a:lnTo>
                <a:close/>
              </a:path>
            </a:pathLst>
          </a:custGeom>
          <a:blipFill>
            <a:blip r:embed="rId2">
              <a:extLst>
                <a:ext uri="{96DAC541-7B7A-43D3-8B79-37D633B846F1}">
                  <asvg:svgBlip xmlns:asvg="http://schemas.microsoft.com/office/drawing/2016/SVG/main" r:embed="rId3"/>
                </a:ext>
              </a:extLst>
            </a:blip>
            <a:stretch>
              <a:fillRect t="-137" b="-137"/>
            </a:stretch>
          </a:blipFill>
        </p:spPr>
        <p:txBody>
          <a:bodyPr/>
          <a:lstStyle/>
          <a:p>
            <a:endParaRPr lang="en-SI"/>
          </a:p>
        </p:txBody>
      </p:sp>
      <p:sp>
        <p:nvSpPr>
          <p:cNvPr id="3" name="Freeform 3"/>
          <p:cNvSpPr/>
          <p:nvPr/>
        </p:nvSpPr>
        <p:spPr>
          <a:xfrm>
            <a:off x="183295" y="349481"/>
            <a:ext cx="5656082" cy="4114800"/>
          </a:xfrm>
          <a:custGeom>
            <a:avLst/>
            <a:gdLst/>
            <a:ahLst/>
            <a:cxnLst/>
            <a:rect l="l" t="t" r="r" b="b"/>
            <a:pathLst>
              <a:path w="5656082" h="4114800">
                <a:moveTo>
                  <a:pt x="0" y="0"/>
                </a:moveTo>
                <a:lnTo>
                  <a:pt x="5656083" y="0"/>
                </a:lnTo>
                <a:lnTo>
                  <a:pt x="5656083"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SI"/>
          </a:p>
        </p:txBody>
      </p:sp>
      <p:sp>
        <p:nvSpPr>
          <p:cNvPr id="4" name="TextBox 4"/>
          <p:cNvSpPr txBox="1"/>
          <p:nvPr/>
        </p:nvSpPr>
        <p:spPr>
          <a:xfrm>
            <a:off x="2895600" y="3962400"/>
            <a:ext cx="13335000" cy="2838450"/>
          </a:xfrm>
          <a:prstGeom prst="rect">
            <a:avLst/>
          </a:prstGeom>
        </p:spPr>
        <p:txBody>
          <a:bodyPr lIns="0" tIns="0" rIns="0" bIns="0" rtlCol="0" anchor="t">
            <a:spAutoFit/>
          </a:bodyPr>
          <a:lstStyle/>
          <a:p>
            <a:pPr algn="ctr">
              <a:lnSpc>
                <a:spcPts val="5550"/>
              </a:lnSpc>
            </a:pPr>
            <a:r>
              <a:rPr lang="en-US" sz="4999">
                <a:solidFill>
                  <a:srgbClr val="000000"/>
                </a:solidFill>
                <a:latin typeface="Josefin Sans"/>
                <a:ea typeface="Josefin Sans"/>
                <a:cs typeface="Josefin Sans"/>
                <a:sym typeface="Josefin Sans"/>
              </a:rPr>
              <a:t>Katera </a:t>
            </a:r>
            <a:r>
              <a:rPr lang="en-US" sz="4999" b="1">
                <a:solidFill>
                  <a:srgbClr val="000000"/>
                </a:solidFill>
                <a:latin typeface="Josefin Sans Bold"/>
                <a:ea typeface="Josefin Sans Bold"/>
                <a:cs typeface="Josefin Sans Bold"/>
                <a:sym typeface="Josefin Sans Bold"/>
              </a:rPr>
              <a:t>britanska letalska družba</a:t>
            </a:r>
            <a:r>
              <a:rPr lang="en-US" sz="4999">
                <a:solidFill>
                  <a:srgbClr val="000000"/>
                </a:solidFill>
                <a:latin typeface="Josefin Sans"/>
                <a:ea typeface="Josefin Sans"/>
                <a:cs typeface="Josefin Sans"/>
                <a:sym typeface="Josefin Sans"/>
              </a:rPr>
              <a:t> je leta 2025 postala viralna na družbenih omrežjih zaradi svojega slogana, ki so ga ljudje uporabljali v memih in TikTok videih?</a:t>
            </a:r>
          </a:p>
        </p:txBody>
      </p:sp>
      <p:sp>
        <p:nvSpPr>
          <p:cNvPr id="5" name="Freeform 5"/>
          <p:cNvSpPr/>
          <p:nvPr/>
        </p:nvSpPr>
        <p:spPr>
          <a:xfrm>
            <a:off x="2128572" y="633044"/>
            <a:ext cx="2409844" cy="582744"/>
          </a:xfrm>
          <a:custGeom>
            <a:avLst/>
            <a:gdLst/>
            <a:ahLst/>
            <a:cxnLst/>
            <a:rect l="l" t="t" r="r" b="b"/>
            <a:pathLst>
              <a:path w="2409844" h="582744">
                <a:moveTo>
                  <a:pt x="0" y="0"/>
                </a:moveTo>
                <a:lnTo>
                  <a:pt x="2409844" y="0"/>
                </a:lnTo>
                <a:lnTo>
                  <a:pt x="2409844" y="582744"/>
                </a:lnTo>
                <a:lnTo>
                  <a:pt x="0" y="58274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SI"/>
          </a:p>
        </p:txBody>
      </p:sp>
      <p:sp>
        <p:nvSpPr>
          <p:cNvPr id="6" name="TextBox 6"/>
          <p:cNvSpPr txBox="1"/>
          <p:nvPr/>
        </p:nvSpPr>
        <p:spPr>
          <a:xfrm>
            <a:off x="6367249" y="2863444"/>
            <a:ext cx="5553502" cy="685775"/>
          </a:xfrm>
          <a:prstGeom prst="rect">
            <a:avLst/>
          </a:prstGeom>
        </p:spPr>
        <p:txBody>
          <a:bodyPr lIns="0" tIns="0" rIns="0" bIns="0" rtlCol="0" anchor="t">
            <a:spAutoFit/>
          </a:bodyPr>
          <a:lstStyle/>
          <a:p>
            <a:pPr algn="ctr">
              <a:lnSpc>
                <a:spcPts val="5550"/>
              </a:lnSpc>
            </a:pPr>
            <a:r>
              <a:rPr lang="en-US" sz="4999">
                <a:solidFill>
                  <a:srgbClr val="000000"/>
                </a:solidFill>
                <a:latin typeface="Bangers"/>
                <a:ea typeface="Bangers"/>
                <a:cs typeface="Bangers"/>
                <a:sym typeface="Bangers"/>
              </a:rPr>
              <a:t>2. vprašanje </a:t>
            </a:r>
          </a:p>
        </p:txBody>
      </p:sp>
      <p:sp>
        <p:nvSpPr>
          <p:cNvPr id="7" name="TextBox 7"/>
          <p:cNvSpPr txBox="1"/>
          <p:nvPr/>
        </p:nvSpPr>
        <p:spPr>
          <a:xfrm>
            <a:off x="14413104" y="359385"/>
            <a:ext cx="5692392" cy="853637"/>
          </a:xfrm>
          <a:prstGeom prst="rect">
            <a:avLst/>
          </a:prstGeom>
        </p:spPr>
        <p:txBody>
          <a:bodyPr lIns="0" tIns="0" rIns="0" bIns="0" rtlCol="0" anchor="t">
            <a:spAutoFit/>
          </a:bodyPr>
          <a:lstStyle/>
          <a:p>
            <a:pPr algn="l">
              <a:lnSpc>
                <a:spcPts val="3326"/>
              </a:lnSpc>
            </a:pPr>
            <a:r>
              <a:rPr lang="en-US" sz="3000">
                <a:solidFill>
                  <a:srgbClr val="000000"/>
                </a:solidFill>
                <a:latin typeface="Bangers"/>
                <a:ea typeface="Bangers"/>
                <a:cs typeface="Bangers"/>
                <a:sym typeface="Bangers"/>
              </a:rPr>
              <a:t>  Pop KULTURA V LETU  2025</a:t>
            </a:r>
          </a:p>
          <a:p>
            <a:pPr algn="l">
              <a:lnSpc>
                <a:spcPts val="3329"/>
              </a:lnSpc>
            </a:pPr>
            <a:endParaRPr lang="en-US" sz="3000">
              <a:solidFill>
                <a:srgbClr val="000000"/>
              </a:solidFill>
              <a:latin typeface="Bangers"/>
              <a:ea typeface="Bangers"/>
              <a:cs typeface="Bangers"/>
              <a:sym typeface="Bangers"/>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9DBDE7"/>
        </a:solidFill>
        <a:effectLst/>
      </p:bgPr>
    </p:bg>
    <p:spTree>
      <p:nvGrpSpPr>
        <p:cNvPr id="1" name=""/>
        <p:cNvGrpSpPr/>
        <p:nvPr/>
      </p:nvGrpSpPr>
      <p:grpSpPr>
        <a:xfrm>
          <a:off x="0" y="0"/>
          <a:ext cx="0" cy="0"/>
          <a:chOff x="0" y="0"/>
          <a:chExt cx="0" cy="0"/>
        </a:xfrm>
      </p:grpSpPr>
      <p:sp>
        <p:nvSpPr>
          <p:cNvPr id="2" name="Freeform 2"/>
          <p:cNvSpPr/>
          <p:nvPr/>
        </p:nvSpPr>
        <p:spPr>
          <a:xfrm rot="-109738">
            <a:off x="11702745" y="8425990"/>
            <a:ext cx="8961383" cy="2982097"/>
          </a:xfrm>
          <a:custGeom>
            <a:avLst/>
            <a:gdLst/>
            <a:ahLst/>
            <a:cxnLst/>
            <a:rect l="l" t="t" r="r" b="b"/>
            <a:pathLst>
              <a:path w="8961383" h="2982097">
                <a:moveTo>
                  <a:pt x="0" y="0"/>
                </a:moveTo>
                <a:lnTo>
                  <a:pt x="8961383" y="0"/>
                </a:lnTo>
                <a:lnTo>
                  <a:pt x="8961383" y="2982097"/>
                </a:lnTo>
                <a:lnTo>
                  <a:pt x="0" y="2982097"/>
                </a:lnTo>
                <a:lnTo>
                  <a:pt x="0" y="0"/>
                </a:lnTo>
                <a:close/>
              </a:path>
            </a:pathLst>
          </a:custGeom>
          <a:blipFill>
            <a:blip r:embed="rId2">
              <a:extLst>
                <a:ext uri="{96DAC541-7B7A-43D3-8B79-37D633B846F1}">
                  <asvg:svgBlip xmlns:asvg="http://schemas.microsoft.com/office/drawing/2016/SVG/main" r:embed="rId3"/>
                </a:ext>
              </a:extLst>
            </a:blip>
            <a:stretch>
              <a:fillRect t="-137" b="-137"/>
            </a:stretch>
          </a:blipFill>
        </p:spPr>
        <p:txBody>
          <a:bodyPr/>
          <a:lstStyle/>
          <a:p>
            <a:endParaRPr lang="en-SI"/>
          </a:p>
        </p:txBody>
      </p:sp>
      <p:sp>
        <p:nvSpPr>
          <p:cNvPr id="3" name="Freeform 3"/>
          <p:cNvSpPr/>
          <p:nvPr/>
        </p:nvSpPr>
        <p:spPr>
          <a:xfrm rot="-3071680">
            <a:off x="-3100371" y="572564"/>
            <a:ext cx="6024516" cy="2004790"/>
          </a:xfrm>
          <a:custGeom>
            <a:avLst/>
            <a:gdLst/>
            <a:ahLst/>
            <a:cxnLst/>
            <a:rect l="l" t="t" r="r" b="b"/>
            <a:pathLst>
              <a:path w="6024516" h="2004790">
                <a:moveTo>
                  <a:pt x="0" y="0"/>
                </a:moveTo>
                <a:lnTo>
                  <a:pt x="6024516" y="0"/>
                </a:lnTo>
                <a:lnTo>
                  <a:pt x="6024516" y="2004790"/>
                </a:lnTo>
                <a:lnTo>
                  <a:pt x="0" y="2004790"/>
                </a:lnTo>
                <a:lnTo>
                  <a:pt x="0" y="0"/>
                </a:lnTo>
                <a:close/>
              </a:path>
            </a:pathLst>
          </a:custGeom>
          <a:blipFill>
            <a:blip r:embed="rId2">
              <a:extLst>
                <a:ext uri="{96DAC541-7B7A-43D3-8B79-37D633B846F1}">
                  <asvg:svgBlip xmlns:asvg="http://schemas.microsoft.com/office/drawing/2016/SVG/main" r:embed="rId3"/>
                </a:ext>
              </a:extLst>
            </a:blip>
            <a:stretch>
              <a:fillRect t="-84" b="-84"/>
            </a:stretch>
          </a:blipFill>
        </p:spPr>
        <p:txBody>
          <a:bodyPr/>
          <a:lstStyle/>
          <a:p>
            <a:endParaRPr lang="en-SI"/>
          </a:p>
        </p:txBody>
      </p:sp>
      <p:sp>
        <p:nvSpPr>
          <p:cNvPr id="4" name="Freeform 4"/>
          <p:cNvSpPr/>
          <p:nvPr/>
        </p:nvSpPr>
        <p:spPr>
          <a:xfrm>
            <a:off x="296487" y="7096424"/>
            <a:ext cx="5489163" cy="3190576"/>
          </a:xfrm>
          <a:custGeom>
            <a:avLst/>
            <a:gdLst/>
            <a:ahLst/>
            <a:cxnLst/>
            <a:rect l="l" t="t" r="r" b="b"/>
            <a:pathLst>
              <a:path w="5489163" h="3190576">
                <a:moveTo>
                  <a:pt x="0" y="0"/>
                </a:moveTo>
                <a:lnTo>
                  <a:pt x="5489163" y="0"/>
                </a:lnTo>
                <a:lnTo>
                  <a:pt x="5489163" y="3190576"/>
                </a:lnTo>
                <a:lnTo>
                  <a:pt x="0" y="319057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SI"/>
          </a:p>
        </p:txBody>
      </p:sp>
      <p:sp>
        <p:nvSpPr>
          <p:cNvPr id="5" name="TextBox 5"/>
          <p:cNvSpPr txBox="1"/>
          <p:nvPr/>
        </p:nvSpPr>
        <p:spPr>
          <a:xfrm>
            <a:off x="2819400" y="3962400"/>
            <a:ext cx="13335000" cy="2133600"/>
          </a:xfrm>
          <a:prstGeom prst="rect">
            <a:avLst/>
          </a:prstGeom>
        </p:spPr>
        <p:txBody>
          <a:bodyPr lIns="0" tIns="0" rIns="0" bIns="0" rtlCol="0" anchor="t">
            <a:spAutoFit/>
          </a:bodyPr>
          <a:lstStyle/>
          <a:p>
            <a:pPr algn="ctr">
              <a:lnSpc>
                <a:spcPts val="5550"/>
              </a:lnSpc>
            </a:pPr>
            <a:r>
              <a:rPr lang="en-US" sz="4999">
                <a:solidFill>
                  <a:srgbClr val="000000"/>
                </a:solidFill>
                <a:latin typeface="Josefin Sans"/>
                <a:ea typeface="Josefin Sans"/>
                <a:cs typeface="Josefin Sans"/>
                <a:sym typeface="Josefin Sans"/>
              </a:rPr>
              <a:t>Kateri </a:t>
            </a:r>
            <a:r>
              <a:rPr lang="en-US" sz="4999" b="1">
                <a:solidFill>
                  <a:srgbClr val="000000"/>
                </a:solidFill>
                <a:latin typeface="Josefin Sans Bold"/>
                <a:ea typeface="Josefin Sans Bold"/>
                <a:cs typeface="Josefin Sans Bold"/>
                <a:sym typeface="Josefin Sans Bold"/>
              </a:rPr>
              <a:t>superzvednik </a:t>
            </a:r>
            <a:r>
              <a:rPr lang="en-US" sz="4999">
                <a:solidFill>
                  <a:srgbClr val="000000"/>
                </a:solidFill>
                <a:latin typeface="Josefin Sans"/>
                <a:ea typeface="Josefin Sans"/>
                <a:cs typeface="Josefin Sans"/>
                <a:sym typeface="Josefin Sans"/>
              </a:rPr>
              <a:t>je letos pretekel Berlinski maraton pod pvsedonimom Sted Sarandos? Ustvaril je impresiven čas pod tremi urami.</a:t>
            </a:r>
          </a:p>
        </p:txBody>
      </p:sp>
      <p:sp>
        <p:nvSpPr>
          <p:cNvPr id="6" name="TextBox 6"/>
          <p:cNvSpPr txBox="1"/>
          <p:nvPr/>
        </p:nvSpPr>
        <p:spPr>
          <a:xfrm>
            <a:off x="6268335" y="2434002"/>
            <a:ext cx="5553502" cy="685775"/>
          </a:xfrm>
          <a:prstGeom prst="rect">
            <a:avLst/>
          </a:prstGeom>
        </p:spPr>
        <p:txBody>
          <a:bodyPr lIns="0" tIns="0" rIns="0" bIns="0" rtlCol="0" anchor="t">
            <a:spAutoFit/>
          </a:bodyPr>
          <a:lstStyle/>
          <a:p>
            <a:pPr algn="ctr">
              <a:lnSpc>
                <a:spcPts val="5550"/>
              </a:lnSpc>
            </a:pPr>
            <a:r>
              <a:rPr lang="en-US" sz="4999">
                <a:solidFill>
                  <a:srgbClr val="000000"/>
                </a:solidFill>
                <a:latin typeface="Bangers"/>
                <a:ea typeface="Bangers"/>
                <a:cs typeface="Bangers"/>
                <a:sym typeface="Bangers"/>
              </a:rPr>
              <a:t>3. vprašanje </a:t>
            </a:r>
          </a:p>
        </p:txBody>
      </p:sp>
      <p:sp>
        <p:nvSpPr>
          <p:cNvPr id="7" name="TextBox 7"/>
          <p:cNvSpPr txBox="1"/>
          <p:nvPr/>
        </p:nvSpPr>
        <p:spPr>
          <a:xfrm>
            <a:off x="14413104" y="359385"/>
            <a:ext cx="5692392" cy="853637"/>
          </a:xfrm>
          <a:prstGeom prst="rect">
            <a:avLst/>
          </a:prstGeom>
        </p:spPr>
        <p:txBody>
          <a:bodyPr lIns="0" tIns="0" rIns="0" bIns="0" rtlCol="0" anchor="t">
            <a:spAutoFit/>
          </a:bodyPr>
          <a:lstStyle/>
          <a:p>
            <a:pPr algn="l">
              <a:lnSpc>
                <a:spcPts val="3326"/>
              </a:lnSpc>
            </a:pPr>
            <a:r>
              <a:rPr lang="en-US" sz="3000">
                <a:solidFill>
                  <a:srgbClr val="000000"/>
                </a:solidFill>
                <a:latin typeface="Bangers"/>
                <a:ea typeface="Bangers"/>
                <a:cs typeface="Bangers"/>
                <a:sym typeface="Bangers"/>
              </a:rPr>
              <a:t>  Pop KULTURA V LETU  2025</a:t>
            </a:r>
          </a:p>
          <a:p>
            <a:pPr algn="l">
              <a:lnSpc>
                <a:spcPts val="3329"/>
              </a:lnSpc>
            </a:pPr>
            <a:endParaRPr lang="en-US" sz="3000">
              <a:solidFill>
                <a:srgbClr val="000000"/>
              </a:solidFill>
              <a:latin typeface="Bangers"/>
              <a:ea typeface="Bangers"/>
              <a:cs typeface="Bangers"/>
              <a:sym typeface="Bangers"/>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9DBDE7"/>
        </a:solidFill>
        <a:effectLst/>
      </p:bgPr>
    </p:bg>
    <p:spTree>
      <p:nvGrpSpPr>
        <p:cNvPr id="1" name=""/>
        <p:cNvGrpSpPr/>
        <p:nvPr/>
      </p:nvGrpSpPr>
      <p:grpSpPr>
        <a:xfrm>
          <a:off x="0" y="0"/>
          <a:ext cx="0" cy="0"/>
          <a:chOff x="0" y="0"/>
          <a:chExt cx="0" cy="0"/>
        </a:xfrm>
      </p:grpSpPr>
      <p:sp>
        <p:nvSpPr>
          <p:cNvPr id="2" name="Freeform 2"/>
          <p:cNvSpPr/>
          <p:nvPr/>
        </p:nvSpPr>
        <p:spPr>
          <a:xfrm rot="-109738">
            <a:off x="11702745" y="8425990"/>
            <a:ext cx="8961383" cy="2982097"/>
          </a:xfrm>
          <a:custGeom>
            <a:avLst/>
            <a:gdLst/>
            <a:ahLst/>
            <a:cxnLst/>
            <a:rect l="l" t="t" r="r" b="b"/>
            <a:pathLst>
              <a:path w="8961383" h="2982097">
                <a:moveTo>
                  <a:pt x="0" y="0"/>
                </a:moveTo>
                <a:lnTo>
                  <a:pt x="8961383" y="0"/>
                </a:lnTo>
                <a:lnTo>
                  <a:pt x="8961383" y="2982097"/>
                </a:lnTo>
                <a:lnTo>
                  <a:pt x="0" y="2982097"/>
                </a:lnTo>
                <a:lnTo>
                  <a:pt x="0" y="0"/>
                </a:lnTo>
                <a:close/>
              </a:path>
            </a:pathLst>
          </a:custGeom>
          <a:blipFill>
            <a:blip r:embed="rId2">
              <a:extLst>
                <a:ext uri="{96DAC541-7B7A-43D3-8B79-37D633B846F1}">
                  <asvg:svgBlip xmlns:asvg="http://schemas.microsoft.com/office/drawing/2016/SVG/main" r:embed="rId3"/>
                </a:ext>
              </a:extLst>
            </a:blip>
            <a:stretch>
              <a:fillRect t="-137" b="-137"/>
            </a:stretch>
          </a:blipFill>
        </p:spPr>
        <p:txBody>
          <a:bodyPr/>
          <a:lstStyle/>
          <a:p>
            <a:endParaRPr lang="en-SI"/>
          </a:p>
        </p:txBody>
      </p:sp>
      <p:sp>
        <p:nvSpPr>
          <p:cNvPr id="3" name="Freeform 3"/>
          <p:cNvSpPr/>
          <p:nvPr/>
        </p:nvSpPr>
        <p:spPr>
          <a:xfrm rot="-3071680">
            <a:off x="-3100371" y="572564"/>
            <a:ext cx="6024516" cy="2004790"/>
          </a:xfrm>
          <a:custGeom>
            <a:avLst/>
            <a:gdLst/>
            <a:ahLst/>
            <a:cxnLst/>
            <a:rect l="l" t="t" r="r" b="b"/>
            <a:pathLst>
              <a:path w="6024516" h="2004790">
                <a:moveTo>
                  <a:pt x="0" y="0"/>
                </a:moveTo>
                <a:lnTo>
                  <a:pt x="6024516" y="0"/>
                </a:lnTo>
                <a:lnTo>
                  <a:pt x="6024516" y="2004790"/>
                </a:lnTo>
                <a:lnTo>
                  <a:pt x="0" y="2004790"/>
                </a:lnTo>
                <a:lnTo>
                  <a:pt x="0" y="0"/>
                </a:lnTo>
                <a:close/>
              </a:path>
            </a:pathLst>
          </a:custGeom>
          <a:blipFill>
            <a:blip r:embed="rId2">
              <a:extLst>
                <a:ext uri="{96DAC541-7B7A-43D3-8B79-37D633B846F1}">
                  <asvg:svgBlip xmlns:asvg="http://schemas.microsoft.com/office/drawing/2016/SVG/main" r:embed="rId3"/>
                </a:ext>
              </a:extLst>
            </a:blip>
            <a:stretch>
              <a:fillRect t="-84" b="-84"/>
            </a:stretch>
          </a:blipFill>
        </p:spPr>
        <p:txBody>
          <a:bodyPr/>
          <a:lstStyle/>
          <a:p>
            <a:endParaRPr lang="en-SI"/>
          </a:p>
        </p:txBody>
      </p:sp>
      <p:sp>
        <p:nvSpPr>
          <p:cNvPr id="4" name="TextBox 4"/>
          <p:cNvSpPr txBox="1"/>
          <p:nvPr/>
        </p:nvSpPr>
        <p:spPr>
          <a:xfrm>
            <a:off x="2667000" y="3962400"/>
            <a:ext cx="13716000" cy="2133600"/>
          </a:xfrm>
          <a:prstGeom prst="rect">
            <a:avLst/>
          </a:prstGeom>
        </p:spPr>
        <p:txBody>
          <a:bodyPr lIns="0" tIns="0" rIns="0" bIns="0" rtlCol="0" anchor="t">
            <a:spAutoFit/>
          </a:bodyPr>
          <a:lstStyle/>
          <a:p>
            <a:pPr algn="ctr">
              <a:lnSpc>
                <a:spcPts val="5550"/>
              </a:lnSpc>
            </a:pPr>
            <a:r>
              <a:rPr lang="en-US" sz="4999">
                <a:solidFill>
                  <a:srgbClr val="000000"/>
                </a:solidFill>
                <a:latin typeface="Josefin Sans"/>
                <a:ea typeface="Josefin Sans"/>
                <a:cs typeface="Josefin Sans"/>
                <a:sym typeface="Josefin Sans"/>
              </a:rPr>
              <a:t>Decembra 2025 je elektronska glasba odmevala tudi na mostu nad reko Sočo. Katera </a:t>
            </a:r>
            <a:r>
              <a:rPr lang="en-US" sz="4999" b="1">
                <a:solidFill>
                  <a:srgbClr val="000000"/>
                </a:solidFill>
                <a:latin typeface="Josefin Sans Bold"/>
                <a:ea typeface="Josefin Sans Bold"/>
                <a:cs typeface="Josefin Sans Bold"/>
                <a:sym typeface="Josefin Sans Bold"/>
              </a:rPr>
              <a:t>slovenska DJ-ka</a:t>
            </a:r>
            <a:r>
              <a:rPr lang="en-US" sz="4999">
                <a:solidFill>
                  <a:srgbClr val="000000"/>
                </a:solidFill>
                <a:latin typeface="Josefin Sans"/>
                <a:ea typeface="Josefin Sans"/>
                <a:cs typeface="Josefin Sans"/>
                <a:sym typeface="Josefin Sans"/>
              </a:rPr>
              <a:t> je tam nastopila?</a:t>
            </a:r>
          </a:p>
        </p:txBody>
      </p:sp>
      <p:sp>
        <p:nvSpPr>
          <p:cNvPr id="5" name="TextBox 5"/>
          <p:cNvSpPr txBox="1"/>
          <p:nvPr/>
        </p:nvSpPr>
        <p:spPr>
          <a:xfrm>
            <a:off x="6748249" y="2819400"/>
            <a:ext cx="5553502" cy="685775"/>
          </a:xfrm>
          <a:prstGeom prst="rect">
            <a:avLst/>
          </a:prstGeom>
        </p:spPr>
        <p:txBody>
          <a:bodyPr lIns="0" tIns="0" rIns="0" bIns="0" rtlCol="0" anchor="t">
            <a:spAutoFit/>
          </a:bodyPr>
          <a:lstStyle/>
          <a:p>
            <a:pPr algn="ctr">
              <a:lnSpc>
                <a:spcPts val="5550"/>
              </a:lnSpc>
            </a:pPr>
            <a:r>
              <a:rPr lang="en-US" sz="4999">
                <a:solidFill>
                  <a:srgbClr val="000000"/>
                </a:solidFill>
                <a:latin typeface="Bangers"/>
                <a:ea typeface="Bangers"/>
                <a:cs typeface="Bangers"/>
                <a:sym typeface="Bangers"/>
              </a:rPr>
              <a:t>4. vprašanje </a:t>
            </a:r>
          </a:p>
        </p:txBody>
      </p:sp>
      <p:sp>
        <p:nvSpPr>
          <p:cNvPr id="6" name="TextBox 6"/>
          <p:cNvSpPr txBox="1"/>
          <p:nvPr/>
        </p:nvSpPr>
        <p:spPr>
          <a:xfrm>
            <a:off x="14413104" y="359385"/>
            <a:ext cx="5692392" cy="853637"/>
          </a:xfrm>
          <a:prstGeom prst="rect">
            <a:avLst/>
          </a:prstGeom>
        </p:spPr>
        <p:txBody>
          <a:bodyPr lIns="0" tIns="0" rIns="0" bIns="0" rtlCol="0" anchor="t">
            <a:spAutoFit/>
          </a:bodyPr>
          <a:lstStyle/>
          <a:p>
            <a:pPr algn="l">
              <a:lnSpc>
                <a:spcPts val="3326"/>
              </a:lnSpc>
            </a:pPr>
            <a:r>
              <a:rPr lang="en-US" sz="3000">
                <a:solidFill>
                  <a:srgbClr val="000000"/>
                </a:solidFill>
                <a:latin typeface="Bangers"/>
                <a:ea typeface="Bangers"/>
                <a:cs typeface="Bangers"/>
                <a:sym typeface="Bangers"/>
              </a:rPr>
              <a:t>  Pop KULTURA V LETU  2025</a:t>
            </a:r>
          </a:p>
          <a:p>
            <a:pPr algn="l">
              <a:lnSpc>
                <a:spcPts val="3329"/>
              </a:lnSpc>
            </a:pPr>
            <a:endParaRPr lang="en-US" sz="3000">
              <a:solidFill>
                <a:srgbClr val="000000"/>
              </a:solidFill>
              <a:latin typeface="Bangers"/>
              <a:ea typeface="Bangers"/>
              <a:cs typeface="Bangers"/>
              <a:sym typeface="Bangers"/>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9DBDE7"/>
        </a:solidFill>
        <a:effectLst/>
      </p:bgPr>
    </p:bg>
    <p:spTree>
      <p:nvGrpSpPr>
        <p:cNvPr id="1" name=""/>
        <p:cNvGrpSpPr/>
        <p:nvPr/>
      </p:nvGrpSpPr>
      <p:grpSpPr>
        <a:xfrm>
          <a:off x="0" y="0"/>
          <a:ext cx="0" cy="0"/>
          <a:chOff x="0" y="0"/>
          <a:chExt cx="0" cy="0"/>
        </a:xfrm>
      </p:grpSpPr>
      <p:sp>
        <p:nvSpPr>
          <p:cNvPr id="2" name="Freeform 2"/>
          <p:cNvSpPr/>
          <p:nvPr/>
        </p:nvSpPr>
        <p:spPr>
          <a:xfrm rot="-109738">
            <a:off x="11702745" y="8425990"/>
            <a:ext cx="8961383" cy="2982097"/>
          </a:xfrm>
          <a:custGeom>
            <a:avLst/>
            <a:gdLst/>
            <a:ahLst/>
            <a:cxnLst/>
            <a:rect l="l" t="t" r="r" b="b"/>
            <a:pathLst>
              <a:path w="8961383" h="2982097">
                <a:moveTo>
                  <a:pt x="0" y="0"/>
                </a:moveTo>
                <a:lnTo>
                  <a:pt x="8961383" y="0"/>
                </a:lnTo>
                <a:lnTo>
                  <a:pt x="8961383" y="2982097"/>
                </a:lnTo>
                <a:lnTo>
                  <a:pt x="0" y="2982097"/>
                </a:lnTo>
                <a:lnTo>
                  <a:pt x="0" y="0"/>
                </a:lnTo>
                <a:close/>
              </a:path>
            </a:pathLst>
          </a:custGeom>
          <a:blipFill>
            <a:blip r:embed="rId2">
              <a:extLst>
                <a:ext uri="{96DAC541-7B7A-43D3-8B79-37D633B846F1}">
                  <asvg:svgBlip xmlns:asvg="http://schemas.microsoft.com/office/drawing/2016/SVG/main" r:embed="rId3"/>
                </a:ext>
              </a:extLst>
            </a:blip>
            <a:stretch>
              <a:fillRect t="-137" b="-137"/>
            </a:stretch>
          </a:blipFill>
        </p:spPr>
        <p:txBody>
          <a:bodyPr/>
          <a:lstStyle/>
          <a:p>
            <a:endParaRPr lang="en-SI"/>
          </a:p>
        </p:txBody>
      </p:sp>
      <p:sp>
        <p:nvSpPr>
          <p:cNvPr id="3" name="Freeform 3"/>
          <p:cNvSpPr/>
          <p:nvPr/>
        </p:nvSpPr>
        <p:spPr>
          <a:xfrm rot="-3071680">
            <a:off x="-3100371" y="572564"/>
            <a:ext cx="6024516" cy="2004790"/>
          </a:xfrm>
          <a:custGeom>
            <a:avLst/>
            <a:gdLst/>
            <a:ahLst/>
            <a:cxnLst/>
            <a:rect l="l" t="t" r="r" b="b"/>
            <a:pathLst>
              <a:path w="6024516" h="2004790">
                <a:moveTo>
                  <a:pt x="0" y="0"/>
                </a:moveTo>
                <a:lnTo>
                  <a:pt x="6024516" y="0"/>
                </a:lnTo>
                <a:lnTo>
                  <a:pt x="6024516" y="2004790"/>
                </a:lnTo>
                <a:lnTo>
                  <a:pt x="0" y="2004790"/>
                </a:lnTo>
                <a:lnTo>
                  <a:pt x="0" y="0"/>
                </a:lnTo>
                <a:close/>
              </a:path>
            </a:pathLst>
          </a:custGeom>
          <a:blipFill>
            <a:blip r:embed="rId2">
              <a:extLst>
                <a:ext uri="{96DAC541-7B7A-43D3-8B79-37D633B846F1}">
                  <asvg:svgBlip xmlns:asvg="http://schemas.microsoft.com/office/drawing/2016/SVG/main" r:embed="rId3"/>
                </a:ext>
              </a:extLst>
            </a:blip>
            <a:stretch>
              <a:fillRect t="-84" b="-84"/>
            </a:stretch>
          </a:blipFill>
        </p:spPr>
        <p:txBody>
          <a:bodyPr/>
          <a:lstStyle/>
          <a:p>
            <a:endParaRPr lang="en-SI"/>
          </a:p>
        </p:txBody>
      </p:sp>
      <p:sp>
        <p:nvSpPr>
          <p:cNvPr id="4" name="TextBox 4"/>
          <p:cNvSpPr txBox="1"/>
          <p:nvPr/>
        </p:nvSpPr>
        <p:spPr>
          <a:xfrm>
            <a:off x="1524000" y="1929805"/>
            <a:ext cx="15240000" cy="4557903"/>
          </a:xfrm>
          <a:prstGeom prst="rect">
            <a:avLst/>
          </a:prstGeom>
        </p:spPr>
        <p:txBody>
          <a:bodyPr lIns="0" tIns="0" rIns="0" bIns="0" rtlCol="0" anchor="t">
            <a:spAutoFit/>
          </a:bodyPr>
          <a:lstStyle/>
          <a:p>
            <a:pPr algn="ctr">
              <a:lnSpc>
                <a:spcPts val="5106"/>
              </a:lnSpc>
            </a:pPr>
            <a:r>
              <a:rPr lang="en-US" sz="4600">
                <a:solidFill>
                  <a:srgbClr val="000000"/>
                </a:solidFill>
                <a:latin typeface="Josefin Sans"/>
                <a:ea typeface="Josefin Sans"/>
                <a:cs typeface="Josefin Sans"/>
                <a:sym typeface="Josefin Sans"/>
              </a:rPr>
              <a:t>Pred kratkim se je v Mehiki zaključila svetovna turneja Due Lipe, ki je v enem letu obsegala več kot 20 držav in skupno 81 koncertov. Turneja je poimenovana po njenem tretjem studijskem albumu, izdanem leta 2024. </a:t>
            </a:r>
          </a:p>
          <a:p>
            <a:pPr algn="ctr">
              <a:lnSpc>
                <a:spcPts val="5106"/>
              </a:lnSpc>
            </a:pPr>
            <a:endParaRPr lang="en-US" sz="4600">
              <a:solidFill>
                <a:srgbClr val="000000"/>
              </a:solidFill>
              <a:latin typeface="Josefin Sans"/>
              <a:ea typeface="Josefin Sans"/>
              <a:cs typeface="Josefin Sans"/>
              <a:sym typeface="Josefin Sans"/>
            </a:endParaRPr>
          </a:p>
          <a:p>
            <a:pPr algn="ctr">
              <a:lnSpc>
                <a:spcPts val="5106"/>
              </a:lnSpc>
            </a:pPr>
            <a:r>
              <a:rPr lang="en-US" sz="4600">
                <a:solidFill>
                  <a:srgbClr val="000000"/>
                </a:solidFill>
                <a:latin typeface="Josefin Sans"/>
                <a:ea typeface="Josefin Sans"/>
                <a:cs typeface="Josefin Sans"/>
                <a:sym typeface="Josefin Sans"/>
              </a:rPr>
              <a:t>Kako se imenujeta </a:t>
            </a:r>
            <a:r>
              <a:rPr lang="en-US" sz="4600" b="1">
                <a:solidFill>
                  <a:srgbClr val="000000"/>
                </a:solidFill>
                <a:latin typeface="Josefin Sans Bold"/>
                <a:ea typeface="Josefin Sans Bold"/>
                <a:cs typeface="Josefin Sans Bold"/>
                <a:sym typeface="Josefin Sans Bold"/>
              </a:rPr>
              <a:t>album in turneja angleške zvezdnice</a:t>
            </a:r>
            <a:r>
              <a:rPr lang="en-US" sz="4600">
                <a:solidFill>
                  <a:srgbClr val="000000"/>
                </a:solidFill>
                <a:latin typeface="Josefin Sans"/>
                <a:ea typeface="Josefin Sans"/>
                <a:cs typeface="Josefin Sans"/>
                <a:sym typeface="Josefin Sans"/>
              </a:rPr>
              <a:t>?</a:t>
            </a:r>
          </a:p>
        </p:txBody>
      </p:sp>
      <p:sp>
        <p:nvSpPr>
          <p:cNvPr id="5" name="Freeform 5"/>
          <p:cNvSpPr/>
          <p:nvPr/>
        </p:nvSpPr>
        <p:spPr>
          <a:xfrm>
            <a:off x="7659692" y="6640108"/>
            <a:ext cx="3592071" cy="3592071"/>
          </a:xfrm>
          <a:custGeom>
            <a:avLst/>
            <a:gdLst/>
            <a:ahLst/>
            <a:cxnLst/>
            <a:rect l="l" t="t" r="r" b="b"/>
            <a:pathLst>
              <a:path w="3592071" h="3592071">
                <a:moveTo>
                  <a:pt x="0" y="0"/>
                </a:moveTo>
                <a:lnTo>
                  <a:pt x="3592071" y="0"/>
                </a:lnTo>
                <a:lnTo>
                  <a:pt x="3592071" y="3592071"/>
                </a:lnTo>
                <a:lnTo>
                  <a:pt x="0" y="3592071"/>
                </a:lnTo>
                <a:lnTo>
                  <a:pt x="0" y="0"/>
                </a:lnTo>
                <a:close/>
              </a:path>
            </a:pathLst>
          </a:custGeom>
          <a:blipFill>
            <a:blip r:embed="rId4"/>
            <a:stretch>
              <a:fillRect/>
            </a:stretch>
          </a:blipFill>
        </p:spPr>
        <p:txBody>
          <a:bodyPr/>
          <a:lstStyle/>
          <a:p>
            <a:endParaRPr lang="en-SI"/>
          </a:p>
        </p:txBody>
      </p:sp>
      <p:sp>
        <p:nvSpPr>
          <p:cNvPr id="6" name="TextBox 6"/>
          <p:cNvSpPr txBox="1"/>
          <p:nvPr/>
        </p:nvSpPr>
        <p:spPr>
          <a:xfrm>
            <a:off x="6103937" y="1066800"/>
            <a:ext cx="5553502" cy="685775"/>
          </a:xfrm>
          <a:prstGeom prst="rect">
            <a:avLst/>
          </a:prstGeom>
        </p:spPr>
        <p:txBody>
          <a:bodyPr lIns="0" tIns="0" rIns="0" bIns="0" rtlCol="0" anchor="t">
            <a:spAutoFit/>
          </a:bodyPr>
          <a:lstStyle/>
          <a:p>
            <a:pPr algn="ctr">
              <a:lnSpc>
                <a:spcPts val="5550"/>
              </a:lnSpc>
            </a:pPr>
            <a:r>
              <a:rPr lang="en-US" sz="4999">
                <a:solidFill>
                  <a:srgbClr val="000000"/>
                </a:solidFill>
                <a:latin typeface="Bangers"/>
                <a:ea typeface="Bangers"/>
                <a:cs typeface="Bangers"/>
                <a:sym typeface="Bangers"/>
              </a:rPr>
              <a:t>5. vprašanje </a:t>
            </a:r>
          </a:p>
        </p:txBody>
      </p:sp>
      <p:sp>
        <p:nvSpPr>
          <p:cNvPr id="7" name="TextBox 7"/>
          <p:cNvSpPr txBox="1"/>
          <p:nvPr/>
        </p:nvSpPr>
        <p:spPr>
          <a:xfrm>
            <a:off x="14413104" y="359385"/>
            <a:ext cx="5692392" cy="853637"/>
          </a:xfrm>
          <a:prstGeom prst="rect">
            <a:avLst/>
          </a:prstGeom>
        </p:spPr>
        <p:txBody>
          <a:bodyPr lIns="0" tIns="0" rIns="0" bIns="0" rtlCol="0" anchor="t">
            <a:spAutoFit/>
          </a:bodyPr>
          <a:lstStyle/>
          <a:p>
            <a:pPr algn="l">
              <a:lnSpc>
                <a:spcPts val="3326"/>
              </a:lnSpc>
            </a:pPr>
            <a:r>
              <a:rPr lang="en-US" sz="3000">
                <a:solidFill>
                  <a:srgbClr val="000000"/>
                </a:solidFill>
                <a:latin typeface="Bangers"/>
                <a:ea typeface="Bangers"/>
                <a:cs typeface="Bangers"/>
                <a:sym typeface="Bangers"/>
              </a:rPr>
              <a:t>  Pop KULTURA V LETU  2025</a:t>
            </a:r>
          </a:p>
          <a:p>
            <a:pPr algn="l">
              <a:lnSpc>
                <a:spcPts val="3329"/>
              </a:lnSpc>
            </a:pPr>
            <a:endParaRPr lang="en-US" sz="3000">
              <a:solidFill>
                <a:srgbClr val="000000"/>
              </a:solidFill>
              <a:latin typeface="Bangers"/>
              <a:ea typeface="Bangers"/>
              <a:cs typeface="Bangers"/>
              <a:sym typeface="Bangers"/>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9DBDE7"/>
        </a:solidFill>
        <a:effectLst/>
      </p:bgPr>
    </p:bg>
    <p:spTree>
      <p:nvGrpSpPr>
        <p:cNvPr id="1" name=""/>
        <p:cNvGrpSpPr/>
        <p:nvPr/>
      </p:nvGrpSpPr>
      <p:grpSpPr>
        <a:xfrm>
          <a:off x="0" y="0"/>
          <a:ext cx="0" cy="0"/>
          <a:chOff x="0" y="0"/>
          <a:chExt cx="0" cy="0"/>
        </a:xfrm>
      </p:grpSpPr>
      <p:sp>
        <p:nvSpPr>
          <p:cNvPr id="2" name="Freeform 2"/>
          <p:cNvSpPr/>
          <p:nvPr/>
        </p:nvSpPr>
        <p:spPr>
          <a:xfrm rot="-109738">
            <a:off x="11702745" y="8425990"/>
            <a:ext cx="8961383" cy="2982097"/>
          </a:xfrm>
          <a:custGeom>
            <a:avLst/>
            <a:gdLst/>
            <a:ahLst/>
            <a:cxnLst/>
            <a:rect l="l" t="t" r="r" b="b"/>
            <a:pathLst>
              <a:path w="8961383" h="2982097">
                <a:moveTo>
                  <a:pt x="0" y="0"/>
                </a:moveTo>
                <a:lnTo>
                  <a:pt x="8961383" y="0"/>
                </a:lnTo>
                <a:lnTo>
                  <a:pt x="8961383" y="2982097"/>
                </a:lnTo>
                <a:lnTo>
                  <a:pt x="0" y="2982097"/>
                </a:lnTo>
                <a:lnTo>
                  <a:pt x="0" y="0"/>
                </a:lnTo>
                <a:close/>
              </a:path>
            </a:pathLst>
          </a:custGeom>
          <a:blipFill>
            <a:blip r:embed="rId2">
              <a:extLst>
                <a:ext uri="{96DAC541-7B7A-43D3-8B79-37D633B846F1}">
                  <asvg:svgBlip xmlns:asvg="http://schemas.microsoft.com/office/drawing/2016/SVG/main" r:embed="rId3"/>
                </a:ext>
              </a:extLst>
            </a:blip>
            <a:stretch>
              <a:fillRect t="-137" b="-137"/>
            </a:stretch>
          </a:blipFill>
        </p:spPr>
        <p:txBody>
          <a:bodyPr/>
          <a:lstStyle/>
          <a:p>
            <a:endParaRPr lang="en-SI"/>
          </a:p>
        </p:txBody>
      </p:sp>
      <p:sp>
        <p:nvSpPr>
          <p:cNvPr id="3" name="Freeform 3"/>
          <p:cNvSpPr/>
          <p:nvPr/>
        </p:nvSpPr>
        <p:spPr>
          <a:xfrm rot="-3071680">
            <a:off x="-3100371" y="572564"/>
            <a:ext cx="6024516" cy="2004790"/>
          </a:xfrm>
          <a:custGeom>
            <a:avLst/>
            <a:gdLst/>
            <a:ahLst/>
            <a:cxnLst/>
            <a:rect l="l" t="t" r="r" b="b"/>
            <a:pathLst>
              <a:path w="6024516" h="2004790">
                <a:moveTo>
                  <a:pt x="0" y="0"/>
                </a:moveTo>
                <a:lnTo>
                  <a:pt x="6024516" y="0"/>
                </a:lnTo>
                <a:lnTo>
                  <a:pt x="6024516" y="2004790"/>
                </a:lnTo>
                <a:lnTo>
                  <a:pt x="0" y="2004790"/>
                </a:lnTo>
                <a:lnTo>
                  <a:pt x="0" y="0"/>
                </a:lnTo>
                <a:close/>
              </a:path>
            </a:pathLst>
          </a:custGeom>
          <a:blipFill>
            <a:blip r:embed="rId2">
              <a:extLst>
                <a:ext uri="{96DAC541-7B7A-43D3-8B79-37D633B846F1}">
                  <asvg:svgBlip xmlns:asvg="http://schemas.microsoft.com/office/drawing/2016/SVG/main" r:embed="rId3"/>
                </a:ext>
              </a:extLst>
            </a:blip>
            <a:stretch>
              <a:fillRect t="-84" b="-84"/>
            </a:stretch>
          </a:blipFill>
        </p:spPr>
        <p:txBody>
          <a:bodyPr/>
          <a:lstStyle/>
          <a:p>
            <a:endParaRPr lang="en-SI"/>
          </a:p>
        </p:txBody>
      </p:sp>
      <p:sp>
        <p:nvSpPr>
          <p:cNvPr id="4" name="Freeform 4"/>
          <p:cNvSpPr/>
          <p:nvPr/>
        </p:nvSpPr>
        <p:spPr>
          <a:xfrm>
            <a:off x="5532028" y="2342298"/>
            <a:ext cx="7223945" cy="6131323"/>
          </a:xfrm>
          <a:custGeom>
            <a:avLst/>
            <a:gdLst/>
            <a:ahLst/>
            <a:cxnLst/>
            <a:rect l="l" t="t" r="r" b="b"/>
            <a:pathLst>
              <a:path w="7223945" h="6131323">
                <a:moveTo>
                  <a:pt x="0" y="0"/>
                </a:moveTo>
                <a:lnTo>
                  <a:pt x="7223944" y="0"/>
                </a:lnTo>
                <a:lnTo>
                  <a:pt x="7223944" y="6131323"/>
                </a:lnTo>
                <a:lnTo>
                  <a:pt x="0" y="6131323"/>
                </a:lnTo>
                <a:lnTo>
                  <a:pt x="0" y="0"/>
                </a:lnTo>
                <a:close/>
              </a:path>
            </a:pathLst>
          </a:custGeom>
          <a:blipFill>
            <a:blip r:embed="rId4"/>
            <a:stretch>
              <a:fillRect/>
            </a:stretch>
          </a:blipFill>
        </p:spPr>
        <p:txBody>
          <a:bodyPr/>
          <a:lstStyle/>
          <a:p>
            <a:endParaRPr lang="en-SI"/>
          </a:p>
        </p:txBody>
      </p:sp>
      <p:sp>
        <p:nvSpPr>
          <p:cNvPr id="5" name="TextBox 5"/>
          <p:cNvSpPr txBox="1"/>
          <p:nvPr/>
        </p:nvSpPr>
        <p:spPr>
          <a:xfrm>
            <a:off x="4762500" y="4946378"/>
            <a:ext cx="8763000" cy="961263"/>
          </a:xfrm>
          <a:prstGeom prst="rect">
            <a:avLst/>
          </a:prstGeom>
        </p:spPr>
        <p:txBody>
          <a:bodyPr lIns="0" tIns="0" rIns="0" bIns="0" rtlCol="0" anchor="t">
            <a:spAutoFit/>
          </a:bodyPr>
          <a:lstStyle/>
          <a:p>
            <a:pPr algn="ctr">
              <a:lnSpc>
                <a:spcPts val="7325"/>
              </a:lnSpc>
            </a:pPr>
            <a:r>
              <a:rPr lang="en-US" sz="6599">
                <a:solidFill>
                  <a:srgbClr val="000000"/>
                </a:solidFill>
                <a:latin typeface="Bangers"/>
                <a:ea typeface="Bangers"/>
                <a:cs typeface="Bangers"/>
                <a:sym typeface="Bangers"/>
              </a:rPr>
              <a:t>rešitve</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9DBDE7"/>
        </a:solidFill>
        <a:effectLst/>
      </p:bgPr>
    </p:bg>
    <p:spTree>
      <p:nvGrpSpPr>
        <p:cNvPr id="1" name=""/>
        <p:cNvGrpSpPr/>
        <p:nvPr/>
      </p:nvGrpSpPr>
      <p:grpSpPr>
        <a:xfrm>
          <a:off x="0" y="0"/>
          <a:ext cx="0" cy="0"/>
          <a:chOff x="0" y="0"/>
          <a:chExt cx="0" cy="0"/>
        </a:xfrm>
      </p:grpSpPr>
      <p:sp>
        <p:nvSpPr>
          <p:cNvPr id="2" name="Freeform 2"/>
          <p:cNvSpPr/>
          <p:nvPr/>
        </p:nvSpPr>
        <p:spPr>
          <a:xfrm rot="-109738">
            <a:off x="11702745" y="8425990"/>
            <a:ext cx="8961383" cy="2982097"/>
          </a:xfrm>
          <a:custGeom>
            <a:avLst/>
            <a:gdLst/>
            <a:ahLst/>
            <a:cxnLst/>
            <a:rect l="l" t="t" r="r" b="b"/>
            <a:pathLst>
              <a:path w="8961383" h="2982097">
                <a:moveTo>
                  <a:pt x="0" y="0"/>
                </a:moveTo>
                <a:lnTo>
                  <a:pt x="8961383" y="0"/>
                </a:lnTo>
                <a:lnTo>
                  <a:pt x="8961383" y="2982097"/>
                </a:lnTo>
                <a:lnTo>
                  <a:pt x="0" y="2982097"/>
                </a:lnTo>
                <a:lnTo>
                  <a:pt x="0" y="0"/>
                </a:lnTo>
                <a:close/>
              </a:path>
            </a:pathLst>
          </a:custGeom>
          <a:blipFill>
            <a:blip r:embed="rId2">
              <a:extLst>
                <a:ext uri="{96DAC541-7B7A-43D3-8B79-37D633B846F1}">
                  <asvg:svgBlip xmlns:asvg="http://schemas.microsoft.com/office/drawing/2016/SVG/main" r:embed="rId3"/>
                </a:ext>
              </a:extLst>
            </a:blip>
            <a:stretch>
              <a:fillRect t="-137" b="-137"/>
            </a:stretch>
          </a:blipFill>
        </p:spPr>
        <p:txBody>
          <a:bodyPr/>
          <a:lstStyle/>
          <a:p>
            <a:endParaRPr lang="en-SI"/>
          </a:p>
        </p:txBody>
      </p:sp>
      <p:sp>
        <p:nvSpPr>
          <p:cNvPr id="3" name="Freeform 3"/>
          <p:cNvSpPr/>
          <p:nvPr/>
        </p:nvSpPr>
        <p:spPr>
          <a:xfrm rot="-3071680">
            <a:off x="-3100371" y="572564"/>
            <a:ext cx="6024516" cy="2004790"/>
          </a:xfrm>
          <a:custGeom>
            <a:avLst/>
            <a:gdLst/>
            <a:ahLst/>
            <a:cxnLst/>
            <a:rect l="l" t="t" r="r" b="b"/>
            <a:pathLst>
              <a:path w="6024516" h="2004790">
                <a:moveTo>
                  <a:pt x="0" y="0"/>
                </a:moveTo>
                <a:lnTo>
                  <a:pt x="6024516" y="0"/>
                </a:lnTo>
                <a:lnTo>
                  <a:pt x="6024516" y="2004790"/>
                </a:lnTo>
                <a:lnTo>
                  <a:pt x="0" y="2004790"/>
                </a:lnTo>
                <a:lnTo>
                  <a:pt x="0" y="0"/>
                </a:lnTo>
                <a:close/>
              </a:path>
            </a:pathLst>
          </a:custGeom>
          <a:blipFill>
            <a:blip r:embed="rId2">
              <a:extLst>
                <a:ext uri="{96DAC541-7B7A-43D3-8B79-37D633B846F1}">
                  <asvg:svgBlip xmlns:asvg="http://schemas.microsoft.com/office/drawing/2016/SVG/main" r:embed="rId3"/>
                </a:ext>
              </a:extLst>
            </a:blip>
            <a:stretch>
              <a:fillRect t="-84" b="-84"/>
            </a:stretch>
          </a:blipFill>
        </p:spPr>
        <p:txBody>
          <a:bodyPr/>
          <a:lstStyle/>
          <a:p>
            <a:endParaRPr lang="en-SI"/>
          </a:p>
        </p:txBody>
      </p:sp>
      <p:sp>
        <p:nvSpPr>
          <p:cNvPr id="4" name="TextBox 4"/>
          <p:cNvSpPr txBox="1"/>
          <p:nvPr/>
        </p:nvSpPr>
        <p:spPr>
          <a:xfrm>
            <a:off x="4867909" y="2248383"/>
            <a:ext cx="9930034" cy="4117123"/>
          </a:xfrm>
          <a:prstGeom prst="rect">
            <a:avLst/>
          </a:prstGeom>
        </p:spPr>
        <p:txBody>
          <a:bodyPr lIns="0" tIns="0" rIns="0" bIns="0" rtlCol="0" anchor="t">
            <a:spAutoFit/>
          </a:bodyPr>
          <a:lstStyle/>
          <a:p>
            <a:pPr marL="1256638" lvl="1" indent="-628319" algn="ctr">
              <a:lnSpc>
                <a:spcPts val="6460"/>
              </a:lnSpc>
              <a:spcBef>
                <a:spcPct val="0"/>
              </a:spcBef>
              <a:buAutoNum type="arabicPeriod"/>
            </a:pPr>
            <a:r>
              <a:rPr lang="en-US" sz="5820">
                <a:solidFill>
                  <a:srgbClr val="000000"/>
                </a:solidFill>
                <a:latin typeface="Josefin Sans"/>
                <a:ea typeface="Josefin Sans"/>
                <a:cs typeface="Josefin Sans"/>
                <a:sym typeface="Josefin Sans"/>
              </a:rPr>
              <a:t>KATY PERRY</a:t>
            </a:r>
          </a:p>
          <a:p>
            <a:pPr algn="ctr">
              <a:lnSpc>
                <a:spcPts val="6460"/>
              </a:lnSpc>
              <a:spcBef>
                <a:spcPct val="0"/>
              </a:spcBef>
            </a:pPr>
            <a:r>
              <a:rPr lang="en-US" sz="5820">
                <a:solidFill>
                  <a:srgbClr val="000000"/>
                </a:solidFill>
                <a:latin typeface="Josefin Sans"/>
                <a:ea typeface="Josefin Sans"/>
                <a:cs typeface="Josefin Sans"/>
                <a:sym typeface="Josefin Sans"/>
              </a:rPr>
              <a:t>2. JET2</a:t>
            </a:r>
          </a:p>
          <a:p>
            <a:pPr algn="ctr">
              <a:lnSpc>
                <a:spcPts val="6460"/>
              </a:lnSpc>
              <a:spcBef>
                <a:spcPct val="0"/>
              </a:spcBef>
            </a:pPr>
            <a:r>
              <a:rPr lang="en-US" sz="5820">
                <a:solidFill>
                  <a:srgbClr val="000000"/>
                </a:solidFill>
                <a:latin typeface="Josefin Sans"/>
                <a:ea typeface="Josefin Sans"/>
                <a:cs typeface="Josefin Sans"/>
                <a:sym typeface="Josefin Sans"/>
              </a:rPr>
              <a:t>3. HARRY STYLES</a:t>
            </a:r>
          </a:p>
          <a:p>
            <a:pPr algn="ctr">
              <a:lnSpc>
                <a:spcPts val="6460"/>
              </a:lnSpc>
              <a:spcBef>
                <a:spcPct val="0"/>
              </a:spcBef>
            </a:pPr>
            <a:r>
              <a:rPr lang="en-US" sz="5820">
                <a:solidFill>
                  <a:srgbClr val="000000"/>
                </a:solidFill>
                <a:latin typeface="Josefin Sans"/>
                <a:ea typeface="Josefin Sans"/>
                <a:cs typeface="Josefin Sans"/>
                <a:sym typeface="Josefin Sans"/>
              </a:rPr>
              <a:t>4. BRINA KNAUSS</a:t>
            </a:r>
          </a:p>
          <a:p>
            <a:pPr algn="ctr">
              <a:lnSpc>
                <a:spcPts val="6460"/>
              </a:lnSpc>
              <a:spcBef>
                <a:spcPct val="0"/>
              </a:spcBef>
            </a:pPr>
            <a:r>
              <a:rPr lang="en-US" sz="5820">
                <a:solidFill>
                  <a:srgbClr val="000000"/>
                </a:solidFill>
                <a:latin typeface="Josefin Sans"/>
                <a:ea typeface="Josefin Sans"/>
                <a:cs typeface="Josefin Sans"/>
                <a:sym typeface="Josefin Sans"/>
              </a:rPr>
              <a:t>5. RADICAL OPTIMISM </a:t>
            </a:r>
          </a:p>
        </p:txBody>
      </p:sp>
      <p:sp>
        <p:nvSpPr>
          <p:cNvPr id="5" name="Freeform 5"/>
          <p:cNvSpPr/>
          <p:nvPr/>
        </p:nvSpPr>
        <p:spPr>
          <a:xfrm>
            <a:off x="14061802" y="3560080"/>
            <a:ext cx="4243270" cy="6356958"/>
          </a:xfrm>
          <a:custGeom>
            <a:avLst/>
            <a:gdLst/>
            <a:ahLst/>
            <a:cxnLst/>
            <a:rect l="l" t="t" r="r" b="b"/>
            <a:pathLst>
              <a:path w="4243270" h="6356958">
                <a:moveTo>
                  <a:pt x="0" y="0"/>
                </a:moveTo>
                <a:lnTo>
                  <a:pt x="4243269" y="0"/>
                </a:lnTo>
                <a:lnTo>
                  <a:pt x="4243269" y="6356958"/>
                </a:lnTo>
                <a:lnTo>
                  <a:pt x="0" y="6356958"/>
                </a:lnTo>
                <a:lnTo>
                  <a:pt x="0" y="0"/>
                </a:lnTo>
                <a:close/>
              </a:path>
            </a:pathLst>
          </a:custGeom>
          <a:blipFill>
            <a:blip r:embed="rId4"/>
            <a:stretch>
              <a:fillRect/>
            </a:stretch>
          </a:blipFill>
        </p:spPr>
        <p:txBody>
          <a:bodyPr/>
          <a:lstStyle/>
          <a:p>
            <a:endParaRPr lang="en-SI"/>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9DBDE7"/>
        </a:solidFill>
        <a:effectLst/>
      </p:bgPr>
    </p:bg>
    <p:spTree>
      <p:nvGrpSpPr>
        <p:cNvPr id="1" name=""/>
        <p:cNvGrpSpPr/>
        <p:nvPr/>
      </p:nvGrpSpPr>
      <p:grpSpPr>
        <a:xfrm>
          <a:off x="0" y="0"/>
          <a:ext cx="0" cy="0"/>
          <a:chOff x="0" y="0"/>
          <a:chExt cx="0" cy="0"/>
        </a:xfrm>
      </p:grpSpPr>
      <p:sp>
        <p:nvSpPr>
          <p:cNvPr id="2" name="Freeform 2"/>
          <p:cNvSpPr/>
          <p:nvPr/>
        </p:nvSpPr>
        <p:spPr>
          <a:xfrm rot="-109738">
            <a:off x="11702745" y="8425990"/>
            <a:ext cx="8961383" cy="2982097"/>
          </a:xfrm>
          <a:custGeom>
            <a:avLst/>
            <a:gdLst/>
            <a:ahLst/>
            <a:cxnLst/>
            <a:rect l="l" t="t" r="r" b="b"/>
            <a:pathLst>
              <a:path w="8961383" h="2982097">
                <a:moveTo>
                  <a:pt x="0" y="0"/>
                </a:moveTo>
                <a:lnTo>
                  <a:pt x="8961383" y="0"/>
                </a:lnTo>
                <a:lnTo>
                  <a:pt x="8961383" y="2982097"/>
                </a:lnTo>
                <a:lnTo>
                  <a:pt x="0" y="2982097"/>
                </a:lnTo>
                <a:lnTo>
                  <a:pt x="0" y="0"/>
                </a:lnTo>
                <a:close/>
              </a:path>
            </a:pathLst>
          </a:custGeom>
          <a:blipFill>
            <a:blip r:embed="rId2">
              <a:extLst>
                <a:ext uri="{96DAC541-7B7A-43D3-8B79-37D633B846F1}">
                  <asvg:svgBlip xmlns:asvg="http://schemas.microsoft.com/office/drawing/2016/SVG/main" r:embed="rId3"/>
                </a:ext>
              </a:extLst>
            </a:blip>
            <a:stretch>
              <a:fillRect t="-137" b="-137"/>
            </a:stretch>
          </a:blipFill>
        </p:spPr>
        <p:txBody>
          <a:bodyPr/>
          <a:lstStyle/>
          <a:p>
            <a:endParaRPr lang="en-SI"/>
          </a:p>
        </p:txBody>
      </p:sp>
      <p:sp>
        <p:nvSpPr>
          <p:cNvPr id="3" name="Freeform 3"/>
          <p:cNvSpPr/>
          <p:nvPr/>
        </p:nvSpPr>
        <p:spPr>
          <a:xfrm>
            <a:off x="3513793" y="355924"/>
            <a:ext cx="11260414" cy="9561115"/>
          </a:xfrm>
          <a:custGeom>
            <a:avLst/>
            <a:gdLst/>
            <a:ahLst/>
            <a:cxnLst/>
            <a:rect l="l" t="t" r="r" b="b"/>
            <a:pathLst>
              <a:path w="11260414" h="9561115">
                <a:moveTo>
                  <a:pt x="0" y="0"/>
                </a:moveTo>
                <a:lnTo>
                  <a:pt x="11260414" y="0"/>
                </a:lnTo>
                <a:lnTo>
                  <a:pt x="11260414" y="9561115"/>
                </a:lnTo>
                <a:lnTo>
                  <a:pt x="0" y="9561115"/>
                </a:lnTo>
                <a:lnTo>
                  <a:pt x="0" y="0"/>
                </a:lnTo>
                <a:close/>
              </a:path>
            </a:pathLst>
          </a:custGeom>
          <a:blipFill>
            <a:blip r:embed="rId4">
              <a:extLst>
                <a:ext uri="{96DAC541-7B7A-43D3-8B79-37D633B846F1}">
                  <asvg:svgBlip xmlns:asvg="http://schemas.microsoft.com/office/drawing/2016/SVG/main" r:embed="rId5"/>
                </a:ext>
              </a:extLst>
            </a:blip>
            <a:stretch>
              <a:fillRect l="-65" r="-65"/>
            </a:stretch>
          </a:blipFill>
        </p:spPr>
        <p:txBody>
          <a:bodyPr/>
          <a:lstStyle/>
          <a:p>
            <a:endParaRPr lang="en-SI"/>
          </a:p>
        </p:txBody>
      </p:sp>
      <p:sp>
        <p:nvSpPr>
          <p:cNvPr id="4" name="Freeform 4"/>
          <p:cNvSpPr/>
          <p:nvPr/>
        </p:nvSpPr>
        <p:spPr>
          <a:xfrm rot="-3071680">
            <a:off x="-3100371" y="572564"/>
            <a:ext cx="6024516" cy="2004790"/>
          </a:xfrm>
          <a:custGeom>
            <a:avLst/>
            <a:gdLst/>
            <a:ahLst/>
            <a:cxnLst/>
            <a:rect l="l" t="t" r="r" b="b"/>
            <a:pathLst>
              <a:path w="6024516" h="2004790">
                <a:moveTo>
                  <a:pt x="0" y="0"/>
                </a:moveTo>
                <a:lnTo>
                  <a:pt x="6024516" y="0"/>
                </a:lnTo>
                <a:lnTo>
                  <a:pt x="6024516" y="2004790"/>
                </a:lnTo>
                <a:lnTo>
                  <a:pt x="0" y="2004790"/>
                </a:lnTo>
                <a:lnTo>
                  <a:pt x="0" y="0"/>
                </a:lnTo>
                <a:close/>
              </a:path>
            </a:pathLst>
          </a:custGeom>
          <a:blipFill>
            <a:blip r:embed="rId2">
              <a:extLst>
                <a:ext uri="{96DAC541-7B7A-43D3-8B79-37D633B846F1}">
                  <asvg:svgBlip xmlns:asvg="http://schemas.microsoft.com/office/drawing/2016/SVG/main" r:embed="rId3"/>
                </a:ext>
              </a:extLst>
            </a:blip>
            <a:stretch>
              <a:fillRect t="-84" b="-84"/>
            </a:stretch>
          </a:blipFill>
        </p:spPr>
        <p:txBody>
          <a:bodyPr/>
          <a:lstStyle/>
          <a:p>
            <a:endParaRPr lang="en-SI"/>
          </a:p>
        </p:txBody>
      </p:sp>
      <p:sp>
        <p:nvSpPr>
          <p:cNvPr id="5" name="TextBox 5"/>
          <p:cNvSpPr txBox="1"/>
          <p:nvPr/>
        </p:nvSpPr>
        <p:spPr>
          <a:xfrm>
            <a:off x="7119804" y="4889991"/>
            <a:ext cx="4048393" cy="1058540"/>
          </a:xfrm>
          <a:prstGeom prst="rect">
            <a:avLst/>
          </a:prstGeom>
        </p:spPr>
        <p:txBody>
          <a:bodyPr lIns="0" tIns="0" rIns="0" bIns="0" rtlCol="0" anchor="t">
            <a:spAutoFit/>
          </a:bodyPr>
          <a:lstStyle/>
          <a:p>
            <a:pPr algn="l">
              <a:lnSpc>
                <a:spcPts val="8741"/>
              </a:lnSpc>
            </a:pPr>
            <a:r>
              <a:rPr lang="en-US" sz="7875">
                <a:solidFill>
                  <a:srgbClr val="000000"/>
                </a:solidFill>
                <a:latin typeface="Bangers"/>
                <a:ea typeface="Bangers"/>
                <a:cs typeface="Bangers"/>
                <a:sym typeface="Bangers"/>
              </a:rPr>
              <a:t>Zgodovina </a:t>
            </a:r>
          </a:p>
        </p:txBody>
      </p:sp>
      <p:sp>
        <p:nvSpPr>
          <p:cNvPr id="6" name="Freeform 6"/>
          <p:cNvSpPr/>
          <p:nvPr/>
        </p:nvSpPr>
        <p:spPr>
          <a:xfrm>
            <a:off x="8548699" y="3311105"/>
            <a:ext cx="889063" cy="1109595"/>
          </a:xfrm>
          <a:custGeom>
            <a:avLst/>
            <a:gdLst/>
            <a:ahLst/>
            <a:cxnLst/>
            <a:rect l="l" t="t" r="r" b="b"/>
            <a:pathLst>
              <a:path w="889063" h="1109595">
                <a:moveTo>
                  <a:pt x="0" y="0"/>
                </a:moveTo>
                <a:lnTo>
                  <a:pt x="889063" y="0"/>
                </a:lnTo>
                <a:lnTo>
                  <a:pt x="889063" y="1109595"/>
                </a:lnTo>
                <a:lnTo>
                  <a:pt x="0" y="110959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SI"/>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9DBDE7"/>
        </a:solidFill>
        <a:effectLst/>
      </p:bgPr>
    </p:bg>
    <p:spTree>
      <p:nvGrpSpPr>
        <p:cNvPr id="1" name=""/>
        <p:cNvGrpSpPr/>
        <p:nvPr/>
      </p:nvGrpSpPr>
      <p:grpSpPr>
        <a:xfrm>
          <a:off x="0" y="0"/>
          <a:ext cx="0" cy="0"/>
          <a:chOff x="0" y="0"/>
          <a:chExt cx="0" cy="0"/>
        </a:xfrm>
      </p:grpSpPr>
      <p:sp>
        <p:nvSpPr>
          <p:cNvPr id="2" name="Freeform 2"/>
          <p:cNvSpPr/>
          <p:nvPr/>
        </p:nvSpPr>
        <p:spPr>
          <a:xfrm rot="-109738">
            <a:off x="15989015" y="7635366"/>
            <a:ext cx="8961383" cy="2982097"/>
          </a:xfrm>
          <a:custGeom>
            <a:avLst/>
            <a:gdLst/>
            <a:ahLst/>
            <a:cxnLst/>
            <a:rect l="l" t="t" r="r" b="b"/>
            <a:pathLst>
              <a:path w="8961383" h="2982097">
                <a:moveTo>
                  <a:pt x="0" y="0"/>
                </a:moveTo>
                <a:lnTo>
                  <a:pt x="8961383" y="0"/>
                </a:lnTo>
                <a:lnTo>
                  <a:pt x="8961383" y="2982097"/>
                </a:lnTo>
                <a:lnTo>
                  <a:pt x="0" y="2982097"/>
                </a:lnTo>
                <a:lnTo>
                  <a:pt x="0" y="0"/>
                </a:lnTo>
                <a:close/>
              </a:path>
            </a:pathLst>
          </a:custGeom>
          <a:blipFill>
            <a:blip r:embed="rId2">
              <a:extLst>
                <a:ext uri="{96DAC541-7B7A-43D3-8B79-37D633B846F1}">
                  <asvg:svgBlip xmlns:asvg="http://schemas.microsoft.com/office/drawing/2016/SVG/main" r:embed="rId3"/>
                </a:ext>
              </a:extLst>
            </a:blip>
            <a:stretch>
              <a:fillRect t="-137" b="-137"/>
            </a:stretch>
          </a:blipFill>
        </p:spPr>
        <p:txBody>
          <a:bodyPr/>
          <a:lstStyle/>
          <a:p>
            <a:endParaRPr lang="en-SI"/>
          </a:p>
        </p:txBody>
      </p:sp>
      <p:sp>
        <p:nvSpPr>
          <p:cNvPr id="3" name="Freeform 3"/>
          <p:cNvSpPr/>
          <p:nvPr/>
        </p:nvSpPr>
        <p:spPr>
          <a:xfrm rot="-3071680">
            <a:off x="-3100371" y="572564"/>
            <a:ext cx="6024516" cy="2004790"/>
          </a:xfrm>
          <a:custGeom>
            <a:avLst/>
            <a:gdLst/>
            <a:ahLst/>
            <a:cxnLst/>
            <a:rect l="l" t="t" r="r" b="b"/>
            <a:pathLst>
              <a:path w="6024516" h="2004790">
                <a:moveTo>
                  <a:pt x="0" y="0"/>
                </a:moveTo>
                <a:lnTo>
                  <a:pt x="6024516" y="0"/>
                </a:lnTo>
                <a:lnTo>
                  <a:pt x="6024516" y="2004790"/>
                </a:lnTo>
                <a:lnTo>
                  <a:pt x="0" y="2004790"/>
                </a:lnTo>
                <a:lnTo>
                  <a:pt x="0" y="0"/>
                </a:lnTo>
                <a:close/>
              </a:path>
            </a:pathLst>
          </a:custGeom>
          <a:blipFill>
            <a:blip r:embed="rId2">
              <a:extLst>
                <a:ext uri="{96DAC541-7B7A-43D3-8B79-37D633B846F1}">
                  <asvg:svgBlip xmlns:asvg="http://schemas.microsoft.com/office/drawing/2016/SVG/main" r:embed="rId3"/>
                </a:ext>
              </a:extLst>
            </a:blip>
            <a:stretch>
              <a:fillRect t="-84" b="-84"/>
            </a:stretch>
          </a:blipFill>
        </p:spPr>
        <p:txBody>
          <a:bodyPr/>
          <a:lstStyle/>
          <a:p>
            <a:endParaRPr lang="en-SI"/>
          </a:p>
        </p:txBody>
      </p:sp>
      <p:sp>
        <p:nvSpPr>
          <p:cNvPr id="4" name="Freeform 4"/>
          <p:cNvSpPr/>
          <p:nvPr/>
        </p:nvSpPr>
        <p:spPr>
          <a:xfrm>
            <a:off x="3873535" y="6511736"/>
            <a:ext cx="4987428" cy="2927774"/>
          </a:xfrm>
          <a:custGeom>
            <a:avLst/>
            <a:gdLst/>
            <a:ahLst/>
            <a:cxnLst/>
            <a:rect l="l" t="t" r="r" b="b"/>
            <a:pathLst>
              <a:path w="4987428" h="2927774">
                <a:moveTo>
                  <a:pt x="0" y="0"/>
                </a:moveTo>
                <a:lnTo>
                  <a:pt x="4987428" y="0"/>
                </a:lnTo>
                <a:lnTo>
                  <a:pt x="4987428" y="2927774"/>
                </a:lnTo>
                <a:lnTo>
                  <a:pt x="0" y="2927774"/>
                </a:lnTo>
                <a:lnTo>
                  <a:pt x="0" y="0"/>
                </a:lnTo>
                <a:close/>
              </a:path>
            </a:pathLst>
          </a:custGeom>
          <a:blipFill>
            <a:blip r:embed="rId4"/>
            <a:stretch>
              <a:fillRect/>
            </a:stretch>
          </a:blipFill>
        </p:spPr>
        <p:txBody>
          <a:bodyPr/>
          <a:lstStyle/>
          <a:p>
            <a:endParaRPr lang="en-SI"/>
          </a:p>
        </p:txBody>
      </p:sp>
      <p:sp>
        <p:nvSpPr>
          <p:cNvPr id="5" name="Freeform 5"/>
          <p:cNvSpPr/>
          <p:nvPr/>
        </p:nvSpPr>
        <p:spPr>
          <a:xfrm>
            <a:off x="9823363" y="6511736"/>
            <a:ext cx="5050837" cy="2927774"/>
          </a:xfrm>
          <a:custGeom>
            <a:avLst/>
            <a:gdLst/>
            <a:ahLst/>
            <a:cxnLst/>
            <a:rect l="l" t="t" r="r" b="b"/>
            <a:pathLst>
              <a:path w="5050837" h="2927774">
                <a:moveTo>
                  <a:pt x="0" y="0"/>
                </a:moveTo>
                <a:lnTo>
                  <a:pt x="5050837" y="0"/>
                </a:lnTo>
                <a:lnTo>
                  <a:pt x="5050837" y="2927774"/>
                </a:lnTo>
                <a:lnTo>
                  <a:pt x="0" y="2927774"/>
                </a:lnTo>
                <a:lnTo>
                  <a:pt x="0" y="0"/>
                </a:lnTo>
                <a:close/>
              </a:path>
            </a:pathLst>
          </a:custGeom>
          <a:blipFill>
            <a:blip r:embed="rId5"/>
            <a:stretch>
              <a:fillRect/>
            </a:stretch>
          </a:blipFill>
        </p:spPr>
        <p:txBody>
          <a:bodyPr/>
          <a:lstStyle/>
          <a:p>
            <a:endParaRPr lang="en-SI"/>
          </a:p>
        </p:txBody>
      </p:sp>
      <p:sp>
        <p:nvSpPr>
          <p:cNvPr id="6" name="TextBox 6"/>
          <p:cNvSpPr txBox="1"/>
          <p:nvPr/>
        </p:nvSpPr>
        <p:spPr>
          <a:xfrm>
            <a:off x="5791200" y="3962400"/>
            <a:ext cx="7251769" cy="1411015"/>
          </a:xfrm>
          <a:prstGeom prst="rect">
            <a:avLst/>
          </a:prstGeom>
        </p:spPr>
        <p:txBody>
          <a:bodyPr lIns="0" tIns="0" rIns="0" bIns="0" rtlCol="0" anchor="t">
            <a:spAutoFit/>
          </a:bodyPr>
          <a:lstStyle/>
          <a:p>
            <a:pPr algn="ctr">
              <a:lnSpc>
                <a:spcPts val="5550"/>
              </a:lnSpc>
            </a:pPr>
            <a:r>
              <a:rPr lang="en-US" sz="4999">
                <a:solidFill>
                  <a:srgbClr val="000000"/>
                </a:solidFill>
                <a:latin typeface="Josefin Sans"/>
                <a:ea typeface="Josefin Sans"/>
                <a:cs typeface="Josefin Sans"/>
                <a:sym typeface="Josefin Sans"/>
              </a:rPr>
              <a:t>Katero ljudstvo je ustanovilo Kartagino?</a:t>
            </a:r>
          </a:p>
        </p:txBody>
      </p:sp>
      <p:sp>
        <p:nvSpPr>
          <p:cNvPr id="7" name="TextBox 7"/>
          <p:cNvSpPr txBox="1"/>
          <p:nvPr/>
        </p:nvSpPr>
        <p:spPr>
          <a:xfrm>
            <a:off x="6367249" y="2533875"/>
            <a:ext cx="5553502" cy="685775"/>
          </a:xfrm>
          <a:prstGeom prst="rect">
            <a:avLst/>
          </a:prstGeom>
        </p:spPr>
        <p:txBody>
          <a:bodyPr lIns="0" tIns="0" rIns="0" bIns="0" rtlCol="0" anchor="t">
            <a:spAutoFit/>
          </a:bodyPr>
          <a:lstStyle/>
          <a:p>
            <a:pPr algn="ctr">
              <a:lnSpc>
                <a:spcPts val="5550"/>
              </a:lnSpc>
            </a:pPr>
            <a:r>
              <a:rPr lang="en-US" sz="4999">
                <a:solidFill>
                  <a:srgbClr val="000000"/>
                </a:solidFill>
                <a:latin typeface="Bangers"/>
                <a:ea typeface="Bangers"/>
                <a:cs typeface="Bangers"/>
                <a:sym typeface="Bangers"/>
              </a:rPr>
              <a:t>1. vprašanje </a:t>
            </a:r>
          </a:p>
        </p:txBody>
      </p:sp>
      <p:sp>
        <p:nvSpPr>
          <p:cNvPr id="8" name="TextBox 8"/>
          <p:cNvSpPr txBox="1"/>
          <p:nvPr/>
        </p:nvSpPr>
        <p:spPr>
          <a:xfrm>
            <a:off x="16219885" y="360252"/>
            <a:ext cx="1530995" cy="434352"/>
          </a:xfrm>
          <a:prstGeom prst="rect">
            <a:avLst/>
          </a:prstGeom>
        </p:spPr>
        <p:txBody>
          <a:bodyPr lIns="0" tIns="0" rIns="0" bIns="0" rtlCol="0" anchor="t">
            <a:spAutoFit/>
          </a:bodyPr>
          <a:lstStyle/>
          <a:p>
            <a:pPr algn="l">
              <a:lnSpc>
                <a:spcPts val="3329"/>
              </a:lnSpc>
            </a:pPr>
            <a:r>
              <a:rPr lang="en-US" sz="3000">
                <a:solidFill>
                  <a:srgbClr val="000000"/>
                </a:solidFill>
                <a:latin typeface="Bangers"/>
                <a:ea typeface="Bangers"/>
                <a:cs typeface="Bangers"/>
                <a:sym typeface="Bangers"/>
              </a:rPr>
              <a:t>Zgodovina </a:t>
            </a:r>
          </a:p>
        </p:txBody>
      </p:sp>
      <p:sp>
        <p:nvSpPr>
          <p:cNvPr id="9" name="TextBox 9"/>
          <p:cNvSpPr txBox="1"/>
          <p:nvPr/>
        </p:nvSpPr>
        <p:spPr>
          <a:xfrm>
            <a:off x="16372285" y="512652"/>
            <a:ext cx="1530995" cy="434352"/>
          </a:xfrm>
          <a:prstGeom prst="rect">
            <a:avLst/>
          </a:prstGeom>
        </p:spPr>
        <p:txBody>
          <a:bodyPr lIns="0" tIns="0" rIns="0" bIns="0" rtlCol="0" anchor="t">
            <a:spAutoFit/>
          </a:bodyPr>
          <a:lstStyle/>
          <a:p>
            <a:pPr algn="l">
              <a:lnSpc>
                <a:spcPts val="3329"/>
              </a:lnSpc>
            </a:pPr>
            <a:r>
              <a:rPr lang="en-US" sz="3000">
                <a:solidFill>
                  <a:srgbClr val="000000"/>
                </a:solidFill>
                <a:latin typeface="Bangers"/>
                <a:ea typeface="Bangers"/>
                <a:cs typeface="Bangers"/>
                <a:sym typeface="Bangers"/>
              </a:rPr>
              <a:t>Zgodovina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9DBDE7"/>
        </a:solidFill>
        <a:effectLst/>
      </p:bgPr>
    </p:bg>
    <p:spTree>
      <p:nvGrpSpPr>
        <p:cNvPr id="1" name=""/>
        <p:cNvGrpSpPr/>
        <p:nvPr/>
      </p:nvGrpSpPr>
      <p:grpSpPr>
        <a:xfrm>
          <a:off x="0" y="0"/>
          <a:ext cx="0" cy="0"/>
          <a:chOff x="0" y="0"/>
          <a:chExt cx="0" cy="0"/>
        </a:xfrm>
      </p:grpSpPr>
      <p:sp>
        <p:nvSpPr>
          <p:cNvPr id="2" name="Freeform 2"/>
          <p:cNvSpPr/>
          <p:nvPr/>
        </p:nvSpPr>
        <p:spPr>
          <a:xfrm>
            <a:off x="-2756970" y="-2833306"/>
            <a:ext cx="6673738" cy="5666611"/>
          </a:xfrm>
          <a:custGeom>
            <a:avLst/>
            <a:gdLst/>
            <a:ahLst/>
            <a:cxnLst/>
            <a:rect l="l" t="t" r="r" b="b"/>
            <a:pathLst>
              <a:path w="6673738" h="5666611">
                <a:moveTo>
                  <a:pt x="0" y="0"/>
                </a:moveTo>
                <a:lnTo>
                  <a:pt x="6673738" y="0"/>
                </a:lnTo>
                <a:lnTo>
                  <a:pt x="6673738" y="5666612"/>
                </a:lnTo>
                <a:lnTo>
                  <a:pt x="0" y="5666612"/>
                </a:lnTo>
                <a:lnTo>
                  <a:pt x="0" y="0"/>
                </a:lnTo>
                <a:close/>
              </a:path>
            </a:pathLst>
          </a:custGeom>
          <a:blipFill>
            <a:blip r:embed="rId2">
              <a:extLst>
                <a:ext uri="{96DAC541-7B7A-43D3-8B79-37D633B846F1}">
                  <asvg:svgBlip xmlns:asvg="http://schemas.microsoft.com/office/drawing/2016/SVG/main" r:embed="rId3"/>
                </a:ext>
              </a:extLst>
            </a:blip>
            <a:stretch>
              <a:fillRect l="-89" r="-89"/>
            </a:stretch>
          </a:blipFill>
        </p:spPr>
        <p:txBody>
          <a:bodyPr/>
          <a:lstStyle/>
          <a:p>
            <a:endParaRPr lang="en-SI"/>
          </a:p>
        </p:txBody>
      </p:sp>
      <p:sp>
        <p:nvSpPr>
          <p:cNvPr id="3" name="Freeform 3"/>
          <p:cNvSpPr/>
          <p:nvPr/>
        </p:nvSpPr>
        <p:spPr>
          <a:xfrm rot="-109738">
            <a:off x="11818145" y="-462348"/>
            <a:ext cx="8961383" cy="2982097"/>
          </a:xfrm>
          <a:custGeom>
            <a:avLst/>
            <a:gdLst/>
            <a:ahLst/>
            <a:cxnLst/>
            <a:rect l="l" t="t" r="r" b="b"/>
            <a:pathLst>
              <a:path w="8961383" h="2982097">
                <a:moveTo>
                  <a:pt x="0" y="0"/>
                </a:moveTo>
                <a:lnTo>
                  <a:pt x="8961383" y="0"/>
                </a:lnTo>
                <a:lnTo>
                  <a:pt x="8961383" y="2982097"/>
                </a:lnTo>
                <a:lnTo>
                  <a:pt x="0" y="2982097"/>
                </a:lnTo>
                <a:lnTo>
                  <a:pt x="0" y="0"/>
                </a:lnTo>
                <a:close/>
              </a:path>
            </a:pathLst>
          </a:custGeom>
          <a:blipFill>
            <a:blip r:embed="rId4">
              <a:extLst>
                <a:ext uri="{96DAC541-7B7A-43D3-8B79-37D633B846F1}">
                  <asvg:svgBlip xmlns:asvg="http://schemas.microsoft.com/office/drawing/2016/SVG/main" r:embed="rId5"/>
                </a:ext>
              </a:extLst>
            </a:blip>
            <a:stretch>
              <a:fillRect t="-137" b="-137"/>
            </a:stretch>
          </a:blipFill>
        </p:spPr>
        <p:txBody>
          <a:bodyPr/>
          <a:lstStyle/>
          <a:p>
            <a:endParaRPr lang="en-SI"/>
          </a:p>
        </p:txBody>
      </p:sp>
      <p:sp>
        <p:nvSpPr>
          <p:cNvPr id="4" name="Freeform 4"/>
          <p:cNvSpPr/>
          <p:nvPr/>
        </p:nvSpPr>
        <p:spPr>
          <a:xfrm>
            <a:off x="14232837" y="-1404323"/>
            <a:ext cx="5161485" cy="4382570"/>
          </a:xfrm>
          <a:custGeom>
            <a:avLst/>
            <a:gdLst/>
            <a:ahLst/>
            <a:cxnLst/>
            <a:rect l="l" t="t" r="r" b="b"/>
            <a:pathLst>
              <a:path w="5161485" h="4382570">
                <a:moveTo>
                  <a:pt x="0" y="0"/>
                </a:moveTo>
                <a:lnTo>
                  <a:pt x="5161485" y="0"/>
                </a:lnTo>
                <a:lnTo>
                  <a:pt x="5161485" y="4382570"/>
                </a:lnTo>
                <a:lnTo>
                  <a:pt x="0" y="4382570"/>
                </a:lnTo>
                <a:lnTo>
                  <a:pt x="0" y="0"/>
                </a:lnTo>
                <a:close/>
              </a:path>
            </a:pathLst>
          </a:custGeom>
          <a:blipFill>
            <a:blip r:embed="rId6">
              <a:extLst>
                <a:ext uri="{96DAC541-7B7A-43D3-8B79-37D633B846F1}">
                  <asvg:svgBlip xmlns:asvg="http://schemas.microsoft.com/office/drawing/2016/SVG/main" r:embed="rId7"/>
                </a:ext>
              </a:extLst>
            </a:blip>
            <a:stretch>
              <a:fillRect l="-6" r="-6"/>
            </a:stretch>
          </a:blipFill>
        </p:spPr>
        <p:txBody>
          <a:bodyPr/>
          <a:lstStyle/>
          <a:p>
            <a:endParaRPr lang="en-SI"/>
          </a:p>
        </p:txBody>
      </p:sp>
      <p:sp>
        <p:nvSpPr>
          <p:cNvPr id="5" name="Freeform 5"/>
          <p:cNvSpPr/>
          <p:nvPr/>
        </p:nvSpPr>
        <p:spPr>
          <a:xfrm rot="-3071680">
            <a:off x="-2688230" y="836334"/>
            <a:ext cx="6024516" cy="2004790"/>
          </a:xfrm>
          <a:custGeom>
            <a:avLst/>
            <a:gdLst/>
            <a:ahLst/>
            <a:cxnLst/>
            <a:rect l="l" t="t" r="r" b="b"/>
            <a:pathLst>
              <a:path w="6024516" h="2004790">
                <a:moveTo>
                  <a:pt x="0" y="0"/>
                </a:moveTo>
                <a:lnTo>
                  <a:pt x="6024516" y="0"/>
                </a:lnTo>
                <a:lnTo>
                  <a:pt x="6024516" y="2004790"/>
                </a:lnTo>
                <a:lnTo>
                  <a:pt x="0" y="2004790"/>
                </a:lnTo>
                <a:lnTo>
                  <a:pt x="0" y="0"/>
                </a:lnTo>
                <a:close/>
              </a:path>
            </a:pathLst>
          </a:custGeom>
          <a:blipFill>
            <a:blip r:embed="rId4">
              <a:extLst>
                <a:ext uri="{96DAC541-7B7A-43D3-8B79-37D633B846F1}">
                  <asvg:svgBlip xmlns:asvg="http://schemas.microsoft.com/office/drawing/2016/SVG/main" r:embed="rId5"/>
                </a:ext>
              </a:extLst>
            </a:blip>
            <a:stretch>
              <a:fillRect t="-84" b="-84"/>
            </a:stretch>
          </a:blipFill>
        </p:spPr>
        <p:txBody>
          <a:bodyPr/>
          <a:lstStyle/>
          <a:p>
            <a:endParaRPr lang="en-SI"/>
          </a:p>
        </p:txBody>
      </p:sp>
      <p:sp>
        <p:nvSpPr>
          <p:cNvPr id="6" name="Freeform 6"/>
          <p:cNvSpPr/>
          <p:nvPr/>
        </p:nvSpPr>
        <p:spPr>
          <a:xfrm>
            <a:off x="2263096" y="3778497"/>
            <a:ext cx="432683" cy="689535"/>
          </a:xfrm>
          <a:custGeom>
            <a:avLst/>
            <a:gdLst/>
            <a:ahLst/>
            <a:cxnLst/>
            <a:rect l="l" t="t" r="r" b="b"/>
            <a:pathLst>
              <a:path w="432683" h="689535">
                <a:moveTo>
                  <a:pt x="0" y="0"/>
                </a:moveTo>
                <a:lnTo>
                  <a:pt x="432683" y="0"/>
                </a:lnTo>
                <a:lnTo>
                  <a:pt x="432683" y="689535"/>
                </a:lnTo>
                <a:lnTo>
                  <a:pt x="0" y="68953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SI"/>
          </a:p>
        </p:txBody>
      </p:sp>
      <p:sp>
        <p:nvSpPr>
          <p:cNvPr id="7" name="Freeform 7"/>
          <p:cNvSpPr/>
          <p:nvPr/>
        </p:nvSpPr>
        <p:spPr>
          <a:xfrm>
            <a:off x="2185236" y="4996560"/>
            <a:ext cx="436220" cy="589155"/>
          </a:xfrm>
          <a:custGeom>
            <a:avLst/>
            <a:gdLst/>
            <a:ahLst/>
            <a:cxnLst/>
            <a:rect l="l" t="t" r="r" b="b"/>
            <a:pathLst>
              <a:path w="436220" h="589155">
                <a:moveTo>
                  <a:pt x="0" y="0"/>
                </a:moveTo>
                <a:lnTo>
                  <a:pt x="436220" y="0"/>
                </a:lnTo>
                <a:lnTo>
                  <a:pt x="436220" y="589155"/>
                </a:lnTo>
                <a:lnTo>
                  <a:pt x="0" y="58915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SI"/>
          </a:p>
        </p:txBody>
      </p:sp>
      <p:sp>
        <p:nvSpPr>
          <p:cNvPr id="8" name="Freeform 8"/>
          <p:cNvSpPr/>
          <p:nvPr/>
        </p:nvSpPr>
        <p:spPr>
          <a:xfrm>
            <a:off x="2185236" y="6109590"/>
            <a:ext cx="436220" cy="611523"/>
          </a:xfrm>
          <a:custGeom>
            <a:avLst/>
            <a:gdLst/>
            <a:ahLst/>
            <a:cxnLst/>
            <a:rect l="l" t="t" r="r" b="b"/>
            <a:pathLst>
              <a:path w="436220" h="611523">
                <a:moveTo>
                  <a:pt x="0" y="0"/>
                </a:moveTo>
                <a:lnTo>
                  <a:pt x="436220" y="0"/>
                </a:lnTo>
                <a:lnTo>
                  <a:pt x="436220" y="611523"/>
                </a:lnTo>
                <a:lnTo>
                  <a:pt x="0" y="61152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SI"/>
          </a:p>
        </p:txBody>
      </p:sp>
      <p:sp>
        <p:nvSpPr>
          <p:cNvPr id="9" name="Freeform 9"/>
          <p:cNvSpPr/>
          <p:nvPr/>
        </p:nvSpPr>
        <p:spPr>
          <a:xfrm>
            <a:off x="2185236" y="7286476"/>
            <a:ext cx="552490" cy="689535"/>
          </a:xfrm>
          <a:custGeom>
            <a:avLst/>
            <a:gdLst/>
            <a:ahLst/>
            <a:cxnLst/>
            <a:rect l="l" t="t" r="r" b="b"/>
            <a:pathLst>
              <a:path w="552490" h="689535">
                <a:moveTo>
                  <a:pt x="0" y="0"/>
                </a:moveTo>
                <a:lnTo>
                  <a:pt x="552490" y="0"/>
                </a:lnTo>
                <a:lnTo>
                  <a:pt x="552490" y="689535"/>
                </a:lnTo>
                <a:lnTo>
                  <a:pt x="0" y="68953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SI"/>
          </a:p>
        </p:txBody>
      </p:sp>
      <p:sp>
        <p:nvSpPr>
          <p:cNvPr id="10" name="Freeform 10"/>
          <p:cNvSpPr/>
          <p:nvPr/>
        </p:nvSpPr>
        <p:spPr>
          <a:xfrm>
            <a:off x="2212961" y="8394481"/>
            <a:ext cx="482818" cy="624670"/>
          </a:xfrm>
          <a:custGeom>
            <a:avLst/>
            <a:gdLst/>
            <a:ahLst/>
            <a:cxnLst/>
            <a:rect l="l" t="t" r="r" b="b"/>
            <a:pathLst>
              <a:path w="482818" h="624670">
                <a:moveTo>
                  <a:pt x="0" y="0"/>
                </a:moveTo>
                <a:lnTo>
                  <a:pt x="482818" y="0"/>
                </a:lnTo>
                <a:lnTo>
                  <a:pt x="482818" y="624670"/>
                </a:lnTo>
                <a:lnTo>
                  <a:pt x="0" y="624670"/>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SI"/>
          </a:p>
        </p:txBody>
      </p:sp>
      <p:sp>
        <p:nvSpPr>
          <p:cNvPr id="11" name="Freeform 11"/>
          <p:cNvSpPr/>
          <p:nvPr/>
        </p:nvSpPr>
        <p:spPr>
          <a:xfrm>
            <a:off x="11034977" y="3973463"/>
            <a:ext cx="487846" cy="689535"/>
          </a:xfrm>
          <a:custGeom>
            <a:avLst/>
            <a:gdLst/>
            <a:ahLst/>
            <a:cxnLst/>
            <a:rect l="l" t="t" r="r" b="b"/>
            <a:pathLst>
              <a:path w="487846" h="689535">
                <a:moveTo>
                  <a:pt x="0" y="0"/>
                </a:moveTo>
                <a:lnTo>
                  <a:pt x="487846" y="0"/>
                </a:lnTo>
                <a:lnTo>
                  <a:pt x="487846" y="689535"/>
                </a:lnTo>
                <a:lnTo>
                  <a:pt x="0" y="689535"/>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SI"/>
          </a:p>
        </p:txBody>
      </p:sp>
      <p:sp>
        <p:nvSpPr>
          <p:cNvPr id="12" name="Freeform 12"/>
          <p:cNvSpPr/>
          <p:nvPr/>
        </p:nvSpPr>
        <p:spPr>
          <a:xfrm>
            <a:off x="11034977" y="5253282"/>
            <a:ext cx="487846" cy="664867"/>
          </a:xfrm>
          <a:custGeom>
            <a:avLst/>
            <a:gdLst/>
            <a:ahLst/>
            <a:cxnLst/>
            <a:rect l="l" t="t" r="r" b="b"/>
            <a:pathLst>
              <a:path w="487846" h="664867">
                <a:moveTo>
                  <a:pt x="0" y="0"/>
                </a:moveTo>
                <a:lnTo>
                  <a:pt x="487846" y="0"/>
                </a:lnTo>
                <a:lnTo>
                  <a:pt x="487846" y="664866"/>
                </a:lnTo>
                <a:lnTo>
                  <a:pt x="0" y="664866"/>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SI"/>
          </a:p>
        </p:txBody>
      </p:sp>
      <p:sp>
        <p:nvSpPr>
          <p:cNvPr id="13" name="Freeform 13"/>
          <p:cNvSpPr/>
          <p:nvPr/>
        </p:nvSpPr>
        <p:spPr>
          <a:xfrm>
            <a:off x="11034977" y="6376346"/>
            <a:ext cx="453944" cy="689535"/>
          </a:xfrm>
          <a:custGeom>
            <a:avLst/>
            <a:gdLst/>
            <a:ahLst/>
            <a:cxnLst/>
            <a:rect l="l" t="t" r="r" b="b"/>
            <a:pathLst>
              <a:path w="453944" h="689535">
                <a:moveTo>
                  <a:pt x="0" y="0"/>
                </a:moveTo>
                <a:lnTo>
                  <a:pt x="453944" y="0"/>
                </a:lnTo>
                <a:lnTo>
                  <a:pt x="453944" y="689535"/>
                </a:lnTo>
                <a:lnTo>
                  <a:pt x="0" y="689535"/>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n-SI"/>
          </a:p>
        </p:txBody>
      </p:sp>
      <p:sp>
        <p:nvSpPr>
          <p:cNvPr id="14" name="Freeform 14"/>
          <p:cNvSpPr/>
          <p:nvPr/>
        </p:nvSpPr>
        <p:spPr>
          <a:xfrm>
            <a:off x="11121887" y="7523081"/>
            <a:ext cx="314026" cy="689535"/>
          </a:xfrm>
          <a:custGeom>
            <a:avLst/>
            <a:gdLst/>
            <a:ahLst/>
            <a:cxnLst/>
            <a:rect l="l" t="t" r="r" b="b"/>
            <a:pathLst>
              <a:path w="314026" h="689535">
                <a:moveTo>
                  <a:pt x="0" y="0"/>
                </a:moveTo>
                <a:lnTo>
                  <a:pt x="314026" y="0"/>
                </a:lnTo>
                <a:lnTo>
                  <a:pt x="314026" y="689535"/>
                </a:lnTo>
                <a:lnTo>
                  <a:pt x="0" y="689535"/>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endParaRPr lang="en-SI"/>
          </a:p>
        </p:txBody>
      </p:sp>
      <p:sp>
        <p:nvSpPr>
          <p:cNvPr id="15" name="Freeform 15"/>
          <p:cNvSpPr/>
          <p:nvPr/>
        </p:nvSpPr>
        <p:spPr>
          <a:xfrm>
            <a:off x="10893766" y="8669816"/>
            <a:ext cx="629057" cy="599439"/>
          </a:xfrm>
          <a:custGeom>
            <a:avLst/>
            <a:gdLst/>
            <a:ahLst/>
            <a:cxnLst/>
            <a:rect l="l" t="t" r="r" b="b"/>
            <a:pathLst>
              <a:path w="629057" h="599439">
                <a:moveTo>
                  <a:pt x="0" y="0"/>
                </a:moveTo>
                <a:lnTo>
                  <a:pt x="629057" y="0"/>
                </a:lnTo>
                <a:lnTo>
                  <a:pt x="629057" y="599439"/>
                </a:lnTo>
                <a:lnTo>
                  <a:pt x="0" y="599439"/>
                </a:lnTo>
                <a:lnTo>
                  <a:pt x="0" y="0"/>
                </a:lnTo>
                <a:close/>
              </a:path>
            </a:pathLst>
          </a:custGeom>
          <a:blipFill>
            <a:blip r:embed="rId26">
              <a:extLst>
                <a:ext uri="{96DAC541-7B7A-43D3-8B79-37D633B846F1}">
                  <asvg:svgBlip xmlns:asvg="http://schemas.microsoft.com/office/drawing/2016/SVG/main" r:embed="rId27"/>
                </a:ext>
              </a:extLst>
            </a:blip>
            <a:stretch>
              <a:fillRect/>
            </a:stretch>
          </a:blipFill>
        </p:spPr>
        <p:txBody>
          <a:bodyPr/>
          <a:lstStyle/>
          <a:p>
            <a:endParaRPr lang="en-SI"/>
          </a:p>
        </p:txBody>
      </p:sp>
      <p:sp>
        <p:nvSpPr>
          <p:cNvPr id="16" name="TextBox 16"/>
          <p:cNvSpPr txBox="1"/>
          <p:nvPr/>
        </p:nvSpPr>
        <p:spPr>
          <a:xfrm>
            <a:off x="6697258" y="863162"/>
            <a:ext cx="4117975" cy="1499794"/>
          </a:xfrm>
          <a:prstGeom prst="rect">
            <a:avLst/>
          </a:prstGeom>
        </p:spPr>
        <p:txBody>
          <a:bodyPr lIns="0" tIns="0" rIns="0" bIns="0" rtlCol="0" anchor="t">
            <a:spAutoFit/>
          </a:bodyPr>
          <a:lstStyle/>
          <a:p>
            <a:pPr algn="l">
              <a:lnSpc>
                <a:spcPts val="11535"/>
              </a:lnSpc>
            </a:pPr>
            <a:r>
              <a:rPr lang="en-US" sz="10392">
                <a:solidFill>
                  <a:srgbClr val="000000"/>
                </a:solidFill>
                <a:latin typeface="Bangers"/>
                <a:ea typeface="Bangers"/>
                <a:cs typeface="Bangers"/>
                <a:sym typeface="Bangers"/>
              </a:rPr>
              <a:t>TEMATIKE</a:t>
            </a:r>
          </a:p>
        </p:txBody>
      </p:sp>
      <p:sp>
        <p:nvSpPr>
          <p:cNvPr id="17" name="TextBox 17"/>
          <p:cNvSpPr txBox="1"/>
          <p:nvPr/>
        </p:nvSpPr>
        <p:spPr>
          <a:xfrm>
            <a:off x="2992885" y="3992513"/>
            <a:ext cx="6171307" cy="7332345"/>
          </a:xfrm>
          <a:prstGeom prst="rect">
            <a:avLst/>
          </a:prstGeom>
        </p:spPr>
        <p:txBody>
          <a:bodyPr lIns="0" tIns="0" rIns="0" bIns="0" rtlCol="0" anchor="t">
            <a:spAutoFit/>
          </a:bodyPr>
          <a:lstStyle/>
          <a:p>
            <a:pPr algn="l">
              <a:lnSpc>
                <a:spcPts val="4439"/>
              </a:lnSpc>
            </a:pPr>
            <a:r>
              <a:rPr lang="en-US" sz="3999">
                <a:solidFill>
                  <a:srgbClr val="000000"/>
                </a:solidFill>
                <a:latin typeface="Josefin Sans"/>
                <a:ea typeface="Josefin Sans"/>
                <a:cs typeface="Josefin Sans"/>
                <a:sym typeface="Josefin Sans"/>
              </a:rPr>
              <a:t>2025(2026)</a:t>
            </a:r>
          </a:p>
          <a:p>
            <a:pPr algn="l">
              <a:lnSpc>
                <a:spcPts val="4439"/>
              </a:lnSpc>
            </a:pPr>
            <a:endParaRPr lang="en-US" sz="3999">
              <a:solidFill>
                <a:srgbClr val="000000"/>
              </a:solidFill>
              <a:latin typeface="Josefin Sans"/>
              <a:ea typeface="Josefin Sans"/>
              <a:cs typeface="Josefin Sans"/>
              <a:sym typeface="Josefin Sans"/>
            </a:endParaRPr>
          </a:p>
          <a:p>
            <a:pPr algn="l">
              <a:lnSpc>
                <a:spcPts val="4439"/>
              </a:lnSpc>
            </a:pPr>
            <a:r>
              <a:rPr lang="en-US" sz="3999">
                <a:solidFill>
                  <a:srgbClr val="000000"/>
                </a:solidFill>
                <a:latin typeface="Josefin Sans"/>
                <a:ea typeface="Josefin Sans"/>
                <a:cs typeface="Josefin Sans"/>
                <a:sym typeface="Josefin Sans"/>
              </a:rPr>
              <a:t>Znane osebnosti (slikovna)</a:t>
            </a:r>
          </a:p>
          <a:p>
            <a:pPr algn="l">
              <a:lnSpc>
                <a:spcPts val="4439"/>
              </a:lnSpc>
            </a:pPr>
            <a:endParaRPr lang="en-US" sz="3999">
              <a:solidFill>
                <a:srgbClr val="000000"/>
              </a:solidFill>
              <a:latin typeface="Josefin Sans"/>
              <a:ea typeface="Josefin Sans"/>
              <a:cs typeface="Josefin Sans"/>
              <a:sym typeface="Josefin Sans"/>
            </a:endParaRPr>
          </a:p>
          <a:p>
            <a:pPr algn="l">
              <a:lnSpc>
                <a:spcPts val="4439"/>
              </a:lnSpc>
            </a:pPr>
            <a:r>
              <a:rPr lang="en-US" sz="3999">
                <a:solidFill>
                  <a:srgbClr val="000000"/>
                </a:solidFill>
                <a:latin typeface="Josefin Sans"/>
                <a:ea typeface="Josefin Sans"/>
                <a:cs typeface="Josefin Sans"/>
                <a:sym typeface="Josefin Sans"/>
              </a:rPr>
              <a:t>Pop kultura 2025 </a:t>
            </a:r>
          </a:p>
          <a:p>
            <a:pPr algn="l">
              <a:lnSpc>
                <a:spcPts val="4439"/>
              </a:lnSpc>
            </a:pPr>
            <a:endParaRPr lang="en-US" sz="3999">
              <a:solidFill>
                <a:srgbClr val="000000"/>
              </a:solidFill>
              <a:latin typeface="Josefin Sans"/>
              <a:ea typeface="Josefin Sans"/>
              <a:cs typeface="Josefin Sans"/>
              <a:sym typeface="Josefin Sans"/>
            </a:endParaRPr>
          </a:p>
          <a:p>
            <a:pPr algn="l">
              <a:lnSpc>
                <a:spcPts val="4439"/>
              </a:lnSpc>
            </a:pPr>
            <a:r>
              <a:rPr lang="en-US" sz="3999">
                <a:solidFill>
                  <a:srgbClr val="000000"/>
                </a:solidFill>
                <a:latin typeface="Josefin Sans"/>
                <a:ea typeface="Josefin Sans"/>
                <a:cs typeface="Josefin Sans"/>
                <a:sym typeface="Josefin Sans"/>
              </a:rPr>
              <a:t>Zgodovina</a:t>
            </a:r>
          </a:p>
          <a:p>
            <a:pPr algn="l">
              <a:lnSpc>
                <a:spcPts val="4439"/>
              </a:lnSpc>
            </a:pPr>
            <a:endParaRPr lang="en-US" sz="3999">
              <a:solidFill>
                <a:srgbClr val="000000"/>
              </a:solidFill>
              <a:latin typeface="Josefin Sans"/>
              <a:ea typeface="Josefin Sans"/>
              <a:cs typeface="Josefin Sans"/>
              <a:sym typeface="Josefin Sans"/>
            </a:endParaRPr>
          </a:p>
          <a:p>
            <a:pPr algn="l">
              <a:lnSpc>
                <a:spcPts val="4439"/>
              </a:lnSpc>
            </a:pPr>
            <a:r>
              <a:rPr lang="en-US" sz="3999">
                <a:solidFill>
                  <a:srgbClr val="000000"/>
                </a:solidFill>
                <a:latin typeface="Josefin Sans"/>
                <a:ea typeface="Josefin Sans"/>
                <a:cs typeface="Josefin Sans"/>
                <a:sym typeface="Josefin Sans"/>
              </a:rPr>
              <a:t>Kulinarika (slikovna)</a:t>
            </a:r>
          </a:p>
          <a:p>
            <a:pPr algn="l">
              <a:lnSpc>
                <a:spcPts val="4439"/>
              </a:lnSpc>
            </a:pPr>
            <a:endParaRPr lang="en-US" sz="3999">
              <a:solidFill>
                <a:srgbClr val="000000"/>
              </a:solidFill>
              <a:latin typeface="Josefin Sans"/>
              <a:ea typeface="Josefin Sans"/>
              <a:cs typeface="Josefin Sans"/>
              <a:sym typeface="Josefin Sans"/>
            </a:endParaRPr>
          </a:p>
          <a:p>
            <a:pPr algn="l">
              <a:lnSpc>
                <a:spcPts val="4439"/>
              </a:lnSpc>
            </a:pPr>
            <a:endParaRPr lang="en-US" sz="3999">
              <a:solidFill>
                <a:srgbClr val="000000"/>
              </a:solidFill>
              <a:latin typeface="Josefin Sans"/>
              <a:ea typeface="Josefin Sans"/>
              <a:cs typeface="Josefin Sans"/>
              <a:sym typeface="Josefin Sans"/>
            </a:endParaRPr>
          </a:p>
          <a:p>
            <a:pPr algn="l">
              <a:lnSpc>
                <a:spcPts val="4439"/>
              </a:lnSpc>
            </a:pPr>
            <a:endParaRPr lang="en-US" sz="3999">
              <a:solidFill>
                <a:srgbClr val="000000"/>
              </a:solidFill>
              <a:latin typeface="Josefin Sans"/>
              <a:ea typeface="Josefin Sans"/>
              <a:cs typeface="Josefin Sans"/>
              <a:sym typeface="Josefin Sans"/>
            </a:endParaRPr>
          </a:p>
          <a:p>
            <a:pPr algn="l">
              <a:lnSpc>
                <a:spcPts val="4439"/>
              </a:lnSpc>
            </a:pPr>
            <a:endParaRPr lang="en-US" sz="3999">
              <a:solidFill>
                <a:srgbClr val="000000"/>
              </a:solidFill>
              <a:latin typeface="Josefin Sans"/>
              <a:ea typeface="Josefin Sans"/>
              <a:cs typeface="Josefin Sans"/>
              <a:sym typeface="Josefin Sans"/>
            </a:endParaRPr>
          </a:p>
        </p:txBody>
      </p:sp>
      <p:sp>
        <p:nvSpPr>
          <p:cNvPr id="18" name="TextBox 18"/>
          <p:cNvSpPr txBox="1"/>
          <p:nvPr/>
        </p:nvSpPr>
        <p:spPr>
          <a:xfrm>
            <a:off x="11853829" y="3629828"/>
            <a:ext cx="6191726" cy="7332345"/>
          </a:xfrm>
          <a:prstGeom prst="rect">
            <a:avLst/>
          </a:prstGeom>
        </p:spPr>
        <p:txBody>
          <a:bodyPr lIns="0" tIns="0" rIns="0" bIns="0" rtlCol="0" anchor="t">
            <a:spAutoFit/>
          </a:bodyPr>
          <a:lstStyle/>
          <a:p>
            <a:pPr algn="l">
              <a:lnSpc>
                <a:spcPts val="4439"/>
              </a:lnSpc>
            </a:pPr>
            <a:endParaRPr/>
          </a:p>
          <a:p>
            <a:pPr algn="l">
              <a:lnSpc>
                <a:spcPts val="4439"/>
              </a:lnSpc>
            </a:pPr>
            <a:r>
              <a:rPr lang="en-US" sz="3999">
                <a:solidFill>
                  <a:srgbClr val="000000"/>
                </a:solidFill>
                <a:latin typeface="Josefin Sans"/>
                <a:ea typeface="Josefin Sans"/>
                <a:cs typeface="Josefin Sans"/>
                <a:sym typeface="Josefin Sans"/>
              </a:rPr>
              <a:t>Umetnost(3/5 slikovna)</a:t>
            </a:r>
          </a:p>
          <a:p>
            <a:pPr algn="l">
              <a:lnSpc>
                <a:spcPts val="4439"/>
              </a:lnSpc>
            </a:pPr>
            <a:endParaRPr lang="en-US" sz="3999">
              <a:solidFill>
                <a:srgbClr val="000000"/>
              </a:solidFill>
              <a:latin typeface="Josefin Sans"/>
              <a:ea typeface="Josefin Sans"/>
              <a:cs typeface="Josefin Sans"/>
              <a:sym typeface="Josefin Sans"/>
            </a:endParaRPr>
          </a:p>
          <a:p>
            <a:pPr algn="l">
              <a:lnSpc>
                <a:spcPts val="4439"/>
              </a:lnSpc>
            </a:pPr>
            <a:r>
              <a:rPr lang="en-US" sz="3999">
                <a:solidFill>
                  <a:srgbClr val="000000"/>
                </a:solidFill>
                <a:latin typeface="Josefin Sans"/>
                <a:ea typeface="Josefin Sans"/>
                <a:cs typeface="Josefin Sans"/>
                <a:sym typeface="Josefin Sans"/>
              </a:rPr>
              <a:t>Geografija</a:t>
            </a:r>
          </a:p>
          <a:p>
            <a:pPr algn="l">
              <a:lnSpc>
                <a:spcPts val="4439"/>
              </a:lnSpc>
            </a:pPr>
            <a:endParaRPr lang="en-US" sz="3999">
              <a:solidFill>
                <a:srgbClr val="000000"/>
              </a:solidFill>
              <a:latin typeface="Josefin Sans"/>
              <a:ea typeface="Josefin Sans"/>
              <a:cs typeface="Josefin Sans"/>
              <a:sym typeface="Josefin Sans"/>
            </a:endParaRPr>
          </a:p>
          <a:p>
            <a:pPr algn="l">
              <a:lnSpc>
                <a:spcPts val="4439"/>
              </a:lnSpc>
            </a:pPr>
            <a:r>
              <a:rPr lang="en-US" sz="3999">
                <a:solidFill>
                  <a:srgbClr val="000000"/>
                </a:solidFill>
                <a:latin typeface="Josefin Sans"/>
                <a:ea typeface="Josefin Sans"/>
                <a:cs typeface="Josefin Sans"/>
                <a:sym typeface="Josefin Sans"/>
              </a:rPr>
              <a:t>Serije/nanizanke (slikovna)</a:t>
            </a:r>
          </a:p>
          <a:p>
            <a:pPr algn="l">
              <a:lnSpc>
                <a:spcPts val="4439"/>
              </a:lnSpc>
            </a:pPr>
            <a:endParaRPr lang="en-US" sz="3999">
              <a:solidFill>
                <a:srgbClr val="000000"/>
              </a:solidFill>
              <a:latin typeface="Josefin Sans"/>
              <a:ea typeface="Josefin Sans"/>
              <a:cs typeface="Josefin Sans"/>
              <a:sym typeface="Josefin Sans"/>
            </a:endParaRPr>
          </a:p>
          <a:p>
            <a:pPr algn="l">
              <a:lnSpc>
                <a:spcPts val="4439"/>
              </a:lnSpc>
            </a:pPr>
            <a:r>
              <a:rPr lang="en-US" sz="3999">
                <a:solidFill>
                  <a:srgbClr val="000000"/>
                </a:solidFill>
                <a:latin typeface="Josefin Sans"/>
                <a:ea typeface="Josefin Sans"/>
                <a:cs typeface="Josefin Sans"/>
                <a:sym typeface="Josefin Sans"/>
              </a:rPr>
              <a:t>Šport</a:t>
            </a:r>
          </a:p>
          <a:p>
            <a:pPr algn="l">
              <a:lnSpc>
                <a:spcPts val="4439"/>
              </a:lnSpc>
            </a:pPr>
            <a:endParaRPr lang="en-US" sz="3999">
              <a:solidFill>
                <a:srgbClr val="000000"/>
              </a:solidFill>
              <a:latin typeface="Josefin Sans"/>
              <a:ea typeface="Josefin Sans"/>
              <a:cs typeface="Josefin Sans"/>
              <a:sym typeface="Josefin Sans"/>
            </a:endParaRPr>
          </a:p>
          <a:p>
            <a:pPr algn="l">
              <a:lnSpc>
                <a:spcPts val="4439"/>
              </a:lnSpc>
            </a:pPr>
            <a:r>
              <a:rPr lang="en-US" sz="3999">
                <a:solidFill>
                  <a:srgbClr val="000000"/>
                </a:solidFill>
                <a:latin typeface="Josefin Sans"/>
                <a:ea typeface="Josefin Sans"/>
                <a:cs typeface="Josefin Sans"/>
                <a:sym typeface="Josefin Sans"/>
              </a:rPr>
              <a:t>Glasba (slušno)</a:t>
            </a:r>
          </a:p>
          <a:p>
            <a:pPr algn="l">
              <a:lnSpc>
                <a:spcPts val="4439"/>
              </a:lnSpc>
            </a:pPr>
            <a:endParaRPr lang="en-US" sz="3999">
              <a:solidFill>
                <a:srgbClr val="000000"/>
              </a:solidFill>
              <a:latin typeface="Josefin Sans"/>
              <a:ea typeface="Josefin Sans"/>
              <a:cs typeface="Josefin Sans"/>
              <a:sym typeface="Josefin Sans"/>
            </a:endParaRPr>
          </a:p>
          <a:p>
            <a:pPr algn="l">
              <a:lnSpc>
                <a:spcPts val="4439"/>
              </a:lnSpc>
            </a:pPr>
            <a:endParaRPr lang="en-US" sz="3999">
              <a:solidFill>
                <a:srgbClr val="000000"/>
              </a:solidFill>
              <a:latin typeface="Josefin Sans"/>
              <a:ea typeface="Josefin Sans"/>
              <a:cs typeface="Josefin Sans"/>
              <a:sym typeface="Josefin Sans"/>
            </a:endParaRPr>
          </a:p>
          <a:p>
            <a:pPr algn="l">
              <a:lnSpc>
                <a:spcPts val="4439"/>
              </a:lnSpc>
            </a:pPr>
            <a:endParaRPr lang="en-US" sz="3999">
              <a:solidFill>
                <a:srgbClr val="000000"/>
              </a:solidFill>
              <a:latin typeface="Josefin Sans"/>
              <a:ea typeface="Josefin Sans"/>
              <a:cs typeface="Josefin Sans"/>
              <a:sym typeface="Josefin Sans"/>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9DBDE7"/>
        </a:solidFill>
        <a:effectLst/>
      </p:bgPr>
    </p:bg>
    <p:spTree>
      <p:nvGrpSpPr>
        <p:cNvPr id="1" name=""/>
        <p:cNvGrpSpPr/>
        <p:nvPr/>
      </p:nvGrpSpPr>
      <p:grpSpPr>
        <a:xfrm>
          <a:off x="0" y="0"/>
          <a:ext cx="0" cy="0"/>
          <a:chOff x="0" y="0"/>
          <a:chExt cx="0" cy="0"/>
        </a:xfrm>
      </p:grpSpPr>
      <p:sp>
        <p:nvSpPr>
          <p:cNvPr id="2" name="Freeform 2"/>
          <p:cNvSpPr/>
          <p:nvPr/>
        </p:nvSpPr>
        <p:spPr>
          <a:xfrm rot="-109738">
            <a:off x="11702745" y="8425990"/>
            <a:ext cx="8961383" cy="2982097"/>
          </a:xfrm>
          <a:custGeom>
            <a:avLst/>
            <a:gdLst/>
            <a:ahLst/>
            <a:cxnLst/>
            <a:rect l="l" t="t" r="r" b="b"/>
            <a:pathLst>
              <a:path w="8961383" h="2982097">
                <a:moveTo>
                  <a:pt x="0" y="0"/>
                </a:moveTo>
                <a:lnTo>
                  <a:pt x="8961383" y="0"/>
                </a:lnTo>
                <a:lnTo>
                  <a:pt x="8961383" y="2982097"/>
                </a:lnTo>
                <a:lnTo>
                  <a:pt x="0" y="2982097"/>
                </a:lnTo>
                <a:lnTo>
                  <a:pt x="0" y="0"/>
                </a:lnTo>
                <a:close/>
              </a:path>
            </a:pathLst>
          </a:custGeom>
          <a:blipFill>
            <a:blip r:embed="rId2">
              <a:extLst>
                <a:ext uri="{96DAC541-7B7A-43D3-8B79-37D633B846F1}">
                  <asvg:svgBlip xmlns:asvg="http://schemas.microsoft.com/office/drawing/2016/SVG/main" r:embed="rId3"/>
                </a:ext>
              </a:extLst>
            </a:blip>
            <a:stretch>
              <a:fillRect t="-137" b="-137"/>
            </a:stretch>
          </a:blipFill>
        </p:spPr>
        <p:txBody>
          <a:bodyPr/>
          <a:lstStyle/>
          <a:p>
            <a:endParaRPr lang="en-SI"/>
          </a:p>
        </p:txBody>
      </p:sp>
      <p:sp>
        <p:nvSpPr>
          <p:cNvPr id="3" name="Freeform 3"/>
          <p:cNvSpPr/>
          <p:nvPr/>
        </p:nvSpPr>
        <p:spPr>
          <a:xfrm rot="-3071680">
            <a:off x="-3100371" y="572564"/>
            <a:ext cx="6024516" cy="2004790"/>
          </a:xfrm>
          <a:custGeom>
            <a:avLst/>
            <a:gdLst/>
            <a:ahLst/>
            <a:cxnLst/>
            <a:rect l="l" t="t" r="r" b="b"/>
            <a:pathLst>
              <a:path w="6024516" h="2004790">
                <a:moveTo>
                  <a:pt x="0" y="0"/>
                </a:moveTo>
                <a:lnTo>
                  <a:pt x="6024516" y="0"/>
                </a:lnTo>
                <a:lnTo>
                  <a:pt x="6024516" y="2004790"/>
                </a:lnTo>
                <a:lnTo>
                  <a:pt x="0" y="2004790"/>
                </a:lnTo>
                <a:lnTo>
                  <a:pt x="0" y="0"/>
                </a:lnTo>
                <a:close/>
              </a:path>
            </a:pathLst>
          </a:custGeom>
          <a:blipFill>
            <a:blip r:embed="rId2">
              <a:extLst>
                <a:ext uri="{96DAC541-7B7A-43D3-8B79-37D633B846F1}">
                  <asvg:svgBlip xmlns:asvg="http://schemas.microsoft.com/office/drawing/2016/SVG/main" r:embed="rId3"/>
                </a:ext>
              </a:extLst>
            </a:blip>
            <a:stretch>
              <a:fillRect t="-84" b="-84"/>
            </a:stretch>
          </a:blipFill>
        </p:spPr>
        <p:txBody>
          <a:bodyPr/>
          <a:lstStyle/>
          <a:p>
            <a:endParaRPr lang="en-SI"/>
          </a:p>
        </p:txBody>
      </p:sp>
      <p:sp>
        <p:nvSpPr>
          <p:cNvPr id="4" name="Freeform 4"/>
          <p:cNvSpPr/>
          <p:nvPr/>
        </p:nvSpPr>
        <p:spPr>
          <a:xfrm>
            <a:off x="14106196" y="3260421"/>
            <a:ext cx="4227377" cy="6356958"/>
          </a:xfrm>
          <a:custGeom>
            <a:avLst/>
            <a:gdLst/>
            <a:ahLst/>
            <a:cxnLst/>
            <a:rect l="l" t="t" r="r" b="b"/>
            <a:pathLst>
              <a:path w="4227377" h="6356958">
                <a:moveTo>
                  <a:pt x="0" y="0"/>
                </a:moveTo>
                <a:lnTo>
                  <a:pt x="4227377" y="0"/>
                </a:lnTo>
                <a:lnTo>
                  <a:pt x="4227377" y="6356958"/>
                </a:lnTo>
                <a:lnTo>
                  <a:pt x="0" y="6356958"/>
                </a:lnTo>
                <a:lnTo>
                  <a:pt x="0" y="0"/>
                </a:lnTo>
                <a:close/>
              </a:path>
            </a:pathLst>
          </a:custGeom>
          <a:blipFill>
            <a:blip r:embed="rId4"/>
            <a:stretch>
              <a:fillRect/>
            </a:stretch>
          </a:blipFill>
        </p:spPr>
        <p:txBody>
          <a:bodyPr/>
          <a:lstStyle/>
          <a:p>
            <a:endParaRPr lang="en-SI"/>
          </a:p>
        </p:txBody>
      </p:sp>
      <p:sp>
        <p:nvSpPr>
          <p:cNvPr id="5" name="TextBox 5"/>
          <p:cNvSpPr txBox="1"/>
          <p:nvPr/>
        </p:nvSpPr>
        <p:spPr>
          <a:xfrm>
            <a:off x="5029200" y="2895600"/>
            <a:ext cx="8763000" cy="3543300"/>
          </a:xfrm>
          <a:prstGeom prst="rect">
            <a:avLst/>
          </a:prstGeom>
        </p:spPr>
        <p:txBody>
          <a:bodyPr lIns="0" tIns="0" rIns="0" bIns="0" rtlCol="0" anchor="t">
            <a:spAutoFit/>
          </a:bodyPr>
          <a:lstStyle/>
          <a:p>
            <a:pPr algn="ctr">
              <a:lnSpc>
                <a:spcPts val="5550"/>
              </a:lnSpc>
            </a:pPr>
            <a:r>
              <a:rPr lang="en-US" sz="4999">
                <a:solidFill>
                  <a:srgbClr val="000000"/>
                </a:solidFill>
                <a:latin typeface="Josefin Sans"/>
                <a:ea typeface="Josefin Sans"/>
                <a:cs typeface="Josefin Sans"/>
                <a:sym typeface="Josefin Sans"/>
              </a:rPr>
              <a:t>Katero je bilo </a:t>
            </a:r>
            <a:r>
              <a:rPr lang="en-US" sz="4999" b="1">
                <a:solidFill>
                  <a:srgbClr val="000000"/>
                </a:solidFill>
                <a:latin typeface="Josefin Sans Bold"/>
                <a:ea typeface="Josefin Sans Bold"/>
                <a:cs typeface="Josefin Sans Bold"/>
                <a:sym typeface="Josefin Sans Bold"/>
              </a:rPr>
              <a:t>kodno ime</a:t>
            </a:r>
            <a:r>
              <a:rPr lang="en-US" sz="4999">
                <a:solidFill>
                  <a:srgbClr val="000000"/>
                </a:solidFill>
                <a:latin typeface="Josefin Sans"/>
                <a:ea typeface="Josefin Sans"/>
                <a:cs typeface="Josefin Sans"/>
                <a:sym typeface="Josefin Sans"/>
              </a:rPr>
              <a:t> za pomorsko evakuacijo britanskih in francoskih enot iz obal Dunkerquea med drugo svetovno vojno?</a:t>
            </a:r>
          </a:p>
        </p:txBody>
      </p:sp>
      <p:sp>
        <p:nvSpPr>
          <p:cNvPr id="6" name="TextBox 6"/>
          <p:cNvSpPr txBox="1"/>
          <p:nvPr/>
        </p:nvSpPr>
        <p:spPr>
          <a:xfrm>
            <a:off x="6367249" y="1613059"/>
            <a:ext cx="5553502" cy="685775"/>
          </a:xfrm>
          <a:prstGeom prst="rect">
            <a:avLst/>
          </a:prstGeom>
        </p:spPr>
        <p:txBody>
          <a:bodyPr lIns="0" tIns="0" rIns="0" bIns="0" rtlCol="0" anchor="t">
            <a:spAutoFit/>
          </a:bodyPr>
          <a:lstStyle/>
          <a:p>
            <a:pPr algn="ctr">
              <a:lnSpc>
                <a:spcPts val="5550"/>
              </a:lnSpc>
            </a:pPr>
            <a:r>
              <a:rPr lang="en-US" sz="4999">
                <a:solidFill>
                  <a:srgbClr val="000000"/>
                </a:solidFill>
                <a:latin typeface="Bangers"/>
                <a:ea typeface="Bangers"/>
                <a:cs typeface="Bangers"/>
                <a:sym typeface="Bangers"/>
              </a:rPr>
              <a:t>2. vprašanje </a:t>
            </a:r>
          </a:p>
        </p:txBody>
      </p:sp>
      <p:sp>
        <p:nvSpPr>
          <p:cNvPr id="7" name="TextBox 7"/>
          <p:cNvSpPr txBox="1"/>
          <p:nvPr/>
        </p:nvSpPr>
        <p:spPr>
          <a:xfrm>
            <a:off x="16219885" y="360252"/>
            <a:ext cx="1530995" cy="434352"/>
          </a:xfrm>
          <a:prstGeom prst="rect">
            <a:avLst/>
          </a:prstGeom>
        </p:spPr>
        <p:txBody>
          <a:bodyPr lIns="0" tIns="0" rIns="0" bIns="0" rtlCol="0" anchor="t">
            <a:spAutoFit/>
          </a:bodyPr>
          <a:lstStyle/>
          <a:p>
            <a:pPr algn="l">
              <a:lnSpc>
                <a:spcPts val="3329"/>
              </a:lnSpc>
            </a:pPr>
            <a:r>
              <a:rPr lang="en-US" sz="3000">
                <a:solidFill>
                  <a:srgbClr val="000000"/>
                </a:solidFill>
                <a:latin typeface="Bangers"/>
                <a:ea typeface="Bangers"/>
                <a:cs typeface="Bangers"/>
                <a:sym typeface="Bangers"/>
              </a:rPr>
              <a:t>Zgodovina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9DBDE7"/>
        </a:solidFill>
        <a:effectLst/>
      </p:bgPr>
    </p:bg>
    <p:spTree>
      <p:nvGrpSpPr>
        <p:cNvPr id="1" name=""/>
        <p:cNvGrpSpPr/>
        <p:nvPr/>
      </p:nvGrpSpPr>
      <p:grpSpPr>
        <a:xfrm>
          <a:off x="0" y="0"/>
          <a:ext cx="0" cy="0"/>
          <a:chOff x="0" y="0"/>
          <a:chExt cx="0" cy="0"/>
        </a:xfrm>
      </p:grpSpPr>
      <p:sp>
        <p:nvSpPr>
          <p:cNvPr id="2" name="Freeform 2"/>
          <p:cNvSpPr/>
          <p:nvPr/>
        </p:nvSpPr>
        <p:spPr>
          <a:xfrm rot="-109738">
            <a:off x="11702745" y="8425990"/>
            <a:ext cx="8961383" cy="2982097"/>
          </a:xfrm>
          <a:custGeom>
            <a:avLst/>
            <a:gdLst/>
            <a:ahLst/>
            <a:cxnLst/>
            <a:rect l="l" t="t" r="r" b="b"/>
            <a:pathLst>
              <a:path w="8961383" h="2982097">
                <a:moveTo>
                  <a:pt x="0" y="0"/>
                </a:moveTo>
                <a:lnTo>
                  <a:pt x="8961383" y="0"/>
                </a:lnTo>
                <a:lnTo>
                  <a:pt x="8961383" y="2982097"/>
                </a:lnTo>
                <a:lnTo>
                  <a:pt x="0" y="2982097"/>
                </a:lnTo>
                <a:lnTo>
                  <a:pt x="0" y="0"/>
                </a:lnTo>
                <a:close/>
              </a:path>
            </a:pathLst>
          </a:custGeom>
          <a:blipFill>
            <a:blip r:embed="rId2">
              <a:extLst>
                <a:ext uri="{96DAC541-7B7A-43D3-8B79-37D633B846F1}">
                  <asvg:svgBlip xmlns:asvg="http://schemas.microsoft.com/office/drawing/2016/SVG/main" r:embed="rId3"/>
                </a:ext>
              </a:extLst>
            </a:blip>
            <a:stretch>
              <a:fillRect t="-137" b="-137"/>
            </a:stretch>
          </a:blipFill>
        </p:spPr>
        <p:txBody>
          <a:bodyPr/>
          <a:lstStyle/>
          <a:p>
            <a:endParaRPr lang="en-SI"/>
          </a:p>
        </p:txBody>
      </p:sp>
      <p:sp>
        <p:nvSpPr>
          <p:cNvPr id="3" name="Freeform 3"/>
          <p:cNvSpPr/>
          <p:nvPr/>
        </p:nvSpPr>
        <p:spPr>
          <a:xfrm rot="-3071680">
            <a:off x="-3100371" y="572564"/>
            <a:ext cx="6024516" cy="2004790"/>
          </a:xfrm>
          <a:custGeom>
            <a:avLst/>
            <a:gdLst/>
            <a:ahLst/>
            <a:cxnLst/>
            <a:rect l="l" t="t" r="r" b="b"/>
            <a:pathLst>
              <a:path w="6024516" h="2004790">
                <a:moveTo>
                  <a:pt x="0" y="0"/>
                </a:moveTo>
                <a:lnTo>
                  <a:pt x="6024516" y="0"/>
                </a:lnTo>
                <a:lnTo>
                  <a:pt x="6024516" y="2004790"/>
                </a:lnTo>
                <a:lnTo>
                  <a:pt x="0" y="2004790"/>
                </a:lnTo>
                <a:lnTo>
                  <a:pt x="0" y="0"/>
                </a:lnTo>
                <a:close/>
              </a:path>
            </a:pathLst>
          </a:custGeom>
          <a:blipFill>
            <a:blip r:embed="rId2">
              <a:extLst>
                <a:ext uri="{96DAC541-7B7A-43D3-8B79-37D633B846F1}">
                  <asvg:svgBlip xmlns:asvg="http://schemas.microsoft.com/office/drawing/2016/SVG/main" r:embed="rId3"/>
                </a:ext>
              </a:extLst>
            </a:blip>
            <a:stretch>
              <a:fillRect t="-84" b="-84"/>
            </a:stretch>
          </a:blipFill>
        </p:spPr>
        <p:txBody>
          <a:bodyPr/>
          <a:lstStyle/>
          <a:p>
            <a:endParaRPr lang="en-SI"/>
          </a:p>
        </p:txBody>
      </p:sp>
      <p:sp>
        <p:nvSpPr>
          <p:cNvPr id="4" name="TextBox 4"/>
          <p:cNvSpPr txBox="1"/>
          <p:nvPr/>
        </p:nvSpPr>
        <p:spPr>
          <a:xfrm>
            <a:off x="4114800" y="2200275"/>
            <a:ext cx="10591800" cy="4947285"/>
          </a:xfrm>
          <a:prstGeom prst="rect">
            <a:avLst/>
          </a:prstGeom>
        </p:spPr>
        <p:txBody>
          <a:bodyPr lIns="0" tIns="0" rIns="0" bIns="0" rtlCol="0" anchor="t">
            <a:spAutoFit/>
          </a:bodyPr>
          <a:lstStyle/>
          <a:p>
            <a:pPr algn="ctr">
              <a:lnSpc>
                <a:spcPts val="5550"/>
              </a:lnSpc>
            </a:pPr>
            <a:r>
              <a:rPr lang="en-US" sz="4400">
                <a:solidFill>
                  <a:srgbClr val="000000"/>
                </a:solidFill>
                <a:latin typeface="Josefin Sans"/>
                <a:ea typeface="Josefin Sans"/>
                <a:cs typeface="Josefin Sans"/>
                <a:sym typeface="Josefin Sans"/>
              </a:rPr>
              <a:t>Kateri </a:t>
            </a:r>
            <a:r>
              <a:rPr lang="en-US" sz="4400" b="1">
                <a:solidFill>
                  <a:srgbClr val="000000"/>
                </a:solidFill>
                <a:latin typeface="Josefin Sans Bold"/>
                <a:ea typeface="Josefin Sans Bold"/>
                <a:cs typeface="Josefin Sans Bold"/>
                <a:sym typeface="Josefin Sans Bold"/>
              </a:rPr>
              <a:t>rimski cesar</a:t>
            </a:r>
            <a:r>
              <a:rPr lang="en-US" sz="4400">
                <a:solidFill>
                  <a:srgbClr val="000000"/>
                </a:solidFill>
                <a:latin typeface="Josefin Sans"/>
                <a:ea typeface="Josefin Sans"/>
                <a:cs typeface="Josefin Sans"/>
                <a:sym typeface="Josefin Sans"/>
              </a:rPr>
              <a:t> je po smrti svoje žene Popeje Sabine (ki jo je po zgodovinskih virih verjetno ubil, ko je bila noseča) našel mladega sužnja Sporusa, ki ji je bil fizično podoben, ga dal kastrirati, mu nadel ime Sabina, ga oblačil v ženska oblačila in ga v javnosti predstavljal kot svojo ženo?</a:t>
            </a:r>
          </a:p>
        </p:txBody>
      </p:sp>
      <p:sp>
        <p:nvSpPr>
          <p:cNvPr id="5" name="TextBox 5"/>
          <p:cNvSpPr txBox="1"/>
          <p:nvPr/>
        </p:nvSpPr>
        <p:spPr>
          <a:xfrm>
            <a:off x="6367249" y="1260314"/>
            <a:ext cx="5553502" cy="685775"/>
          </a:xfrm>
          <a:prstGeom prst="rect">
            <a:avLst/>
          </a:prstGeom>
        </p:spPr>
        <p:txBody>
          <a:bodyPr lIns="0" tIns="0" rIns="0" bIns="0" rtlCol="0" anchor="t">
            <a:spAutoFit/>
          </a:bodyPr>
          <a:lstStyle/>
          <a:p>
            <a:pPr algn="ctr">
              <a:lnSpc>
                <a:spcPts val="5550"/>
              </a:lnSpc>
            </a:pPr>
            <a:r>
              <a:rPr lang="en-US" sz="4999">
                <a:solidFill>
                  <a:srgbClr val="000000"/>
                </a:solidFill>
                <a:latin typeface="Bangers"/>
                <a:ea typeface="Bangers"/>
                <a:cs typeface="Bangers"/>
                <a:sym typeface="Bangers"/>
              </a:rPr>
              <a:t>3. vprašanje </a:t>
            </a:r>
          </a:p>
        </p:txBody>
      </p:sp>
      <p:sp>
        <p:nvSpPr>
          <p:cNvPr id="6" name="TextBox 6"/>
          <p:cNvSpPr txBox="1"/>
          <p:nvPr/>
        </p:nvSpPr>
        <p:spPr>
          <a:xfrm>
            <a:off x="16219885" y="360252"/>
            <a:ext cx="1530995" cy="434352"/>
          </a:xfrm>
          <a:prstGeom prst="rect">
            <a:avLst/>
          </a:prstGeom>
        </p:spPr>
        <p:txBody>
          <a:bodyPr lIns="0" tIns="0" rIns="0" bIns="0" rtlCol="0" anchor="t">
            <a:spAutoFit/>
          </a:bodyPr>
          <a:lstStyle/>
          <a:p>
            <a:pPr algn="l">
              <a:lnSpc>
                <a:spcPts val="3329"/>
              </a:lnSpc>
            </a:pPr>
            <a:r>
              <a:rPr lang="en-US" sz="3000">
                <a:solidFill>
                  <a:srgbClr val="000000"/>
                </a:solidFill>
                <a:latin typeface="Bangers"/>
                <a:ea typeface="Bangers"/>
                <a:cs typeface="Bangers"/>
                <a:sym typeface="Bangers"/>
              </a:rPr>
              <a:t>Zgodovina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9DBDE7"/>
        </a:solidFill>
        <a:effectLst/>
      </p:bgPr>
    </p:bg>
    <p:spTree>
      <p:nvGrpSpPr>
        <p:cNvPr id="1" name=""/>
        <p:cNvGrpSpPr/>
        <p:nvPr/>
      </p:nvGrpSpPr>
      <p:grpSpPr>
        <a:xfrm>
          <a:off x="0" y="0"/>
          <a:ext cx="0" cy="0"/>
          <a:chOff x="0" y="0"/>
          <a:chExt cx="0" cy="0"/>
        </a:xfrm>
      </p:grpSpPr>
      <p:sp>
        <p:nvSpPr>
          <p:cNvPr id="2" name="Freeform 2"/>
          <p:cNvSpPr/>
          <p:nvPr/>
        </p:nvSpPr>
        <p:spPr>
          <a:xfrm rot="-109738">
            <a:off x="11702745" y="8425990"/>
            <a:ext cx="8961383" cy="2982097"/>
          </a:xfrm>
          <a:custGeom>
            <a:avLst/>
            <a:gdLst/>
            <a:ahLst/>
            <a:cxnLst/>
            <a:rect l="l" t="t" r="r" b="b"/>
            <a:pathLst>
              <a:path w="8961383" h="2982097">
                <a:moveTo>
                  <a:pt x="0" y="0"/>
                </a:moveTo>
                <a:lnTo>
                  <a:pt x="8961383" y="0"/>
                </a:lnTo>
                <a:lnTo>
                  <a:pt x="8961383" y="2982097"/>
                </a:lnTo>
                <a:lnTo>
                  <a:pt x="0" y="2982097"/>
                </a:lnTo>
                <a:lnTo>
                  <a:pt x="0" y="0"/>
                </a:lnTo>
                <a:close/>
              </a:path>
            </a:pathLst>
          </a:custGeom>
          <a:blipFill>
            <a:blip r:embed="rId2">
              <a:extLst>
                <a:ext uri="{96DAC541-7B7A-43D3-8B79-37D633B846F1}">
                  <asvg:svgBlip xmlns:asvg="http://schemas.microsoft.com/office/drawing/2016/SVG/main" r:embed="rId3"/>
                </a:ext>
              </a:extLst>
            </a:blip>
            <a:stretch>
              <a:fillRect t="-137" b="-137"/>
            </a:stretch>
          </a:blipFill>
        </p:spPr>
        <p:txBody>
          <a:bodyPr/>
          <a:lstStyle/>
          <a:p>
            <a:endParaRPr lang="en-SI"/>
          </a:p>
        </p:txBody>
      </p:sp>
      <p:sp>
        <p:nvSpPr>
          <p:cNvPr id="3" name="Freeform 3"/>
          <p:cNvSpPr/>
          <p:nvPr/>
        </p:nvSpPr>
        <p:spPr>
          <a:xfrm rot="-3071680">
            <a:off x="-3100371" y="572564"/>
            <a:ext cx="6024516" cy="2004790"/>
          </a:xfrm>
          <a:custGeom>
            <a:avLst/>
            <a:gdLst/>
            <a:ahLst/>
            <a:cxnLst/>
            <a:rect l="l" t="t" r="r" b="b"/>
            <a:pathLst>
              <a:path w="6024516" h="2004790">
                <a:moveTo>
                  <a:pt x="0" y="0"/>
                </a:moveTo>
                <a:lnTo>
                  <a:pt x="6024516" y="0"/>
                </a:lnTo>
                <a:lnTo>
                  <a:pt x="6024516" y="2004790"/>
                </a:lnTo>
                <a:lnTo>
                  <a:pt x="0" y="2004790"/>
                </a:lnTo>
                <a:lnTo>
                  <a:pt x="0" y="0"/>
                </a:lnTo>
                <a:close/>
              </a:path>
            </a:pathLst>
          </a:custGeom>
          <a:blipFill>
            <a:blip r:embed="rId2">
              <a:extLst>
                <a:ext uri="{96DAC541-7B7A-43D3-8B79-37D633B846F1}">
                  <asvg:svgBlip xmlns:asvg="http://schemas.microsoft.com/office/drawing/2016/SVG/main" r:embed="rId3"/>
                </a:ext>
              </a:extLst>
            </a:blip>
            <a:stretch>
              <a:fillRect t="-84" b="-84"/>
            </a:stretch>
          </a:blipFill>
        </p:spPr>
        <p:txBody>
          <a:bodyPr/>
          <a:lstStyle/>
          <a:p>
            <a:endParaRPr lang="en-SI"/>
          </a:p>
        </p:txBody>
      </p:sp>
      <p:sp>
        <p:nvSpPr>
          <p:cNvPr id="4" name="Freeform 4"/>
          <p:cNvSpPr/>
          <p:nvPr/>
        </p:nvSpPr>
        <p:spPr>
          <a:xfrm>
            <a:off x="1533033" y="6255211"/>
            <a:ext cx="3003089" cy="3003089"/>
          </a:xfrm>
          <a:custGeom>
            <a:avLst/>
            <a:gdLst/>
            <a:ahLst/>
            <a:cxnLst/>
            <a:rect l="l" t="t" r="r" b="b"/>
            <a:pathLst>
              <a:path w="3003089" h="3003089">
                <a:moveTo>
                  <a:pt x="0" y="0"/>
                </a:moveTo>
                <a:lnTo>
                  <a:pt x="3003090" y="0"/>
                </a:lnTo>
                <a:lnTo>
                  <a:pt x="3003090" y="3003089"/>
                </a:lnTo>
                <a:lnTo>
                  <a:pt x="0" y="3003089"/>
                </a:lnTo>
                <a:lnTo>
                  <a:pt x="0" y="0"/>
                </a:lnTo>
                <a:close/>
              </a:path>
            </a:pathLst>
          </a:custGeom>
          <a:blipFill>
            <a:blip r:embed="rId4"/>
            <a:stretch>
              <a:fillRect/>
            </a:stretch>
          </a:blipFill>
        </p:spPr>
        <p:txBody>
          <a:bodyPr/>
          <a:lstStyle/>
          <a:p>
            <a:endParaRPr lang="en-SI"/>
          </a:p>
        </p:txBody>
      </p:sp>
      <p:sp>
        <p:nvSpPr>
          <p:cNvPr id="5" name="TextBox 5"/>
          <p:cNvSpPr txBox="1"/>
          <p:nvPr/>
        </p:nvSpPr>
        <p:spPr>
          <a:xfrm>
            <a:off x="3034578" y="2817322"/>
            <a:ext cx="12218844" cy="2832735"/>
          </a:xfrm>
          <a:prstGeom prst="rect">
            <a:avLst/>
          </a:prstGeom>
        </p:spPr>
        <p:txBody>
          <a:bodyPr lIns="0" tIns="0" rIns="0" bIns="0" rtlCol="0" anchor="t">
            <a:spAutoFit/>
          </a:bodyPr>
          <a:lstStyle/>
          <a:p>
            <a:pPr algn="ctr">
              <a:lnSpc>
                <a:spcPts val="5550"/>
              </a:lnSpc>
            </a:pPr>
            <a:r>
              <a:rPr lang="en-US" sz="4400">
                <a:solidFill>
                  <a:srgbClr val="000000"/>
                </a:solidFill>
                <a:latin typeface="Josefin Sans"/>
                <a:ea typeface="Josefin Sans"/>
                <a:cs typeface="Josefin Sans"/>
                <a:sym typeface="Josefin Sans"/>
              </a:rPr>
              <a:t>Kako se je imenoval </a:t>
            </a:r>
            <a:r>
              <a:rPr lang="en-US" sz="4400" b="1">
                <a:solidFill>
                  <a:srgbClr val="000000"/>
                </a:solidFill>
                <a:latin typeface="Josefin Sans Bold"/>
                <a:ea typeface="Josefin Sans Bold"/>
                <a:cs typeface="Josefin Sans Bold"/>
                <a:sym typeface="Josefin Sans Bold"/>
              </a:rPr>
              <a:t>Hanibalov oče</a:t>
            </a:r>
            <a:r>
              <a:rPr lang="en-US" sz="4400">
                <a:solidFill>
                  <a:srgbClr val="000000"/>
                </a:solidFill>
                <a:latin typeface="Josefin Sans"/>
                <a:ea typeface="Josefin Sans"/>
                <a:cs typeface="Josefin Sans"/>
                <a:sym typeface="Josefin Sans"/>
              </a:rPr>
              <a:t>, ki je med prvo punsko vojno prevzel poveljstvo nad Sicilijo, v času ko je otok bil popolnoma v rimskih rokah?</a:t>
            </a:r>
          </a:p>
        </p:txBody>
      </p:sp>
      <p:sp>
        <p:nvSpPr>
          <p:cNvPr id="6" name="TextBox 6"/>
          <p:cNvSpPr txBox="1"/>
          <p:nvPr/>
        </p:nvSpPr>
        <p:spPr>
          <a:xfrm>
            <a:off x="6367249" y="1251121"/>
            <a:ext cx="5553502" cy="685775"/>
          </a:xfrm>
          <a:prstGeom prst="rect">
            <a:avLst/>
          </a:prstGeom>
        </p:spPr>
        <p:txBody>
          <a:bodyPr lIns="0" tIns="0" rIns="0" bIns="0" rtlCol="0" anchor="t">
            <a:spAutoFit/>
          </a:bodyPr>
          <a:lstStyle/>
          <a:p>
            <a:pPr algn="ctr">
              <a:lnSpc>
                <a:spcPts val="5550"/>
              </a:lnSpc>
            </a:pPr>
            <a:r>
              <a:rPr lang="en-US" sz="4999">
                <a:solidFill>
                  <a:srgbClr val="000000"/>
                </a:solidFill>
                <a:latin typeface="Bangers"/>
                <a:ea typeface="Bangers"/>
                <a:cs typeface="Bangers"/>
                <a:sym typeface="Bangers"/>
              </a:rPr>
              <a:t>4. vprašanje </a:t>
            </a:r>
          </a:p>
        </p:txBody>
      </p:sp>
      <p:sp>
        <p:nvSpPr>
          <p:cNvPr id="7" name="TextBox 7"/>
          <p:cNvSpPr txBox="1"/>
          <p:nvPr/>
        </p:nvSpPr>
        <p:spPr>
          <a:xfrm>
            <a:off x="16219885" y="360252"/>
            <a:ext cx="1530995" cy="434352"/>
          </a:xfrm>
          <a:prstGeom prst="rect">
            <a:avLst/>
          </a:prstGeom>
        </p:spPr>
        <p:txBody>
          <a:bodyPr lIns="0" tIns="0" rIns="0" bIns="0" rtlCol="0" anchor="t">
            <a:spAutoFit/>
          </a:bodyPr>
          <a:lstStyle/>
          <a:p>
            <a:pPr algn="l">
              <a:lnSpc>
                <a:spcPts val="3329"/>
              </a:lnSpc>
            </a:pPr>
            <a:r>
              <a:rPr lang="en-US" sz="3000">
                <a:solidFill>
                  <a:srgbClr val="000000"/>
                </a:solidFill>
                <a:latin typeface="Bangers"/>
                <a:ea typeface="Bangers"/>
                <a:cs typeface="Bangers"/>
                <a:sym typeface="Bangers"/>
              </a:rPr>
              <a:t>Zgodovina </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9DBDE7"/>
        </a:solidFill>
        <a:effectLst/>
      </p:bgPr>
    </p:bg>
    <p:spTree>
      <p:nvGrpSpPr>
        <p:cNvPr id="1" name=""/>
        <p:cNvGrpSpPr/>
        <p:nvPr/>
      </p:nvGrpSpPr>
      <p:grpSpPr>
        <a:xfrm>
          <a:off x="0" y="0"/>
          <a:ext cx="0" cy="0"/>
          <a:chOff x="0" y="0"/>
          <a:chExt cx="0" cy="0"/>
        </a:xfrm>
      </p:grpSpPr>
      <p:sp>
        <p:nvSpPr>
          <p:cNvPr id="2" name="Freeform 2"/>
          <p:cNvSpPr/>
          <p:nvPr/>
        </p:nvSpPr>
        <p:spPr>
          <a:xfrm rot="-109738">
            <a:off x="11702745" y="8425990"/>
            <a:ext cx="8961383" cy="2982097"/>
          </a:xfrm>
          <a:custGeom>
            <a:avLst/>
            <a:gdLst/>
            <a:ahLst/>
            <a:cxnLst/>
            <a:rect l="l" t="t" r="r" b="b"/>
            <a:pathLst>
              <a:path w="8961383" h="2982097">
                <a:moveTo>
                  <a:pt x="0" y="0"/>
                </a:moveTo>
                <a:lnTo>
                  <a:pt x="8961383" y="0"/>
                </a:lnTo>
                <a:lnTo>
                  <a:pt x="8961383" y="2982097"/>
                </a:lnTo>
                <a:lnTo>
                  <a:pt x="0" y="2982097"/>
                </a:lnTo>
                <a:lnTo>
                  <a:pt x="0" y="0"/>
                </a:lnTo>
                <a:close/>
              </a:path>
            </a:pathLst>
          </a:custGeom>
          <a:blipFill>
            <a:blip r:embed="rId2">
              <a:extLst>
                <a:ext uri="{96DAC541-7B7A-43D3-8B79-37D633B846F1}">
                  <asvg:svgBlip xmlns:asvg="http://schemas.microsoft.com/office/drawing/2016/SVG/main" r:embed="rId3"/>
                </a:ext>
              </a:extLst>
            </a:blip>
            <a:stretch>
              <a:fillRect t="-137" b="-137"/>
            </a:stretch>
          </a:blipFill>
        </p:spPr>
        <p:txBody>
          <a:bodyPr/>
          <a:lstStyle/>
          <a:p>
            <a:endParaRPr lang="en-SI"/>
          </a:p>
        </p:txBody>
      </p:sp>
      <p:sp>
        <p:nvSpPr>
          <p:cNvPr id="3" name="Freeform 3"/>
          <p:cNvSpPr/>
          <p:nvPr/>
        </p:nvSpPr>
        <p:spPr>
          <a:xfrm rot="-3071680">
            <a:off x="-3100371" y="572564"/>
            <a:ext cx="6024516" cy="2004790"/>
          </a:xfrm>
          <a:custGeom>
            <a:avLst/>
            <a:gdLst/>
            <a:ahLst/>
            <a:cxnLst/>
            <a:rect l="l" t="t" r="r" b="b"/>
            <a:pathLst>
              <a:path w="6024516" h="2004790">
                <a:moveTo>
                  <a:pt x="0" y="0"/>
                </a:moveTo>
                <a:lnTo>
                  <a:pt x="6024516" y="0"/>
                </a:lnTo>
                <a:lnTo>
                  <a:pt x="6024516" y="2004790"/>
                </a:lnTo>
                <a:lnTo>
                  <a:pt x="0" y="2004790"/>
                </a:lnTo>
                <a:lnTo>
                  <a:pt x="0" y="0"/>
                </a:lnTo>
                <a:close/>
              </a:path>
            </a:pathLst>
          </a:custGeom>
          <a:blipFill>
            <a:blip r:embed="rId2">
              <a:extLst>
                <a:ext uri="{96DAC541-7B7A-43D3-8B79-37D633B846F1}">
                  <asvg:svgBlip xmlns:asvg="http://schemas.microsoft.com/office/drawing/2016/SVG/main" r:embed="rId3"/>
                </a:ext>
              </a:extLst>
            </a:blip>
            <a:stretch>
              <a:fillRect t="-84" b="-84"/>
            </a:stretch>
          </a:blipFill>
        </p:spPr>
        <p:txBody>
          <a:bodyPr/>
          <a:lstStyle/>
          <a:p>
            <a:endParaRPr lang="en-SI"/>
          </a:p>
        </p:txBody>
      </p:sp>
      <p:sp>
        <p:nvSpPr>
          <p:cNvPr id="4" name="TextBox 4"/>
          <p:cNvSpPr txBox="1"/>
          <p:nvPr/>
        </p:nvSpPr>
        <p:spPr>
          <a:xfrm>
            <a:off x="7126067" y="2723964"/>
            <a:ext cx="10744200" cy="4805189"/>
          </a:xfrm>
          <a:prstGeom prst="rect">
            <a:avLst/>
          </a:prstGeom>
        </p:spPr>
        <p:txBody>
          <a:bodyPr lIns="0" tIns="0" rIns="0" bIns="0" rtlCol="0" anchor="t">
            <a:spAutoFit/>
          </a:bodyPr>
          <a:lstStyle/>
          <a:p>
            <a:pPr algn="ctr">
              <a:lnSpc>
                <a:spcPts val="5423"/>
              </a:lnSpc>
            </a:pPr>
            <a:r>
              <a:rPr lang="en-US" sz="4299">
                <a:solidFill>
                  <a:srgbClr val="000000"/>
                </a:solidFill>
                <a:latin typeface="Josefin Sans"/>
                <a:ea typeface="Josefin Sans"/>
                <a:cs typeface="Josefin Sans"/>
                <a:sym typeface="Josefin Sans"/>
              </a:rPr>
              <a:t>Kako so imenovali zloglasno </a:t>
            </a:r>
            <a:r>
              <a:rPr lang="en-US" sz="4299" b="1">
                <a:solidFill>
                  <a:srgbClr val="000000"/>
                </a:solidFill>
                <a:latin typeface="Josefin Sans Bold"/>
                <a:ea typeface="Josefin Sans Bold"/>
                <a:cs typeface="Josefin Sans Bold"/>
                <a:sym typeface="Josefin Sans Bold"/>
              </a:rPr>
              <a:t>zeliščarko</a:t>
            </a:r>
            <a:r>
              <a:rPr lang="en-US" sz="4299">
                <a:solidFill>
                  <a:srgbClr val="000000"/>
                </a:solidFill>
                <a:latin typeface="Josefin Sans"/>
                <a:ea typeface="Josefin Sans"/>
                <a:cs typeface="Josefin Sans"/>
                <a:sym typeface="Josefin Sans"/>
              </a:rPr>
              <a:t> z začetka 20. stoletja, ki je na območju današnje Srbije prodajala strupe predvsem nezadovoljnim ženskam za “reševanje zakonskih težav”, ter zaradi tega postala ena najbolj znanih zgodovinskih zastrupljevalk na Balkanu? </a:t>
            </a:r>
          </a:p>
        </p:txBody>
      </p:sp>
      <p:sp>
        <p:nvSpPr>
          <p:cNvPr id="5" name="TextBox 5"/>
          <p:cNvSpPr txBox="1"/>
          <p:nvPr/>
        </p:nvSpPr>
        <p:spPr>
          <a:xfrm>
            <a:off x="9606999" y="1396882"/>
            <a:ext cx="5553502" cy="685775"/>
          </a:xfrm>
          <a:prstGeom prst="rect">
            <a:avLst/>
          </a:prstGeom>
        </p:spPr>
        <p:txBody>
          <a:bodyPr lIns="0" tIns="0" rIns="0" bIns="0" rtlCol="0" anchor="t">
            <a:spAutoFit/>
          </a:bodyPr>
          <a:lstStyle/>
          <a:p>
            <a:pPr algn="ctr">
              <a:lnSpc>
                <a:spcPts val="5550"/>
              </a:lnSpc>
            </a:pPr>
            <a:r>
              <a:rPr lang="en-US" sz="4999">
                <a:solidFill>
                  <a:srgbClr val="000000"/>
                </a:solidFill>
                <a:latin typeface="Bangers"/>
                <a:ea typeface="Bangers"/>
                <a:cs typeface="Bangers"/>
                <a:sym typeface="Bangers"/>
              </a:rPr>
              <a:t>5. vprašanje </a:t>
            </a:r>
          </a:p>
        </p:txBody>
      </p:sp>
      <p:grpSp>
        <p:nvGrpSpPr>
          <p:cNvPr id="6" name="Group 6"/>
          <p:cNvGrpSpPr>
            <a:grpSpLocks noChangeAspect="1"/>
          </p:cNvGrpSpPr>
          <p:nvPr/>
        </p:nvGrpSpPr>
        <p:grpSpPr>
          <a:xfrm>
            <a:off x="0" y="3464"/>
            <a:ext cx="6858000" cy="10287000"/>
            <a:chOff x="0" y="0"/>
            <a:chExt cx="9144000" cy="13716000"/>
          </a:xfrm>
        </p:grpSpPr>
        <p:sp>
          <p:nvSpPr>
            <p:cNvPr id="7" name="Freeform 7" descr="Baba Anujka - Wikipedia"/>
            <p:cNvSpPr/>
            <p:nvPr/>
          </p:nvSpPr>
          <p:spPr>
            <a:xfrm>
              <a:off x="0" y="0"/>
              <a:ext cx="9144000" cy="13716000"/>
            </a:xfrm>
            <a:custGeom>
              <a:avLst/>
              <a:gdLst/>
              <a:ahLst/>
              <a:cxnLst/>
              <a:rect l="l" t="t" r="r" b="b"/>
              <a:pathLst>
                <a:path w="9144000" h="13716000">
                  <a:moveTo>
                    <a:pt x="0" y="0"/>
                  </a:moveTo>
                  <a:lnTo>
                    <a:pt x="9144000" y="0"/>
                  </a:lnTo>
                  <a:lnTo>
                    <a:pt x="9144000" y="13716000"/>
                  </a:lnTo>
                  <a:lnTo>
                    <a:pt x="0" y="13716000"/>
                  </a:lnTo>
                  <a:lnTo>
                    <a:pt x="0" y="0"/>
                  </a:lnTo>
                  <a:close/>
                </a:path>
              </a:pathLst>
            </a:custGeom>
            <a:blipFill>
              <a:blip r:embed="rId4"/>
              <a:stretch>
                <a:fillRect/>
              </a:stretch>
            </a:blipFill>
          </p:spPr>
          <p:txBody>
            <a:bodyPr/>
            <a:lstStyle/>
            <a:p>
              <a:endParaRPr lang="en-SI"/>
            </a:p>
          </p:txBody>
        </p:sp>
      </p:grpSp>
      <p:sp>
        <p:nvSpPr>
          <p:cNvPr id="8" name="TextBox 8"/>
          <p:cNvSpPr txBox="1"/>
          <p:nvPr/>
        </p:nvSpPr>
        <p:spPr>
          <a:xfrm>
            <a:off x="16219885" y="360252"/>
            <a:ext cx="1530995" cy="434352"/>
          </a:xfrm>
          <a:prstGeom prst="rect">
            <a:avLst/>
          </a:prstGeom>
        </p:spPr>
        <p:txBody>
          <a:bodyPr lIns="0" tIns="0" rIns="0" bIns="0" rtlCol="0" anchor="t">
            <a:spAutoFit/>
          </a:bodyPr>
          <a:lstStyle/>
          <a:p>
            <a:pPr algn="l">
              <a:lnSpc>
                <a:spcPts val="3329"/>
              </a:lnSpc>
            </a:pPr>
            <a:r>
              <a:rPr lang="en-US" sz="3000">
                <a:solidFill>
                  <a:srgbClr val="000000"/>
                </a:solidFill>
                <a:latin typeface="Bangers"/>
                <a:ea typeface="Bangers"/>
                <a:cs typeface="Bangers"/>
                <a:sym typeface="Bangers"/>
              </a:rPr>
              <a:t>Zgodovina </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9DBDE7"/>
        </a:solidFill>
        <a:effectLst/>
      </p:bgPr>
    </p:bg>
    <p:spTree>
      <p:nvGrpSpPr>
        <p:cNvPr id="1" name=""/>
        <p:cNvGrpSpPr/>
        <p:nvPr/>
      </p:nvGrpSpPr>
      <p:grpSpPr>
        <a:xfrm>
          <a:off x="0" y="0"/>
          <a:ext cx="0" cy="0"/>
          <a:chOff x="0" y="0"/>
          <a:chExt cx="0" cy="0"/>
        </a:xfrm>
      </p:grpSpPr>
      <p:sp>
        <p:nvSpPr>
          <p:cNvPr id="2" name="Freeform 2"/>
          <p:cNvSpPr/>
          <p:nvPr/>
        </p:nvSpPr>
        <p:spPr>
          <a:xfrm rot="-109738">
            <a:off x="11702745" y="8425990"/>
            <a:ext cx="8961383" cy="2982097"/>
          </a:xfrm>
          <a:custGeom>
            <a:avLst/>
            <a:gdLst/>
            <a:ahLst/>
            <a:cxnLst/>
            <a:rect l="l" t="t" r="r" b="b"/>
            <a:pathLst>
              <a:path w="8961383" h="2982097">
                <a:moveTo>
                  <a:pt x="0" y="0"/>
                </a:moveTo>
                <a:lnTo>
                  <a:pt x="8961383" y="0"/>
                </a:lnTo>
                <a:lnTo>
                  <a:pt x="8961383" y="2982097"/>
                </a:lnTo>
                <a:lnTo>
                  <a:pt x="0" y="2982097"/>
                </a:lnTo>
                <a:lnTo>
                  <a:pt x="0" y="0"/>
                </a:lnTo>
                <a:close/>
              </a:path>
            </a:pathLst>
          </a:custGeom>
          <a:blipFill>
            <a:blip r:embed="rId2">
              <a:extLst>
                <a:ext uri="{96DAC541-7B7A-43D3-8B79-37D633B846F1}">
                  <asvg:svgBlip xmlns:asvg="http://schemas.microsoft.com/office/drawing/2016/SVG/main" r:embed="rId3"/>
                </a:ext>
              </a:extLst>
            </a:blip>
            <a:stretch>
              <a:fillRect t="-137" b="-137"/>
            </a:stretch>
          </a:blipFill>
        </p:spPr>
        <p:txBody>
          <a:bodyPr/>
          <a:lstStyle/>
          <a:p>
            <a:endParaRPr lang="en-SI"/>
          </a:p>
        </p:txBody>
      </p:sp>
      <p:sp>
        <p:nvSpPr>
          <p:cNvPr id="3" name="Freeform 3"/>
          <p:cNvSpPr/>
          <p:nvPr/>
        </p:nvSpPr>
        <p:spPr>
          <a:xfrm rot="-3071680">
            <a:off x="-3100371" y="572564"/>
            <a:ext cx="6024516" cy="2004790"/>
          </a:xfrm>
          <a:custGeom>
            <a:avLst/>
            <a:gdLst/>
            <a:ahLst/>
            <a:cxnLst/>
            <a:rect l="l" t="t" r="r" b="b"/>
            <a:pathLst>
              <a:path w="6024516" h="2004790">
                <a:moveTo>
                  <a:pt x="0" y="0"/>
                </a:moveTo>
                <a:lnTo>
                  <a:pt x="6024516" y="0"/>
                </a:lnTo>
                <a:lnTo>
                  <a:pt x="6024516" y="2004790"/>
                </a:lnTo>
                <a:lnTo>
                  <a:pt x="0" y="2004790"/>
                </a:lnTo>
                <a:lnTo>
                  <a:pt x="0" y="0"/>
                </a:lnTo>
                <a:close/>
              </a:path>
            </a:pathLst>
          </a:custGeom>
          <a:blipFill>
            <a:blip r:embed="rId2">
              <a:extLst>
                <a:ext uri="{96DAC541-7B7A-43D3-8B79-37D633B846F1}">
                  <asvg:svgBlip xmlns:asvg="http://schemas.microsoft.com/office/drawing/2016/SVG/main" r:embed="rId3"/>
                </a:ext>
              </a:extLst>
            </a:blip>
            <a:stretch>
              <a:fillRect t="-84" b="-84"/>
            </a:stretch>
          </a:blipFill>
        </p:spPr>
        <p:txBody>
          <a:bodyPr/>
          <a:lstStyle/>
          <a:p>
            <a:endParaRPr lang="en-SI"/>
          </a:p>
        </p:txBody>
      </p:sp>
      <p:sp>
        <p:nvSpPr>
          <p:cNvPr id="4" name="Freeform 4"/>
          <p:cNvSpPr/>
          <p:nvPr/>
        </p:nvSpPr>
        <p:spPr>
          <a:xfrm>
            <a:off x="5532028" y="2342298"/>
            <a:ext cx="7223945" cy="6131323"/>
          </a:xfrm>
          <a:custGeom>
            <a:avLst/>
            <a:gdLst/>
            <a:ahLst/>
            <a:cxnLst/>
            <a:rect l="l" t="t" r="r" b="b"/>
            <a:pathLst>
              <a:path w="7223945" h="6131323">
                <a:moveTo>
                  <a:pt x="0" y="0"/>
                </a:moveTo>
                <a:lnTo>
                  <a:pt x="7223944" y="0"/>
                </a:lnTo>
                <a:lnTo>
                  <a:pt x="7223944" y="6131323"/>
                </a:lnTo>
                <a:lnTo>
                  <a:pt x="0" y="6131323"/>
                </a:lnTo>
                <a:lnTo>
                  <a:pt x="0" y="0"/>
                </a:lnTo>
                <a:close/>
              </a:path>
            </a:pathLst>
          </a:custGeom>
          <a:blipFill>
            <a:blip r:embed="rId4"/>
            <a:stretch>
              <a:fillRect/>
            </a:stretch>
          </a:blipFill>
        </p:spPr>
        <p:txBody>
          <a:bodyPr/>
          <a:lstStyle/>
          <a:p>
            <a:endParaRPr lang="en-SI"/>
          </a:p>
        </p:txBody>
      </p:sp>
      <p:sp>
        <p:nvSpPr>
          <p:cNvPr id="5" name="TextBox 5"/>
          <p:cNvSpPr txBox="1"/>
          <p:nvPr/>
        </p:nvSpPr>
        <p:spPr>
          <a:xfrm>
            <a:off x="4762500" y="4946378"/>
            <a:ext cx="8763000" cy="961263"/>
          </a:xfrm>
          <a:prstGeom prst="rect">
            <a:avLst/>
          </a:prstGeom>
        </p:spPr>
        <p:txBody>
          <a:bodyPr lIns="0" tIns="0" rIns="0" bIns="0" rtlCol="0" anchor="t">
            <a:spAutoFit/>
          </a:bodyPr>
          <a:lstStyle/>
          <a:p>
            <a:pPr algn="ctr">
              <a:lnSpc>
                <a:spcPts val="7325"/>
              </a:lnSpc>
            </a:pPr>
            <a:r>
              <a:rPr lang="en-US" sz="6599">
                <a:solidFill>
                  <a:srgbClr val="000000"/>
                </a:solidFill>
                <a:latin typeface="Bangers"/>
                <a:ea typeface="Bangers"/>
                <a:cs typeface="Bangers"/>
                <a:sym typeface="Bangers"/>
              </a:rPr>
              <a:t>rešitve</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9DBDE7"/>
        </a:solidFill>
        <a:effectLst/>
      </p:bgPr>
    </p:bg>
    <p:spTree>
      <p:nvGrpSpPr>
        <p:cNvPr id="1" name=""/>
        <p:cNvGrpSpPr/>
        <p:nvPr/>
      </p:nvGrpSpPr>
      <p:grpSpPr>
        <a:xfrm>
          <a:off x="0" y="0"/>
          <a:ext cx="0" cy="0"/>
          <a:chOff x="0" y="0"/>
          <a:chExt cx="0" cy="0"/>
        </a:xfrm>
      </p:grpSpPr>
      <p:sp>
        <p:nvSpPr>
          <p:cNvPr id="2" name="Freeform 2"/>
          <p:cNvSpPr/>
          <p:nvPr/>
        </p:nvSpPr>
        <p:spPr>
          <a:xfrm rot="-109738">
            <a:off x="11702745" y="8425990"/>
            <a:ext cx="8961383" cy="2982097"/>
          </a:xfrm>
          <a:custGeom>
            <a:avLst/>
            <a:gdLst/>
            <a:ahLst/>
            <a:cxnLst/>
            <a:rect l="l" t="t" r="r" b="b"/>
            <a:pathLst>
              <a:path w="8961383" h="2982097">
                <a:moveTo>
                  <a:pt x="0" y="0"/>
                </a:moveTo>
                <a:lnTo>
                  <a:pt x="8961383" y="0"/>
                </a:lnTo>
                <a:lnTo>
                  <a:pt x="8961383" y="2982097"/>
                </a:lnTo>
                <a:lnTo>
                  <a:pt x="0" y="2982097"/>
                </a:lnTo>
                <a:lnTo>
                  <a:pt x="0" y="0"/>
                </a:lnTo>
                <a:close/>
              </a:path>
            </a:pathLst>
          </a:custGeom>
          <a:blipFill>
            <a:blip r:embed="rId2">
              <a:extLst>
                <a:ext uri="{96DAC541-7B7A-43D3-8B79-37D633B846F1}">
                  <asvg:svgBlip xmlns:asvg="http://schemas.microsoft.com/office/drawing/2016/SVG/main" r:embed="rId3"/>
                </a:ext>
              </a:extLst>
            </a:blip>
            <a:stretch>
              <a:fillRect t="-137" b="-137"/>
            </a:stretch>
          </a:blipFill>
        </p:spPr>
        <p:txBody>
          <a:bodyPr/>
          <a:lstStyle/>
          <a:p>
            <a:endParaRPr lang="en-SI"/>
          </a:p>
        </p:txBody>
      </p:sp>
      <p:sp>
        <p:nvSpPr>
          <p:cNvPr id="3" name="Freeform 3"/>
          <p:cNvSpPr/>
          <p:nvPr/>
        </p:nvSpPr>
        <p:spPr>
          <a:xfrm rot="-3071680">
            <a:off x="-3100371" y="572564"/>
            <a:ext cx="6024516" cy="2004790"/>
          </a:xfrm>
          <a:custGeom>
            <a:avLst/>
            <a:gdLst/>
            <a:ahLst/>
            <a:cxnLst/>
            <a:rect l="l" t="t" r="r" b="b"/>
            <a:pathLst>
              <a:path w="6024516" h="2004790">
                <a:moveTo>
                  <a:pt x="0" y="0"/>
                </a:moveTo>
                <a:lnTo>
                  <a:pt x="6024516" y="0"/>
                </a:lnTo>
                <a:lnTo>
                  <a:pt x="6024516" y="2004790"/>
                </a:lnTo>
                <a:lnTo>
                  <a:pt x="0" y="2004790"/>
                </a:lnTo>
                <a:lnTo>
                  <a:pt x="0" y="0"/>
                </a:lnTo>
                <a:close/>
              </a:path>
            </a:pathLst>
          </a:custGeom>
          <a:blipFill>
            <a:blip r:embed="rId2">
              <a:extLst>
                <a:ext uri="{96DAC541-7B7A-43D3-8B79-37D633B846F1}">
                  <asvg:svgBlip xmlns:asvg="http://schemas.microsoft.com/office/drawing/2016/SVG/main" r:embed="rId3"/>
                </a:ext>
              </a:extLst>
            </a:blip>
            <a:stretch>
              <a:fillRect t="-84" b="-84"/>
            </a:stretch>
          </a:blipFill>
        </p:spPr>
        <p:txBody>
          <a:bodyPr/>
          <a:lstStyle/>
          <a:p>
            <a:endParaRPr lang="en-SI"/>
          </a:p>
        </p:txBody>
      </p:sp>
      <p:sp>
        <p:nvSpPr>
          <p:cNvPr id="4" name="TextBox 4"/>
          <p:cNvSpPr txBox="1"/>
          <p:nvPr/>
        </p:nvSpPr>
        <p:spPr>
          <a:xfrm>
            <a:off x="3723163" y="2530649"/>
            <a:ext cx="10512363" cy="3495675"/>
          </a:xfrm>
          <a:prstGeom prst="rect">
            <a:avLst/>
          </a:prstGeom>
        </p:spPr>
        <p:txBody>
          <a:bodyPr lIns="0" tIns="0" rIns="0" bIns="0" rtlCol="0" anchor="t">
            <a:spAutoFit/>
          </a:bodyPr>
          <a:lstStyle/>
          <a:p>
            <a:pPr marL="1079494" lvl="1" indent="-539747" algn="ctr">
              <a:lnSpc>
                <a:spcPts val="5549"/>
              </a:lnSpc>
              <a:spcBef>
                <a:spcPct val="0"/>
              </a:spcBef>
              <a:buAutoNum type="arabicPeriod"/>
            </a:pPr>
            <a:r>
              <a:rPr lang="en-US" sz="4999">
                <a:solidFill>
                  <a:srgbClr val="000000"/>
                </a:solidFill>
                <a:latin typeface="Josefin Sans"/>
                <a:ea typeface="Josefin Sans"/>
                <a:cs typeface="Josefin Sans"/>
                <a:sym typeface="Josefin Sans"/>
              </a:rPr>
              <a:t>FENIČANI</a:t>
            </a:r>
          </a:p>
          <a:p>
            <a:pPr algn="ctr">
              <a:lnSpc>
                <a:spcPts val="5549"/>
              </a:lnSpc>
              <a:spcBef>
                <a:spcPct val="0"/>
              </a:spcBef>
            </a:pPr>
            <a:r>
              <a:rPr lang="en-US" sz="4999">
                <a:solidFill>
                  <a:srgbClr val="000000"/>
                </a:solidFill>
                <a:latin typeface="Josefin Sans"/>
                <a:ea typeface="Josefin Sans"/>
                <a:cs typeface="Josefin Sans"/>
                <a:sym typeface="Josefin Sans"/>
              </a:rPr>
              <a:t>2. OPERACIJA DINAMO</a:t>
            </a:r>
          </a:p>
          <a:p>
            <a:pPr algn="ctr">
              <a:lnSpc>
                <a:spcPts val="5549"/>
              </a:lnSpc>
              <a:spcBef>
                <a:spcPct val="0"/>
              </a:spcBef>
            </a:pPr>
            <a:r>
              <a:rPr lang="en-US" sz="4999">
                <a:solidFill>
                  <a:srgbClr val="000000"/>
                </a:solidFill>
                <a:latin typeface="Josefin Sans"/>
                <a:ea typeface="Josefin Sans"/>
                <a:cs typeface="Josefin Sans"/>
                <a:sym typeface="Josefin Sans"/>
              </a:rPr>
              <a:t>3. NERO(N)</a:t>
            </a:r>
          </a:p>
          <a:p>
            <a:pPr algn="ctr">
              <a:lnSpc>
                <a:spcPts val="5549"/>
              </a:lnSpc>
              <a:spcBef>
                <a:spcPct val="0"/>
              </a:spcBef>
            </a:pPr>
            <a:r>
              <a:rPr lang="en-US" sz="4999">
                <a:solidFill>
                  <a:srgbClr val="000000"/>
                </a:solidFill>
                <a:latin typeface="Josefin Sans"/>
                <a:ea typeface="Josefin Sans"/>
                <a:cs typeface="Josefin Sans"/>
                <a:sym typeface="Josefin Sans"/>
              </a:rPr>
              <a:t>4. HAMILKAR BARKA (BARCAS)</a:t>
            </a:r>
          </a:p>
          <a:p>
            <a:pPr algn="ctr">
              <a:lnSpc>
                <a:spcPts val="5549"/>
              </a:lnSpc>
              <a:spcBef>
                <a:spcPct val="0"/>
              </a:spcBef>
            </a:pPr>
            <a:r>
              <a:rPr lang="en-US" sz="4999">
                <a:solidFill>
                  <a:srgbClr val="000000"/>
                </a:solidFill>
                <a:latin typeface="Josefin Sans"/>
                <a:ea typeface="Josefin Sans"/>
                <a:cs typeface="Josefin Sans"/>
                <a:sym typeface="Josefin Sans"/>
              </a:rPr>
              <a:t>5. BABA ANUJKA</a:t>
            </a:r>
          </a:p>
        </p:txBody>
      </p:sp>
      <p:sp>
        <p:nvSpPr>
          <p:cNvPr id="5" name="Freeform 5"/>
          <p:cNvSpPr/>
          <p:nvPr/>
        </p:nvSpPr>
        <p:spPr>
          <a:xfrm>
            <a:off x="14044730" y="3930042"/>
            <a:ext cx="4243270" cy="6356958"/>
          </a:xfrm>
          <a:custGeom>
            <a:avLst/>
            <a:gdLst/>
            <a:ahLst/>
            <a:cxnLst/>
            <a:rect l="l" t="t" r="r" b="b"/>
            <a:pathLst>
              <a:path w="4243270" h="6356958">
                <a:moveTo>
                  <a:pt x="0" y="0"/>
                </a:moveTo>
                <a:lnTo>
                  <a:pt x="4243270" y="0"/>
                </a:lnTo>
                <a:lnTo>
                  <a:pt x="4243270" y="6356958"/>
                </a:lnTo>
                <a:lnTo>
                  <a:pt x="0" y="6356958"/>
                </a:lnTo>
                <a:lnTo>
                  <a:pt x="0" y="0"/>
                </a:lnTo>
                <a:close/>
              </a:path>
            </a:pathLst>
          </a:custGeom>
          <a:blipFill>
            <a:blip r:embed="rId4"/>
            <a:stretch>
              <a:fillRect/>
            </a:stretch>
          </a:blipFill>
        </p:spPr>
        <p:txBody>
          <a:bodyPr/>
          <a:lstStyle/>
          <a:p>
            <a:endParaRPr lang="en-SI"/>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9DBDE7"/>
        </a:solidFill>
        <a:effectLst/>
      </p:bgPr>
    </p:bg>
    <p:spTree>
      <p:nvGrpSpPr>
        <p:cNvPr id="1" name=""/>
        <p:cNvGrpSpPr/>
        <p:nvPr/>
      </p:nvGrpSpPr>
      <p:grpSpPr>
        <a:xfrm>
          <a:off x="0" y="0"/>
          <a:ext cx="0" cy="0"/>
          <a:chOff x="0" y="0"/>
          <a:chExt cx="0" cy="0"/>
        </a:xfrm>
      </p:grpSpPr>
      <p:sp>
        <p:nvSpPr>
          <p:cNvPr id="2" name="Freeform 2"/>
          <p:cNvSpPr/>
          <p:nvPr/>
        </p:nvSpPr>
        <p:spPr>
          <a:xfrm rot="-109738">
            <a:off x="11702745" y="8425990"/>
            <a:ext cx="8961383" cy="2982097"/>
          </a:xfrm>
          <a:custGeom>
            <a:avLst/>
            <a:gdLst/>
            <a:ahLst/>
            <a:cxnLst/>
            <a:rect l="l" t="t" r="r" b="b"/>
            <a:pathLst>
              <a:path w="8961383" h="2982097">
                <a:moveTo>
                  <a:pt x="0" y="0"/>
                </a:moveTo>
                <a:lnTo>
                  <a:pt x="8961383" y="0"/>
                </a:lnTo>
                <a:lnTo>
                  <a:pt x="8961383" y="2982097"/>
                </a:lnTo>
                <a:lnTo>
                  <a:pt x="0" y="2982097"/>
                </a:lnTo>
                <a:lnTo>
                  <a:pt x="0" y="0"/>
                </a:lnTo>
                <a:close/>
              </a:path>
            </a:pathLst>
          </a:custGeom>
          <a:blipFill>
            <a:blip r:embed="rId2">
              <a:extLst>
                <a:ext uri="{96DAC541-7B7A-43D3-8B79-37D633B846F1}">
                  <asvg:svgBlip xmlns:asvg="http://schemas.microsoft.com/office/drawing/2016/SVG/main" r:embed="rId3"/>
                </a:ext>
              </a:extLst>
            </a:blip>
            <a:stretch>
              <a:fillRect t="-137" b="-137"/>
            </a:stretch>
          </a:blipFill>
        </p:spPr>
        <p:txBody>
          <a:bodyPr/>
          <a:lstStyle/>
          <a:p>
            <a:endParaRPr lang="en-SI"/>
          </a:p>
        </p:txBody>
      </p:sp>
      <p:sp>
        <p:nvSpPr>
          <p:cNvPr id="3" name="Freeform 3"/>
          <p:cNvSpPr/>
          <p:nvPr/>
        </p:nvSpPr>
        <p:spPr>
          <a:xfrm>
            <a:off x="3513793" y="355923"/>
            <a:ext cx="11260414" cy="9561115"/>
          </a:xfrm>
          <a:custGeom>
            <a:avLst/>
            <a:gdLst/>
            <a:ahLst/>
            <a:cxnLst/>
            <a:rect l="l" t="t" r="r" b="b"/>
            <a:pathLst>
              <a:path w="11260414" h="9561115">
                <a:moveTo>
                  <a:pt x="0" y="0"/>
                </a:moveTo>
                <a:lnTo>
                  <a:pt x="11260414" y="0"/>
                </a:lnTo>
                <a:lnTo>
                  <a:pt x="11260414" y="9561115"/>
                </a:lnTo>
                <a:lnTo>
                  <a:pt x="0" y="9561115"/>
                </a:lnTo>
                <a:lnTo>
                  <a:pt x="0" y="0"/>
                </a:lnTo>
                <a:close/>
              </a:path>
            </a:pathLst>
          </a:custGeom>
          <a:blipFill>
            <a:blip r:embed="rId4">
              <a:extLst>
                <a:ext uri="{96DAC541-7B7A-43D3-8B79-37D633B846F1}">
                  <asvg:svgBlip xmlns:asvg="http://schemas.microsoft.com/office/drawing/2016/SVG/main" r:embed="rId5"/>
                </a:ext>
              </a:extLst>
            </a:blip>
            <a:stretch>
              <a:fillRect l="-65" r="-65"/>
            </a:stretch>
          </a:blipFill>
        </p:spPr>
        <p:txBody>
          <a:bodyPr/>
          <a:lstStyle/>
          <a:p>
            <a:endParaRPr lang="en-SI"/>
          </a:p>
        </p:txBody>
      </p:sp>
      <p:sp>
        <p:nvSpPr>
          <p:cNvPr id="4" name="Freeform 4"/>
          <p:cNvSpPr/>
          <p:nvPr/>
        </p:nvSpPr>
        <p:spPr>
          <a:xfrm rot="-3071680">
            <a:off x="-3100371" y="572564"/>
            <a:ext cx="6024516" cy="2004790"/>
          </a:xfrm>
          <a:custGeom>
            <a:avLst/>
            <a:gdLst/>
            <a:ahLst/>
            <a:cxnLst/>
            <a:rect l="l" t="t" r="r" b="b"/>
            <a:pathLst>
              <a:path w="6024516" h="2004790">
                <a:moveTo>
                  <a:pt x="0" y="0"/>
                </a:moveTo>
                <a:lnTo>
                  <a:pt x="6024516" y="0"/>
                </a:lnTo>
                <a:lnTo>
                  <a:pt x="6024516" y="2004790"/>
                </a:lnTo>
                <a:lnTo>
                  <a:pt x="0" y="2004790"/>
                </a:lnTo>
                <a:lnTo>
                  <a:pt x="0" y="0"/>
                </a:lnTo>
                <a:close/>
              </a:path>
            </a:pathLst>
          </a:custGeom>
          <a:blipFill>
            <a:blip r:embed="rId2">
              <a:extLst>
                <a:ext uri="{96DAC541-7B7A-43D3-8B79-37D633B846F1}">
                  <asvg:svgBlip xmlns:asvg="http://schemas.microsoft.com/office/drawing/2016/SVG/main" r:embed="rId3"/>
                </a:ext>
              </a:extLst>
            </a:blip>
            <a:stretch>
              <a:fillRect t="-84" b="-84"/>
            </a:stretch>
          </a:blipFill>
        </p:spPr>
        <p:txBody>
          <a:bodyPr/>
          <a:lstStyle/>
          <a:p>
            <a:endParaRPr lang="en-SI"/>
          </a:p>
        </p:txBody>
      </p:sp>
      <p:sp>
        <p:nvSpPr>
          <p:cNvPr id="5" name="TextBox 5"/>
          <p:cNvSpPr txBox="1"/>
          <p:nvPr/>
        </p:nvSpPr>
        <p:spPr>
          <a:xfrm>
            <a:off x="5848033" y="4286053"/>
            <a:ext cx="6591935" cy="2243177"/>
          </a:xfrm>
          <a:prstGeom prst="rect">
            <a:avLst/>
          </a:prstGeom>
        </p:spPr>
        <p:txBody>
          <a:bodyPr lIns="0" tIns="0" rIns="0" bIns="0" rtlCol="0" anchor="t">
            <a:spAutoFit/>
          </a:bodyPr>
          <a:lstStyle/>
          <a:p>
            <a:pPr algn="l">
              <a:lnSpc>
                <a:spcPts val="8733"/>
              </a:lnSpc>
            </a:pPr>
            <a:r>
              <a:rPr lang="en-US" sz="7875">
                <a:solidFill>
                  <a:srgbClr val="000000"/>
                </a:solidFill>
                <a:latin typeface="Bangers"/>
                <a:ea typeface="Bangers"/>
                <a:cs typeface="Bangers"/>
                <a:sym typeface="Bangers"/>
              </a:rPr>
              <a:t>      KULINARIKA </a:t>
            </a:r>
          </a:p>
          <a:p>
            <a:pPr algn="l">
              <a:lnSpc>
                <a:spcPts val="8741"/>
              </a:lnSpc>
            </a:pPr>
            <a:r>
              <a:rPr lang="en-US" sz="7875">
                <a:solidFill>
                  <a:srgbClr val="000000"/>
                </a:solidFill>
                <a:latin typeface="Bangers"/>
                <a:ea typeface="Bangers"/>
                <a:cs typeface="Bangers"/>
                <a:sym typeface="Bangers"/>
              </a:rPr>
              <a:t>(SLIKOVNA/BONUS)</a:t>
            </a:r>
          </a:p>
        </p:txBody>
      </p:sp>
      <p:sp>
        <p:nvSpPr>
          <p:cNvPr id="6" name="Freeform 6"/>
          <p:cNvSpPr/>
          <p:nvPr/>
        </p:nvSpPr>
        <p:spPr>
          <a:xfrm>
            <a:off x="8808490" y="2941519"/>
            <a:ext cx="671019" cy="868165"/>
          </a:xfrm>
          <a:custGeom>
            <a:avLst/>
            <a:gdLst/>
            <a:ahLst/>
            <a:cxnLst/>
            <a:rect l="l" t="t" r="r" b="b"/>
            <a:pathLst>
              <a:path w="671019" h="868165">
                <a:moveTo>
                  <a:pt x="0" y="0"/>
                </a:moveTo>
                <a:lnTo>
                  <a:pt x="671020" y="0"/>
                </a:lnTo>
                <a:lnTo>
                  <a:pt x="671020" y="868165"/>
                </a:lnTo>
                <a:lnTo>
                  <a:pt x="0" y="86816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SI"/>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9DBDE7"/>
        </a:solidFill>
        <a:effectLst/>
      </p:bgPr>
    </p:bg>
    <p:spTree>
      <p:nvGrpSpPr>
        <p:cNvPr id="1" name=""/>
        <p:cNvGrpSpPr/>
        <p:nvPr/>
      </p:nvGrpSpPr>
      <p:grpSpPr>
        <a:xfrm>
          <a:off x="0" y="0"/>
          <a:ext cx="0" cy="0"/>
          <a:chOff x="0" y="0"/>
          <a:chExt cx="0" cy="0"/>
        </a:xfrm>
      </p:grpSpPr>
      <p:sp>
        <p:nvSpPr>
          <p:cNvPr id="2" name="Freeform 2"/>
          <p:cNvSpPr/>
          <p:nvPr/>
        </p:nvSpPr>
        <p:spPr>
          <a:xfrm rot="-109738">
            <a:off x="11702745" y="8425990"/>
            <a:ext cx="8961383" cy="2982097"/>
          </a:xfrm>
          <a:custGeom>
            <a:avLst/>
            <a:gdLst/>
            <a:ahLst/>
            <a:cxnLst/>
            <a:rect l="l" t="t" r="r" b="b"/>
            <a:pathLst>
              <a:path w="8961383" h="2982097">
                <a:moveTo>
                  <a:pt x="0" y="0"/>
                </a:moveTo>
                <a:lnTo>
                  <a:pt x="8961383" y="0"/>
                </a:lnTo>
                <a:lnTo>
                  <a:pt x="8961383" y="2982097"/>
                </a:lnTo>
                <a:lnTo>
                  <a:pt x="0" y="2982097"/>
                </a:lnTo>
                <a:lnTo>
                  <a:pt x="0" y="0"/>
                </a:lnTo>
                <a:close/>
              </a:path>
            </a:pathLst>
          </a:custGeom>
          <a:blipFill>
            <a:blip r:embed="rId2">
              <a:extLst>
                <a:ext uri="{96DAC541-7B7A-43D3-8B79-37D633B846F1}">
                  <asvg:svgBlip xmlns:asvg="http://schemas.microsoft.com/office/drawing/2016/SVG/main" r:embed="rId3"/>
                </a:ext>
              </a:extLst>
            </a:blip>
            <a:stretch>
              <a:fillRect t="-137" b="-137"/>
            </a:stretch>
          </a:blipFill>
        </p:spPr>
        <p:txBody>
          <a:bodyPr/>
          <a:lstStyle/>
          <a:p>
            <a:endParaRPr lang="en-SI"/>
          </a:p>
        </p:txBody>
      </p:sp>
      <p:sp>
        <p:nvSpPr>
          <p:cNvPr id="3" name="Freeform 3"/>
          <p:cNvSpPr/>
          <p:nvPr/>
        </p:nvSpPr>
        <p:spPr>
          <a:xfrm rot="-3071680">
            <a:off x="-3100371" y="572564"/>
            <a:ext cx="6024516" cy="2004790"/>
          </a:xfrm>
          <a:custGeom>
            <a:avLst/>
            <a:gdLst/>
            <a:ahLst/>
            <a:cxnLst/>
            <a:rect l="l" t="t" r="r" b="b"/>
            <a:pathLst>
              <a:path w="6024516" h="2004790">
                <a:moveTo>
                  <a:pt x="0" y="0"/>
                </a:moveTo>
                <a:lnTo>
                  <a:pt x="6024516" y="0"/>
                </a:lnTo>
                <a:lnTo>
                  <a:pt x="6024516" y="2004790"/>
                </a:lnTo>
                <a:lnTo>
                  <a:pt x="0" y="2004790"/>
                </a:lnTo>
                <a:lnTo>
                  <a:pt x="0" y="0"/>
                </a:lnTo>
                <a:close/>
              </a:path>
            </a:pathLst>
          </a:custGeom>
          <a:blipFill>
            <a:blip r:embed="rId2">
              <a:extLst>
                <a:ext uri="{96DAC541-7B7A-43D3-8B79-37D633B846F1}">
                  <asvg:svgBlip xmlns:asvg="http://schemas.microsoft.com/office/drawing/2016/SVG/main" r:embed="rId3"/>
                </a:ext>
              </a:extLst>
            </a:blip>
            <a:stretch>
              <a:fillRect t="-84" b="-84"/>
            </a:stretch>
          </a:blipFill>
        </p:spPr>
        <p:txBody>
          <a:bodyPr/>
          <a:lstStyle/>
          <a:p>
            <a:endParaRPr lang="en-SI"/>
          </a:p>
        </p:txBody>
      </p:sp>
      <p:sp>
        <p:nvSpPr>
          <p:cNvPr id="4" name="Freeform 4"/>
          <p:cNvSpPr/>
          <p:nvPr/>
        </p:nvSpPr>
        <p:spPr>
          <a:xfrm>
            <a:off x="783768" y="905708"/>
            <a:ext cx="16951262" cy="8871241"/>
          </a:xfrm>
          <a:custGeom>
            <a:avLst/>
            <a:gdLst/>
            <a:ahLst/>
            <a:cxnLst/>
            <a:rect l="l" t="t" r="r" b="b"/>
            <a:pathLst>
              <a:path w="16951262" h="8871241">
                <a:moveTo>
                  <a:pt x="0" y="0"/>
                </a:moveTo>
                <a:lnTo>
                  <a:pt x="16951263" y="0"/>
                </a:lnTo>
                <a:lnTo>
                  <a:pt x="16951263" y="8871240"/>
                </a:lnTo>
                <a:lnTo>
                  <a:pt x="0" y="8871240"/>
                </a:lnTo>
                <a:lnTo>
                  <a:pt x="0" y="0"/>
                </a:lnTo>
                <a:close/>
              </a:path>
            </a:pathLst>
          </a:custGeom>
          <a:blipFill>
            <a:blip r:embed="rId4"/>
            <a:stretch>
              <a:fillRect/>
            </a:stretch>
          </a:blipFill>
        </p:spPr>
        <p:txBody>
          <a:bodyPr/>
          <a:lstStyle/>
          <a:p>
            <a:endParaRPr lang="en-SI"/>
          </a:p>
        </p:txBody>
      </p:sp>
      <p:sp>
        <p:nvSpPr>
          <p:cNvPr id="5" name="TextBox 5"/>
          <p:cNvSpPr txBox="1"/>
          <p:nvPr/>
        </p:nvSpPr>
        <p:spPr>
          <a:xfrm>
            <a:off x="13217120" y="258425"/>
            <a:ext cx="11537592" cy="434352"/>
          </a:xfrm>
          <a:prstGeom prst="rect">
            <a:avLst/>
          </a:prstGeom>
        </p:spPr>
        <p:txBody>
          <a:bodyPr lIns="0" tIns="0" rIns="0" bIns="0" rtlCol="0" anchor="t">
            <a:spAutoFit/>
          </a:bodyPr>
          <a:lstStyle/>
          <a:p>
            <a:pPr algn="l">
              <a:lnSpc>
                <a:spcPts val="3329"/>
              </a:lnSpc>
            </a:pPr>
            <a:r>
              <a:rPr lang="en-US" sz="3000">
                <a:solidFill>
                  <a:srgbClr val="000000"/>
                </a:solidFill>
                <a:latin typeface="Bangers"/>
                <a:ea typeface="Bangers"/>
                <a:cs typeface="Bangers"/>
                <a:sym typeface="Bangers"/>
              </a:rPr>
              <a:t>      KULINARIKA (SLIKOVNA/BONUS)</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9DBDE7"/>
        </a:solidFill>
        <a:effectLst/>
      </p:bgPr>
    </p:bg>
    <p:spTree>
      <p:nvGrpSpPr>
        <p:cNvPr id="1" name=""/>
        <p:cNvGrpSpPr/>
        <p:nvPr/>
      </p:nvGrpSpPr>
      <p:grpSpPr>
        <a:xfrm>
          <a:off x="0" y="0"/>
          <a:ext cx="0" cy="0"/>
          <a:chOff x="0" y="0"/>
          <a:chExt cx="0" cy="0"/>
        </a:xfrm>
      </p:grpSpPr>
      <p:sp>
        <p:nvSpPr>
          <p:cNvPr id="2" name="Freeform 2"/>
          <p:cNvSpPr/>
          <p:nvPr/>
        </p:nvSpPr>
        <p:spPr>
          <a:xfrm rot="-109738">
            <a:off x="11702745" y="8425990"/>
            <a:ext cx="8961383" cy="2982097"/>
          </a:xfrm>
          <a:custGeom>
            <a:avLst/>
            <a:gdLst/>
            <a:ahLst/>
            <a:cxnLst/>
            <a:rect l="l" t="t" r="r" b="b"/>
            <a:pathLst>
              <a:path w="8961383" h="2982097">
                <a:moveTo>
                  <a:pt x="0" y="0"/>
                </a:moveTo>
                <a:lnTo>
                  <a:pt x="8961383" y="0"/>
                </a:lnTo>
                <a:lnTo>
                  <a:pt x="8961383" y="2982097"/>
                </a:lnTo>
                <a:lnTo>
                  <a:pt x="0" y="2982097"/>
                </a:lnTo>
                <a:lnTo>
                  <a:pt x="0" y="0"/>
                </a:lnTo>
                <a:close/>
              </a:path>
            </a:pathLst>
          </a:custGeom>
          <a:blipFill>
            <a:blip r:embed="rId2">
              <a:extLst>
                <a:ext uri="{96DAC541-7B7A-43D3-8B79-37D633B846F1}">
                  <asvg:svgBlip xmlns:asvg="http://schemas.microsoft.com/office/drawing/2016/SVG/main" r:embed="rId3"/>
                </a:ext>
              </a:extLst>
            </a:blip>
            <a:stretch>
              <a:fillRect t="-137" b="-137"/>
            </a:stretch>
          </a:blipFill>
        </p:spPr>
        <p:txBody>
          <a:bodyPr/>
          <a:lstStyle/>
          <a:p>
            <a:endParaRPr lang="en-SI"/>
          </a:p>
        </p:txBody>
      </p:sp>
      <p:sp>
        <p:nvSpPr>
          <p:cNvPr id="3" name="Freeform 3"/>
          <p:cNvSpPr/>
          <p:nvPr/>
        </p:nvSpPr>
        <p:spPr>
          <a:xfrm rot="-3071680">
            <a:off x="-3100371" y="572564"/>
            <a:ext cx="6024516" cy="2004790"/>
          </a:xfrm>
          <a:custGeom>
            <a:avLst/>
            <a:gdLst/>
            <a:ahLst/>
            <a:cxnLst/>
            <a:rect l="l" t="t" r="r" b="b"/>
            <a:pathLst>
              <a:path w="6024516" h="2004790">
                <a:moveTo>
                  <a:pt x="0" y="0"/>
                </a:moveTo>
                <a:lnTo>
                  <a:pt x="6024516" y="0"/>
                </a:lnTo>
                <a:lnTo>
                  <a:pt x="6024516" y="2004790"/>
                </a:lnTo>
                <a:lnTo>
                  <a:pt x="0" y="2004790"/>
                </a:lnTo>
                <a:lnTo>
                  <a:pt x="0" y="0"/>
                </a:lnTo>
                <a:close/>
              </a:path>
            </a:pathLst>
          </a:custGeom>
          <a:blipFill>
            <a:blip r:embed="rId2">
              <a:extLst>
                <a:ext uri="{96DAC541-7B7A-43D3-8B79-37D633B846F1}">
                  <asvg:svgBlip xmlns:asvg="http://schemas.microsoft.com/office/drawing/2016/SVG/main" r:embed="rId3"/>
                </a:ext>
              </a:extLst>
            </a:blip>
            <a:stretch>
              <a:fillRect t="-84" b="-84"/>
            </a:stretch>
          </a:blipFill>
        </p:spPr>
        <p:txBody>
          <a:bodyPr/>
          <a:lstStyle/>
          <a:p>
            <a:endParaRPr lang="en-SI"/>
          </a:p>
        </p:txBody>
      </p:sp>
      <p:sp>
        <p:nvSpPr>
          <p:cNvPr id="4" name="TextBox 4"/>
          <p:cNvSpPr txBox="1"/>
          <p:nvPr/>
        </p:nvSpPr>
        <p:spPr>
          <a:xfrm>
            <a:off x="4762500" y="5181600"/>
            <a:ext cx="8763000" cy="723900"/>
          </a:xfrm>
          <a:prstGeom prst="rect">
            <a:avLst/>
          </a:prstGeom>
        </p:spPr>
        <p:txBody>
          <a:bodyPr lIns="0" tIns="0" rIns="0" bIns="0" rtlCol="0" anchor="t">
            <a:spAutoFit/>
          </a:bodyPr>
          <a:lstStyle/>
          <a:p>
            <a:pPr algn="ctr">
              <a:lnSpc>
                <a:spcPts val="5550"/>
              </a:lnSpc>
            </a:pPr>
            <a:r>
              <a:rPr lang="en-US" sz="4999">
                <a:solidFill>
                  <a:srgbClr val="000000"/>
                </a:solidFill>
                <a:latin typeface="Josefin Sans"/>
                <a:ea typeface="Josefin Sans"/>
                <a:cs typeface="Josefin Sans"/>
                <a:sym typeface="Josefin Sans"/>
              </a:rPr>
              <a:t>.....</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9DBDE7"/>
        </a:solidFill>
        <a:effectLst/>
      </p:bgPr>
    </p:bg>
    <p:spTree>
      <p:nvGrpSpPr>
        <p:cNvPr id="1" name=""/>
        <p:cNvGrpSpPr/>
        <p:nvPr/>
      </p:nvGrpSpPr>
      <p:grpSpPr>
        <a:xfrm>
          <a:off x="0" y="0"/>
          <a:ext cx="0" cy="0"/>
          <a:chOff x="0" y="0"/>
          <a:chExt cx="0" cy="0"/>
        </a:xfrm>
      </p:grpSpPr>
      <p:sp>
        <p:nvSpPr>
          <p:cNvPr id="2" name="Freeform 2"/>
          <p:cNvSpPr/>
          <p:nvPr/>
        </p:nvSpPr>
        <p:spPr>
          <a:xfrm rot="-109738">
            <a:off x="11702745" y="8425990"/>
            <a:ext cx="8961383" cy="2982097"/>
          </a:xfrm>
          <a:custGeom>
            <a:avLst/>
            <a:gdLst/>
            <a:ahLst/>
            <a:cxnLst/>
            <a:rect l="l" t="t" r="r" b="b"/>
            <a:pathLst>
              <a:path w="8961383" h="2982097">
                <a:moveTo>
                  <a:pt x="0" y="0"/>
                </a:moveTo>
                <a:lnTo>
                  <a:pt x="8961383" y="0"/>
                </a:lnTo>
                <a:lnTo>
                  <a:pt x="8961383" y="2982097"/>
                </a:lnTo>
                <a:lnTo>
                  <a:pt x="0" y="2982097"/>
                </a:lnTo>
                <a:lnTo>
                  <a:pt x="0" y="0"/>
                </a:lnTo>
                <a:close/>
              </a:path>
            </a:pathLst>
          </a:custGeom>
          <a:blipFill>
            <a:blip r:embed="rId2">
              <a:extLst>
                <a:ext uri="{96DAC541-7B7A-43D3-8B79-37D633B846F1}">
                  <asvg:svgBlip xmlns:asvg="http://schemas.microsoft.com/office/drawing/2016/SVG/main" r:embed="rId3"/>
                </a:ext>
              </a:extLst>
            </a:blip>
            <a:stretch>
              <a:fillRect t="-137" b="-137"/>
            </a:stretch>
          </a:blipFill>
        </p:spPr>
        <p:txBody>
          <a:bodyPr/>
          <a:lstStyle/>
          <a:p>
            <a:endParaRPr lang="en-SI"/>
          </a:p>
        </p:txBody>
      </p:sp>
      <p:sp>
        <p:nvSpPr>
          <p:cNvPr id="3" name="Freeform 3"/>
          <p:cNvSpPr/>
          <p:nvPr/>
        </p:nvSpPr>
        <p:spPr>
          <a:xfrm rot="-3071680">
            <a:off x="-3100371" y="572564"/>
            <a:ext cx="6024516" cy="2004790"/>
          </a:xfrm>
          <a:custGeom>
            <a:avLst/>
            <a:gdLst/>
            <a:ahLst/>
            <a:cxnLst/>
            <a:rect l="l" t="t" r="r" b="b"/>
            <a:pathLst>
              <a:path w="6024516" h="2004790">
                <a:moveTo>
                  <a:pt x="0" y="0"/>
                </a:moveTo>
                <a:lnTo>
                  <a:pt x="6024516" y="0"/>
                </a:lnTo>
                <a:lnTo>
                  <a:pt x="6024516" y="2004790"/>
                </a:lnTo>
                <a:lnTo>
                  <a:pt x="0" y="2004790"/>
                </a:lnTo>
                <a:lnTo>
                  <a:pt x="0" y="0"/>
                </a:lnTo>
                <a:close/>
              </a:path>
            </a:pathLst>
          </a:custGeom>
          <a:blipFill>
            <a:blip r:embed="rId2">
              <a:extLst>
                <a:ext uri="{96DAC541-7B7A-43D3-8B79-37D633B846F1}">
                  <asvg:svgBlip xmlns:asvg="http://schemas.microsoft.com/office/drawing/2016/SVG/main" r:embed="rId3"/>
                </a:ext>
              </a:extLst>
            </a:blip>
            <a:stretch>
              <a:fillRect t="-84" b="-84"/>
            </a:stretch>
          </a:blipFill>
        </p:spPr>
        <p:txBody>
          <a:bodyPr/>
          <a:lstStyle/>
          <a:p>
            <a:endParaRPr lang="en-SI"/>
          </a:p>
        </p:txBody>
      </p:sp>
      <p:sp>
        <p:nvSpPr>
          <p:cNvPr id="4" name="Freeform 4"/>
          <p:cNvSpPr/>
          <p:nvPr/>
        </p:nvSpPr>
        <p:spPr>
          <a:xfrm>
            <a:off x="2580744" y="2064645"/>
            <a:ext cx="13761267" cy="7094741"/>
          </a:xfrm>
          <a:custGeom>
            <a:avLst/>
            <a:gdLst/>
            <a:ahLst/>
            <a:cxnLst/>
            <a:rect l="l" t="t" r="r" b="b"/>
            <a:pathLst>
              <a:path w="13761267" h="7094741">
                <a:moveTo>
                  <a:pt x="0" y="0"/>
                </a:moveTo>
                <a:lnTo>
                  <a:pt x="13761267" y="0"/>
                </a:lnTo>
                <a:lnTo>
                  <a:pt x="13761267" y="7094741"/>
                </a:lnTo>
                <a:lnTo>
                  <a:pt x="0" y="7094741"/>
                </a:lnTo>
                <a:lnTo>
                  <a:pt x="0" y="0"/>
                </a:lnTo>
                <a:close/>
              </a:path>
            </a:pathLst>
          </a:custGeom>
          <a:blipFill>
            <a:blip r:embed="rId4"/>
            <a:stretch>
              <a:fillRect/>
            </a:stretch>
          </a:blipFill>
        </p:spPr>
        <p:txBody>
          <a:bodyPr/>
          <a:lstStyle/>
          <a:p>
            <a:endParaRPr lang="en-SI"/>
          </a:p>
        </p:txBody>
      </p:sp>
      <p:sp>
        <p:nvSpPr>
          <p:cNvPr id="5" name="TextBox 5"/>
          <p:cNvSpPr txBox="1"/>
          <p:nvPr/>
        </p:nvSpPr>
        <p:spPr>
          <a:xfrm>
            <a:off x="8536575" y="740402"/>
            <a:ext cx="2143545" cy="907893"/>
          </a:xfrm>
          <a:prstGeom prst="rect">
            <a:avLst/>
          </a:prstGeom>
        </p:spPr>
        <p:txBody>
          <a:bodyPr lIns="0" tIns="0" rIns="0" bIns="0" rtlCol="0" anchor="t">
            <a:spAutoFit/>
          </a:bodyPr>
          <a:lstStyle/>
          <a:p>
            <a:pPr algn="ctr">
              <a:lnSpc>
                <a:spcPts val="6959"/>
              </a:lnSpc>
            </a:pPr>
            <a:r>
              <a:rPr lang="en-US" sz="6269">
                <a:solidFill>
                  <a:srgbClr val="000000"/>
                </a:solidFill>
                <a:latin typeface="Bangers"/>
                <a:ea typeface="Bangers"/>
                <a:cs typeface="Bangers"/>
                <a:sym typeface="Bangers"/>
              </a:rPr>
              <a:t>REŠITVE </a:t>
            </a:r>
          </a:p>
        </p:txBody>
      </p:sp>
      <p:sp>
        <p:nvSpPr>
          <p:cNvPr id="6" name="TextBox 6"/>
          <p:cNvSpPr txBox="1"/>
          <p:nvPr/>
        </p:nvSpPr>
        <p:spPr>
          <a:xfrm>
            <a:off x="13217120" y="258425"/>
            <a:ext cx="11537592" cy="434352"/>
          </a:xfrm>
          <a:prstGeom prst="rect">
            <a:avLst/>
          </a:prstGeom>
        </p:spPr>
        <p:txBody>
          <a:bodyPr lIns="0" tIns="0" rIns="0" bIns="0" rtlCol="0" anchor="t">
            <a:spAutoFit/>
          </a:bodyPr>
          <a:lstStyle/>
          <a:p>
            <a:pPr algn="l">
              <a:lnSpc>
                <a:spcPts val="3329"/>
              </a:lnSpc>
            </a:pPr>
            <a:r>
              <a:rPr lang="en-US" sz="3000">
                <a:solidFill>
                  <a:srgbClr val="000000"/>
                </a:solidFill>
                <a:latin typeface="Bangers"/>
                <a:ea typeface="Bangers"/>
                <a:cs typeface="Bangers"/>
                <a:sym typeface="Bangers"/>
              </a:rPr>
              <a:t>      KULINARIKA (SLIKOVNA/BONUS)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9DBDE7"/>
        </a:solidFill>
        <a:effectLst/>
      </p:bgPr>
    </p:bg>
    <p:spTree>
      <p:nvGrpSpPr>
        <p:cNvPr id="1" name=""/>
        <p:cNvGrpSpPr/>
        <p:nvPr/>
      </p:nvGrpSpPr>
      <p:grpSpPr>
        <a:xfrm>
          <a:off x="0" y="0"/>
          <a:ext cx="0" cy="0"/>
          <a:chOff x="0" y="0"/>
          <a:chExt cx="0" cy="0"/>
        </a:xfrm>
      </p:grpSpPr>
      <p:sp>
        <p:nvSpPr>
          <p:cNvPr id="2" name="Freeform 2"/>
          <p:cNvSpPr/>
          <p:nvPr/>
        </p:nvSpPr>
        <p:spPr>
          <a:xfrm rot="-109738">
            <a:off x="11702745" y="8425990"/>
            <a:ext cx="8961383" cy="2982097"/>
          </a:xfrm>
          <a:custGeom>
            <a:avLst/>
            <a:gdLst/>
            <a:ahLst/>
            <a:cxnLst/>
            <a:rect l="l" t="t" r="r" b="b"/>
            <a:pathLst>
              <a:path w="8961383" h="2982097">
                <a:moveTo>
                  <a:pt x="0" y="0"/>
                </a:moveTo>
                <a:lnTo>
                  <a:pt x="8961383" y="0"/>
                </a:lnTo>
                <a:lnTo>
                  <a:pt x="8961383" y="2982097"/>
                </a:lnTo>
                <a:lnTo>
                  <a:pt x="0" y="2982097"/>
                </a:lnTo>
                <a:lnTo>
                  <a:pt x="0" y="0"/>
                </a:lnTo>
                <a:close/>
              </a:path>
            </a:pathLst>
          </a:custGeom>
          <a:blipFill>
            <a:blip r:embed="rId2">
              <a:extLst>
                <a:ext uri="{96DAC541-7B7A-43D3-8B79-37D633B846F1}">
                  <asvg:svgBlip xmlns:asvg="http://schemas.microsoft.com/office/drawing/2016/SVG/main" r:embed="rId3"/>
                </a:ext>
              </a:extLst>
            </a:blip>
            <a:stretch>
              <a:fillRect t="-137" b="-137"/>
            </a:stretch>
          </a:blipFill>
        </p:spPr>
        <p:txBody>
          <a:bodyPr/>
          <a:lstStyle/>
          <a:p>
            <a:endParaRPr lang="en-SI"/>
          </a:p>
        </p:txBody>
      </p:sp>
      <p:sp>
        <p:nvSpPr>
          <p:cNvPr id="3" name="Freeform 3"/>
          <p:cNvSpPr/>
          <p:nvPr/>
        </p:nvSpPr>
        <p:spPr>
          <a:xfrm>
            <a:off x="3513793" y="355924"/>
            <a:ext cx="11260414" cy="9561115"/>
          </a:xfrm>
          <a:custGeom>
            <a:avLst/>
            <a:gdLst/>
            <a:ahLst/>
            <a:cxnLst/>
            <a:rect l="l" t="t" r="r" b="b"/>
            <a:pathLst>
              <a:path w="11260414" h="9561115">
                <a:moveTo>
                  <a:pt x="0" y="0"/>
                </a:moveTo>
                <a:lnTo>
                  <a:pt x="11260414" y="0"/>
                </a:lnTo>
                <a:lnTo>
                  <a:pt x="11260414" y="9561115"/>
                </a:lnTo>
                <a:lnTo>
                  <a:pt x="0" y="9561115"/>
                </a:lnTo>
                <a:lnTo>
                  <a:pt x="0" y="0"/>
                </a:lnTo>
                <a:close/>
              </a:path>
            </a:pathLst>
          </a:custGeom>
          <a:blipFill>
            <a:blip r:embed="rId4">
              <a:extLst>
                <a:ext uri="{96DAC541-7B7A-43D3-8B79-37D633B846F1}">
                  <asvg:svgBlip xmlns:asvg="http://schemas.microsoft.com/office/drawing/2016/SVG/main" r:embed="rId5"/>
                </a:ext>
              </a:extLst>
            </a:blip>
            <a:stretch>
              <a:fillRect l="-65" r="-65"/>
            </a:stretch>
          </a:blipFill>
        </p:spPr>
        <p:txBody>
          <a:bodyPr/>
          <a:lstStyle/>
          <a:p>
            <a:endParaRPr lang="en-SI"/>
          </a:p>
        </p:txBody>
      </p:sp>
      <p:sp>
        <p:nvSpPr>
          <p:cNvPr id="4" name="Freeform 4"/>
          <p:cNvSpPr/>
          <p:nvPr/>
        </p:nvSpPr>
        <p:spPr>
          <a:xfrm rot="-3071680">
            <a:off x="-3100371" y="572564"/>
            <a:ext cx="6024516" cy="2004790"/>
          </a:xfrm>
          <a:custGeom>
            <a:avLst/>
            <a:gdLst/>
            <a:ahLst/>
            <a:cxnLst/>
            <a:rect l="l" t="t" r="r" b="b"/>
            <a:pathLst>
              <a:path w="6024516" h="2004790">
                <a:moveTo>
                  <a:pt x="0" y="0"/>
                </a:moveTo>
                <a:lnTo>
                  <a:pt x="6024516" y="0"/>
                </a:lnTo>
                <a:lnTo>
                  <a:pt x="6024516" y="2004790"/>
                </a:lnTo>
                <a:lnTo>
                  <a:pt x="0" y="2004790"/>
                </a:lnTo>
                <a:lnTo>
                  <a:pt x="0" y="0"/>
                </a:lnTo>
                <a:close/>
              </a:path>
            </a:pathLst>
          </a:custGeom>
          <a:blipFill>
            <a:blip r:embed="rId2">
              <a:extLst>
                <a:ext uri="{96DAC541-7B7A-43D3-8B79-37D633B846F1}">
                  <asvg:svgBlip xmlns:asvg="http://schemas.microsoft.com/office/drawing/2016/SVG/main" r:embed="rId3"/>
                </a:ext>
              </a:extLst>
            </a:blip>
            <a:stretch>
              <a:fillRect t="-84" b="-84"/>
            </a:stretch>
          </a:blipFill>
        </p:spPr>
        <p:txBody>
          <a:bodyPr/>
          <a:lstStyle/>
          <a:p>
            <a:endParaRPr lang="en-SI"/>
          </a:p>
        </p:txBody>
      </p:sp>
      <p:sp>
        <p:nvSpPr>
          <p:cNvPr id="5" name="TextBox 5"/>
          <p:cNvSpPr txBox="1"/>
          <p:nvPr/>
        </p:nvSpPr>
        <p:spPr>
          <a:xfrm>
            <a:off x="7366728" y="4890337"/>
            <a:ext cx="5867400" cy="868704"/>
          </a:xfrm>
          <a:prstGeom prst="rect">
            <a:avLst/>
          </a:prstGeom>
        </p:spPr>
        <p:txBody>
          <a:bodyPr lIns="0" tIns="0" rIns="0" bIns="0" rtlCol="0" anchor="t">
            <a:spAutoFit/>
          </a:bodyPr>
          <a:lstStyle/>
          <a:p>
            <a:pPr algn="l">
              <a:lnSpc>
                <a:spcPts val="6659"/>
              </a:lnSpc>
            </a:pPr>
            <a:r>
              <a:rPr lang="en-US" sz="6000">
                <a:solidFill>
                  <a:srgbClr val="000000"/>
                </a:solidFill>
                <a:latin typeface="Bangers"/>
                <a:ea typeface="Bangers"/>
                <a:cs typeface="Bangers"/>
                <a:sym typeface="Bangers"/>
              </a:rPr>
              <a:t>2025 (2026)</a:t>
            </a:r>
          </a:p>
        </p:txBody>
      </p:sp>
      <p:sp>
        <p:nvSpPr>
          <p:cNvPr id="6" name="Freeform 6"/>
          <p:cNvSpPr/>
          <p:nvPr/>
        </p:nvSpPr>
        <p:spPr>
          <a:xfrm>
            <a:off x="8927658" y="3481756"/>
            <a:ext cx="432683" cy="689535"/>
          </a:xfrm>
          <a:custGeom>
            <a:avLst/>
            <a:gdLst/>
            <a:ahLst/>
            <a:cxnLst/>
            <a:rect l="l" t="t" r="r" b="b"/>
            <a:pathLst>
              <a:path w="432683" h="689535">
                <a:moveTo>
                  <a:pt x="0" y="0"/>
                </a:moveTo>
                <a:lnTo>
                  <a:pt x="432684" y="0"/>
                </a:lnTo>
                <a:lnTo>
                  <a:pt x="432684" y="689535"/>
                </a:lnTo>
                <a:lnTo>
                  <a:pt x="0" y="68953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SI"/>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9DBDE7"/>
        </a:solidFill>
        <a:effectLst/>
      </p:bgPr>
    </p:bg>
    <p:spTree>
      <p:nvGrpSpPr>
        <p:cNvPr id="1" name=""/>
        <p:cNvGrpSpPr/>
        <p:nvPr/>
      </p:nvGrpSpPr>
      <p:grpSpPr>
        <a:xfrm>
          <a:off x="0" y="0"/>
          <a:ext cx="0" cy="0"/>
          <a:chOff x="0" y="0"/>
          <a:chExt cx="0" cy="0"/>
        </a:xfrm>
      </p:grpSpPr>
      <p:sp>
        <p:nvSpPr>
          <p:cNvPr id="2" name="Freeform 2"/>
          <p:cNvSpPr/>
          <p:nvPr/>
        </p:nvSpPr>
        <p:spPr>
          <a:xfrm rot="-109738">
            <a:off x="11702745" y="8425990"/>
            <a:ext cx="8961383" cy="2982097"/>
          </a:xfrm>
          <a:custGeom>
            <a:avLst/>
            <a:gdLst/>
            <a:ahLst/>
            <a:cxnLst/>
            <a:rect l="l" t="t" r="r" b="b"/>
            <a:pathLst>
              <a:path w="8961383" h="2982097">
                <a:moveTo>
                  <a:pt x="0" y="0"/>
                </a:moveTo>
                <a:lnTo>
                  <a:pt x="8961383" y="0"/>
                </a:lnTo>
                <a:lnTo>
                  <a:pt x="8961383" y="2982097"/>
                </a:lnTo>
                <a:lnTo>
                  <a:pt x="0" y="2982097"/>
                </a:lnTo>
                <a:lnTo>
                  <a:pt x="0" y="0"/>
                </a:lnTo>
                <a:close/>
              </a:path>
            </a:pathLst>
          </a:custGeom>
          <a:blipFill>
            <a:blip r:embed="rId2">
              <a:extLst>
                <a:ext uri="{96DAC541-7B7A-43D3-8B79-37D633B846F1}">
                  <asvg:svgBlip xmlns:asvg="http://schemas.microsoft.com/office/drawing/2016/SVG/main" r:embed="rId3"/>
                </a:ext>
              </a:extLst>
            </a:blip>
            <a:stretch>
              <a:fillRect t="-137" b="-137"/>
            </a:stretch>
          </a:blipFill>
        </p:spPr>
        <p:txBody>
          <a:bodyPr/>
          <a:lstStyle/>
          <a:p>
            <a:endParaRPr lang="en-SI"/>
          </a:p>
        </p:txBody>
      </p:sp>
      <p:sp>
        <p:nvSpPr>
          <p:cNvPr id="3" name="Freeform 3"/>
          <p:cNvSpPr/>
          <p:nvPr/>
        </p:nvSpPr>
        <p:spPr>
          <a:xfrm rot="-3071680">
            <a:off x="-3100371" y="572564"/>
            <a:ext cx="6024516" cy="2004790"/>
          </a:xfrm>
          <a:custGeom>
            <a:avLst/>
            <a:gdLst/>
            <a:ahLst/>
            <a:cxnLst/>
            <a:rect l="l" t="t" r="r" b="b"/>
            <a:pathLst>
              <a:path w="6024516" h="2004790">
                <a:moveTo>
                  <a:pt x="0" y="0"/>
                </a:moveTo>
                <a:lnTo>
                  <a:pt x="6024516" y="0"/>
                </a:lnTo>
                <a:lnTo>
                  <a:pt x="6024516" y="2004790"/>
                </a:lnTo>
                <a:lnTo>
                  <a:pt x="0" y="2004790"/>
                </a:lnTo>
                <a:lnTo>
                  <a:pt x="0" y="0"/>
                </a:lnTo>
                <a:close/>
              </a:path>
            </a:pathLst>
          </a:custGeom>
          <a:blipFill>
            <a:blip r:embed="rId2">
              <a:extLst>
                <a:ext uri="{96DAC541-7B7A-43D3-8B79-37D633B846F1}">
                  <asvg:svgBlip xmlns:asvg="http://schemas.microsoft.com/office/drawing/2016/SVG/main" r:embed="rId3"/>
                </a:ext>
              </a:extLst>
            </a:blip>
            <a:stretch>
              <a:fillRect t="-84" b="-84"/>
            </a:stretch>
          </a:blipFill>
        </p:spPr>
        <p:txBody>
          <a:bodyPr/>
          <a:lstStyle/>
          <a:p>
            <a:endParaRPr lang="en-SI"/>
          </a:p>
        </p:txBody>
      </p:sp>
      <p:sp>
        <p:nvSpPr>
          <p:cNvPr id="4" name="Freeform 4"/>
          <p:cNvSpPr/>
          <p:nvPr/>
        </p:nvSpPr>
        <p:spPr>
          <a:xfrm>
            <a:off x="7086600" y="1958432"/>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SI"/>
          </a:p>
        </p:txBody>
      </p:sp>
      <p:sp>
        <p:nvSpPr>
          <p:cNvPr id="5" name="TextBox 5"/>
          <p:cNvSpPr txBox="1"/>
          <p:nvPr/>
        </p:nvSpPr>
        <p:spPr>
          <a:xfrm>
            <a:off x="0" y="6545888"/>
            <a:ext cx="17953239" cy="1737855"/>
          </a:xfrm>
          <a:prstGeom prst="rect">
            <a:avLst/>
          </a:prstGeom>
        </p:spPr>
        <p:txBody>
          <a:bodyPr lIns="0" tIns="0" rIns="0" bIns="0" rtlCol="0" anchor="t">
            <a:spAutoFit/>
          </a:bodyPr>
          <a:lstStyle/>
          <a:p>
            <a:pPr algn="ctr">
              <a:lnSpc>
                <a:spcPts val="13368"/>
              </a:lnSpc>
            </a:pPr>
            <a:r>
              <a:rPr lang="en-US" sz="12043">
                <a:solidFill>
                  <a:srgbClr val="000000"/>
                </a:solidFill>
                <a:latin typeface="Bangers"/>
                <a:ea typeface="Bangers"/>
                <a:cs typeface="Bangers"/>
                <a:sym typeface="Bangers"/>
              </a:rPr>
              <a:t>ODMOR</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9DBDE7"/>
        </a:solidFill>
        <a:effectLst/>
      </p:bgPr>
    </p:bg>
    <p:spTree>
      <p:nvGrpSpPr>
        <p:cNvPr id="1" name=""/>
        <p:cNvGrpSpPr/>
        <p:nvPr/>
      </p:nvGrpSpPr>
      <p:grpSpPr>
        <a:xfrm>
          <a:off x="0" y="0"/>
          <a:ext cx="0" cy="0"/>
          <a:chOff x="0" y="0"/>
          <a:chExt cx="0" cy="0"/>
        </a:xfrm>
      </p:grpSpPr>
      <p:sp>
        <p:nvSpPr>
          <p:cNvPr id="2" name="Freeform 2"/>
          <p:cNvSpPr/>
          <p:nvPr/>
        </p:nvSpPr>
        <p:spPr>
          <a:xfrm rot="-109738">
            <a:off x="11702745" y="8425990"/>
            <a:ext cx="8961383" cy="2982097"/>
          </a:xfrm>
          <a:custGeom>
            <a:avLst/>
            <a:gdLst/>
            <a:ahLst/>
            <a:cxnLst/>
            <a:rect l="l" t="t" r="r" b="b"/>
            <a:pathLst>
              <a:path w="8961383" h="2982097">
                <a:moveTo>
                  <a:pt x="0" y="0"/>
                </a:moveTo>
                <a:lnTo>
                  <a:pt x="8961383" y="0"/>
                </a:lnTo>
                <a:lnTo>
                  <a:pt x="8961383" y="2982097"/>
                </a:lnTo>
                <a:lnTo>
                  <a:pt x="0" y="2982097"/>
                </a:lnTo>
                <a:lnTo>
                  <a:pt x="0" y="0"/>
                </a:lnTo>
                <a:close/>
              </a:path>
            </a:pathLst>
          </a:custGeom>
          <a:blipFill>
            <a:blip r:embed="rId2">
              <a:extLst>
                <a:ext uri="{96DAC541-7B7A-43D3-8B79-37D633B846F1}">
                  <asvg:svgBlip xmlns:asvg="http://schemas.microsoft.com/office/drawing/2016/SVG/main" r:embed="rId3"/>
                </a:ext>
              </a:extLst>
            </a:blip>
            <a:stretch>
              <a:fillRect t="-137" b="-137"/>
            </a:stretch>
          </a:blipFill>
        </p:spPr>
        <p:txBody>
          <a:bodyPr/>
          <a:lstStyle/>
          <a:p>
            <a:endParaRPr lang="en-SI"/>
          </a:p>
        </p:txBody>
      </p:sp>
      <p:sp>
        <p:nvSpPr>
          <p:cNvPr id="3" name="Freeform 3"/>
          <p:cNvSpPr/>
          <p:nvPr/>
        </p:nvSpPr>
        <p:spPr>
          <a:xfrm>
            <a:off x="3513793" y="355924"/>
            <a:ext cx="11260414" cy="9561115"/>
          </a:xfrm>
          <a:custGeom>
            <a:avLst/>
            <a:gdLst/>
            <a:ahLst/>
            <a:cxnLst/>
            <a:rect l="l" t="t" r="r" b="b"/>
            <a:pathLst>
              <a:path w="11260414" h="9561115">
                <a:moveTo>
                  <a:pt x="0" y="0"/>
                </a:moveTo>
                <a:lnTo>
                  <a:pt x="11260414" y="0"/>
                </a:lnTo>
                <a:lnTo>
                  <a:pt x="11260414" y="9561115"/>
                </a:lnTo>
                <a:lnTo>
                  <a:pt x="0" y="9561115"/>
                </a:lnTo>
                <a:lnTo>
                  <a:pt x="0" y="0"/>
                </a:lnTo>
                <a:close/>
              </a:path>
            </a:pathLst>
          </a:custGeom>
          <a:blipFill>
            <a:blip r:embed="rId4">
              <a:extLst>
                <a:ext uri="{96DAC541-7B7A-43D3-8B79-37D633B846F1}">
                  <asvg:svgBlip xmlns:asvg="http://schemas.microsoft.com/office/drawing/2016/SVG/main" r:embed="rId5"/>
                </a:ext>
              </a:extLst>
            </a:blip>
            <a:stretch>
              <a:fillRect l="-65" r="-65"/>
            </a:stretch>
          </a:blipFill>
        </p:spPr>
        <p:txBody>
          <a:bodyPr/>
          <a:lstStyle/>
          <a:p>
            <a:endParaRPr lang="en-SI"/>
          </a:p>
        </p:txBody>
      </p:sp>
      <p:sp>
        <p:nvSpPr>
          <p:cNvPr id="4" name="Freeform 4"/>
          <p:cNvSpPr/>
          <p:nvPr/>
        </p:nvSpPr>
        <p:spPr>
          <a:xfrm rot="-3071680">
            <a:off x="-3100371" y="572564"/>
            <a:ext cx="6024516" cy="2004790"/>
          </a:xfrm>
          <a:custGeom>
            <a:avLst/>
            <a:gdLst/>
            <a:ahLst/>
            <a:cxnLst/>
            <a:rect l="l" t="t" r="r" b="b"/>
            <a:pathLst>
              <a:path w="6024516" h="2004790">
                <a:moveTo>
                  <a:pt x="0" y="0"/>
                </a:moveTo>
                <a:lnTo>
                  <a:pt x="6024516" y="0"/>
                </a:lnTo>
                <a:lnTo>
                  <a:pt x="6024516" y="2004790"/>
                </a:lnTo>
                <a:lnTo>
                  <a:pt x="0" y="2004790"/>
                </a:lnTo>
                <a:lnTo>
                  <a:pt x="0" y="0"/>
                </a:lnTo>
                <a:close/>
              </a:path>
            </a:pathLst>
          </a:custGeom>
          <a:blipFill>
            <a:blip r:embed="rId2">
              <a:extLst>
                <a:ext uri="{96DAC541-7B7A-43D3-8B79-37D633B846F1}">
                  <asvg:svgBlip xmlns:asvg="http://schemas.microsoft.com/office/drawing/2016/SVG/main" r:embed="rId3"/>
                </a:ext>
              </a:extLst>
            </a:blip>
            <a:stretch>
              <a:fillRect t="-84" b="-84"/>
            </a:stretch>
          </a:blipFill>
        </p:spPr>
        <p:txBody>
          <a:bodyPr/>
          <a:lstStyle/>
          <a:p>
            <a:endParaRPr lang="en-SI"/>
          </a:p>
        </p:txBody>
      </p:sp>
      <p:sp>
        <p:nvSpPr>
          <p:cNvPr id="5" name="TextBox 5"/>
          <p:cNvSpPr txBox="1"/>
          <p:nvPr/>
        </p:nvSpPr>
        <p:spPr>
          <a:xfrm>
            <a:off x="7255434" y="5045261"/>
            <a:ext cx="3479453" cy="1137793"/>
          </a:xfrm>
          <a:prstGeom prst="rect">
            <a:avLst/>
          </a:prstGeom>
        </p:spPr>
        <p:txBody>
          <a:bodyPr lIns="0" tIns="0" rIns="0" bIns="0" rtlCol="0" anchor="t">
            <a:spAutoFit/>
          </a:bodyPr>
          <a:lstStyle/>
          <a:p>
            <a:pPr algn="l">
              <a:lnSpc>
                <a:spcPts val="8741"/>
              </a:lnSpc>
            </a:pPr>
            <a:r>
              <a:rPr lang="en-US" sz="7875">
                <a:solidFill>
                  <a:srgbClr val="000000"/>
                </a:solidFill>
                <a:latin typeface="Bangers"/>
                <a:ea typeface="Bangers"/>
                <a:cs typeface="Bangers"/>
                <a:sym typeface="Bangers"/>
              </a:rPr>
              <a:t>UMETNOST</a:t>
            </a:r>
          </a:p>
        </p:txBody>
      </p:sp>
      <p:sp>
        <p:nvSpPr>
          <p:cNvPr id="6" name="Freeform 6"/>
          <p:cNvSpPr/>
          <p:nvPr/>
        </p:nvSpPr>
        <p:spPr>
          <a:xfrm>
            <a:off x="8622599" y="3813566"/>
            <a:ext cx="521401" cy="736962"/>
          </a:xfrm>
          <a:custGeom>
            <a:avLst/>
            <a:gdLst/>
            <a:ahLst/>
            <a:cxnLst/>
            <a:rect l="l" t="t" r="r" b="b"/>
            <a:pathLst>
              <a:path w="521401" h="736962">
                <a:moveTo>
                  <a:pt x="0" y="0"/>
                </a:moveTo>
                <a:lnTo>
                  <a:pt x="521401" y="0"/>
                </a:lnTo>
                <a:lnTo>
                  <a:pt x="521401" y="736962"/>
                </a:lnTo>
                <a:lnTo>
                  <a:pt x="0" y="73696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SI"/>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9DBDE7"/>
        </a:solidFill>
        <a:effectLst/>
      </p:bgPr>
    </p:bg>
    <p:spTree>
      <p:nvGrpSpPr>
        <p:cNvPr id="1" name=""/>
        <p:cNvGrpSpPr/>
        <p:nvPr/>
      </p:nvGrpSpPr>
      <p:grpSpPr>
        <a:xfrm>
          <a:off x="0" y="0"/>
          <a:ext cx="0" cy="0"/>
          <a:chOff x="0" y="0"/>
          <a:chExt cx="0" cy="0"/>
        </a:xfrm>
      </p:grpSpPr>
      <p:sp>
        <p:nvSpPr>
          <p:cNvPr id="2" name="Freeform 2"/>
          <p:cNvSpPr/>
          <p:nvPr/>
        </p:nvSpPr>
        <p:spPr>
          <a:xfrm rot="-109738">
            <a:off x="11702745" y="8425990"/>
            <a:ext cx="8961383" cy="2982097"/>
          </a:xfrm>
          <a:custGeom>
            <a:avLst/>
            <a:gdLst/>
            <a:ahLst/>
            <a:cxnLst/>
            <a:rect l="l" t="t" r="r" b="b"/>
            <a:pathLst>
              <a:path w="8961383" h="2982097">
                <a:moveTo>
                  <a:pt x="0" y="0"/>
                </a:moveTo>
                <a:lnTo>
                  <a:pt x="8961383" y="0"/>
                </a:lnTo>
                <a:lnTo>
                  <a:pt x="8961383" y="2982097"/>
                </a:lnTo>
                <a:lnTo>
                  <a:pt x="0" y="2982097"/>
                </a:lnTo>
                <a:lnTo>
                  <a:pt x="0" y="0"/>
                </a:lnTo>
                <a:close/>
              </a:path>
            </a:pathLst>
          </a:custGeom>
          <a:blipFill>
            <a:blip r:embed="rId2">
              <a:extLst>
                <a:ext uri="{96DAC541-7B7A-43D3-8B79-37D633B846F1}">
                  <asvg:svgBlip xmlns:asvg="http://schemas.microsoft.com/office/drawing/2016/SVG/main" r:embed="rId3"/>
                </a:ext>
              </a:extLst>
            </a:blip>
            <a:stretch>
              <a:fillRect t="-137" b="-137"/>
            </a:stretch>
          </a:blipFill>
        </p:spPr>
        <p:txBody>
          <a:bodyPr/>
          <a:lstStyle/>
          <a:p>
            <a:endParaRPr lang="en-SI"/>
          </a:p>
        </p:txBody>
      </p:sp>
      <p:sp>
        <p:nvSpPr>
          <p:cNvPr id="3" name="Freeform 3"/>
          <p:cNvSpPr/>
          <p:nvPr/>
        </p:nvSpPr>
        <p:spPr>
          <a:xfrm rot="-3071680">
            <a:off x="-3100371" y="572564"/>
            <a:ext cx="6024516" cy="2004790"/>
          </a:xfrm>
          <a:custGeom>
            <a:avLst/>
            <a:gdLst/>
            <a:ahLst/>
            <a:cxnLst/>
            <a:rect l="l" t="t" r="r" b="b"/>
            <a:pathLst>
              <a:path w="6024516" h="2004790">
                <a:moveTo>
                  <a:pt x="0" y="0"/>
                </a:moveTo>
                <a:lnTo>
                  <a:pt x="6024516" y="0"/>
                </a:lnTo>
                <a:lnTo>
                  <a:pt x="6024516" y="2004790"/>
                </a:lnTo>
                <a:lnTo>
                  <a:pt x="0" y="2004790"/>
                </a:lnTo>
                <a:lnTo>
                  <a:pt x="0" y="0"/>
                </a:lnTo>
                <a:close/>
              </a:path>
            </a:pathLst>
          </a:custGeom>
          <a:blipFill>
            <a:blip r:embed="rId2">
              <a:extLst>
                <a:ext uri="{96DAC541-7B7A-43D3-8B79-37D633B846F1}">
                  <asvg:svgBlip xmlns:asvg="http://schemas.microsoft.com/office/drawing/2016/SVG/main" r:embed="rId3"/>
                </a:ext>
              </a:extLst>
            </a:blip>
            <a:stretch>
              <a:fillRect t="-84" b="-84"/>
            </a:stretch>
          </a:blipFill>
        </p:spPr>
        <p:txBody>
          <a:bodyPr/>
          <a:lstStyle/>
          <a:p>
            <a:endParaRPr lang="en-SI"/>
          </a:p>
        </p:txBody>
      </p:sp>
      <p:sp>
        <p:nvSpPr>
          <p:cNvPr id="4" name="TextBox 4"/>
          <p:cNvSpPr txBox="1"/>
          <p:nvPr/>
        </p:nvSpPr>
        <p:spPr>
          <a:xfrm>
            <a:off x="6358759" y="1290162"/>
            <a:ext cx="5924550" cy="588645"/>
          </a:xfrm>
          <a:prstGeom prst="rect">
            <a:avLst/>
          </a:prstGeom>
        </p:spPr>
        <p:txBody>
          <a:bodyPr lIns="0" tIns="0" rIns="0" bIns="0" rtlCol="0" anchor="t">
            <a:spAutoFit/>
          </a:bodyPr>
          <a:lstStyle/>
          <a:p>
            <a:pPr algn="ctr">
              <a:lnSpc>
                <a:spcPts val="4439"/>
              </a:lnSpc>
            </a:pPr>
            <a:r>
              <a:rPr lang="en-US" sz="3999">
                <a:solidFill>
                  <a:srgbClr val="000000"/>
                </a:solidFill>
                <a:latin typeface="Josefin Sans"/>
                <a:ea typeface="Josefin Sans"/>
                <a:cs typeface="Josefin Sans"/>
                <a:sym typeface="Josefin Sans"/>
              </a:rPr>
              <a:t>Poimenujte sliko + risanko</a:t>
            </a:r>
          </a:p>
        </p:txBody>
      </p:sp>
      <p:sp>
        <p:nvSpPr>
          <p:cNvPr id="5" name="TextBox 5"/>
          <p:cNvSpPr txBox="1"/>
          <p:nvPr/>
        </p:nvSpPr>
        <p:spPr>
          <a:xfrm>
            <a:off x="6358759" y="432937"/>
            <a:ext cx="5553502" cy="685775"/>
          </a:xfrm>
          <a:prstGeom prst="rect">
            <a:avLst/>
          </a:prstGeom>
        </p:spPr>
        <p:txBody>
          <a:bodyPr lIns="0" tIns="0" rIns="0" bIns="0" rtlCol="0" anchor="t">
            <a:spAutoFit/>
          </a:bodyPr>
          <a:lstStyle/>
          <a:p>
            <a:pPr algn="ctr">
              <a:lnSpc>
                <a:spcPts val="5550"/>
              </a:lnSpc>
            </a:pPr>
            <a:r>
              <a:rPr lang="en-US" sz="4999">
                <a:solidFill>
                  <a:srgbClr val="000000"/>
                </a:solidFill>
                <a:latin typeface="Bangers"/>
                <a:ea typeface="Bangers"/>
                <a:cs typeface="Bangers"/>
                <a:sym typeface="Bangers"/>
              </a:rPr>
              <a:t>1. vprašanje </a:t>
            </a:r>
          </a:p>
        </p:txBody>
      </p:sp>
      <p:grpSp>
        <p:nvGrpSpPr>
          <p:cNvPr id="6" name="Group 6"/>
          <p:cNvGrpSpPr>
            <a:grpSpLocks noChangeAspect="1"/>
          </p:cNvGrpSpPr>
          <p:nvPr/>
        </p:nvGrpSpPr>
        <p:grpSpPr>
          <a:xfrm>
            <a:off x="2758838" y="2028098"/>
            <a:ext cx="12770324" cy="7990574"/>
            <a:chOff x="0" y="0"/>
            <a:chExt cx="17027099" cy="10654099"/>
          </a:xfrm>
        </p:grpSpPr>
        <p:sp>
          <p:nvSpPr>
            <p:cNvPr id="7" name="Freeform 7"/>
            <p:cNvSpPr/>
            <p:nvPr/>
          </p:nvSpPr>
          <p:spPr>
            <a:xfrm>
              <a:off x="0" y="0"/>
              <a:ext cx="17027144" cy="10654157"/>
            </a:xfrm>
            <a:custGeom>
              <a:avLst/>
              <a:gdLst/>
              <a:ahLst/>
              <a:cxnLst/>
              <a:rect l="l" t="t" r="r" b="b"/>
              <a:pathLst>
                <a:path w="17027144" h="10654157">
                  <a:moveTo>
                    <a:pt x="0" y="0"/>
                  </a:moveTo>
                  <a:lnTo>
                    <a:pt x="17027144" y="0"/>
                  </a:lnTo>
                  <a:lnTo>
                    <a:pt x="17027144" y="10654157"/>
                  </a:lnTo>
                  <a:lnTo>
                    <a:pt x="0" y="10654157"/>
                  </a:lnTo>
                  <a:lnTo>
                    <a:pt x="0" y="0"/>
                  </a:lnTo>
                  <a:close/>
                </a:path>
              </a:pathLst>
            </a:custGeom>
            <a:blipFill>
              <a:blip r:embed="rId4"/>
              <a:stretch>
                <a:fillRect/>
              </a:stretch>
            </a:blipFill>
          </p:spPr>
          <p:txBody>
            <a:bodyPr/>
            <a:lstStyle/>
            <a:p>
              <a:endParaRPr lang="en-SI"/>
            </a:p>
          </p:txBody>
        </p:sp>
      </p:grpSp>
      <p:sp>
        <p:nvSpPr>
          <p:cNvPr id="8" name="TextBox 8"/>
          <p:cNvSpPr txBox="1"/>
          <p:nvPr/>
        </p:nvSpPr>
        <p:spPr>
          <a:xfrm>
            <a:off x="16454429" y="322422"/>
            <a:ext cx="1325612" cy="434352"/>
          </a:xfrm>
          <a:prstGeom prst="rect">
            <a:avLst/>
          </a:prstGeom>
        </p:spPr>
        <p:txBody>
          <a:bodyPr lIns="0" tIns="0" rIns="0" bIns="0" rtlCol="0" anchor="t">
            <a:spAutoFit/>
          </a:bodyPr>
          <a:lstStyle/>
          <a:p>
            <a:pPr algn="l">
              <a:lnSpc>
                <a:spcPts val="3329"/>
              </a:lnSpc>
            </a:pPr>
            <a:r>
              <a:rPr lang="en-US" sz="3000">
                <a:solidFill>
                  <a:srgbClr val="000000"/>
                </a:solidFill>
                <a:latin typeface="Bangers"/>
                <a:ea typeface="Bangers"/>
                <a:cs typeface="Bangers"/>
                <a:sym typeface="Bangers"/>
              </a:rPr>
              <a:t>UMETNOST</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9DBDE7"/>
        </a:solidFill>
        <a:effectLst/>
      </p:bgPr>
    </p:bg>
    <p:spTree>
      <p:nvGrpSpPr>
        <p:cNvPr id="1" name=""/>
        <p:cNvGrpSpPr/>
        <p:nvPr/>
      </p:nvGrpSpPr>
      <p:grpSpPr>
        <a:xfrm>
          <a:off x="0" y="0"/>
          <a:ext cx="0" cy="0"/>
          <a:chOff x="0" y="0"/>
          <a:chExt cx="0" cy="0"/>
        </a:xfrm>
      </p:grpSpPr>
      <p:sp>
        <p:nvSpPr>
          <p:cNvPr id="2" name="Freeform 2"/>
          <p:cNvSpPr/>
          <p:nvPr/>
        </p:nvSpPr>
        <p:spPr>
          <a:xfrm rot="-109738">
            <a:off x="11702745" y="8425990"/>
            <a:ext cx="8961383" cy="2982097"/>
          </a:xfrm>
          <a:custGeom>
            <a:avLst/>
            <a:gdLst/>
            <a:ahLst/>
            <a:cxnLst/>
            <a:rect l="l" t="t" r="r" b="b"/>
            <a:pathLst>
              <a:path w="8961383" h="2982097">
                <a:moveTo>
                  <a:pt x="0" y="0"/>
                </a:moveTo>
                <a:lnTo>
                  <a:pt x="8961383" y="0"/>
                </a:lnTo>
                <a:lnTo>
                  <a:pt x="8961383" y="2982097"/>
                </a:lnTo>
                <a:lnTo>
                  <a:pt x="0" y="2982097"/>
                </a:lnTo>
                <a:lnTo>
                  <a:pt x="0" y="0"/>
                </a:lnTo>
                <a:close/>
              </a:path>
            </a:pathLst>
          </a:custGeom>
          <a:blipFill>
            <a:blip r:embed="rId2">
              <a:extLst>
                <a:ext uri="{96DAC541-7B7A-43D3-8B79-37D633B846F1}">
                  <asvg:svgBlip xmlns:asvg="http://schemas.microsoft.com/office/drawing/2016/SVG/main" r:embed="rId3"/>
                </a:ext>
              </a:extLst>
            </a:blip>
            <a:stretch>
              <a:fillRect t="-137" b="-137"/>
            </a:stretch>
          </a:blipFill>
        </p:spPr>
        <p:txBody>
          <a:bodyPr/>
          <a:lstStyle/>
          <a:p>
            <a:endParaRPr lang="en-SI"/>
          </a:p>
        </p:txBody>
      </p:sp>
      <p:sp>
        <p:nvSpPr>
          <p:cNvPr id="3" name="Freeform 3"/>
          <p:cNvSpPr/>
          <p:nvPr/>
        </p:nvSpPr>
        <p:spPr>
          <a:xfrm rot="-3071680">
            <a:off x="-3100371" y="572564"/>
            <a:ext cx="6024516" cy="2004790"/>
          </a:xfrm>
          <a:custGeom>
            <a:avLst/>
            <a:gdLst/>
            <a:ahLst/>
            <a:cxnLst/>
            <a:rect l="l" t="t" r="r" b="b"/>
            <a:pathLst>
              <a:path w="6024516" h="2004790">
                <a:moveTo>
                  <a:pt x="0" y="0"/>
                </a:moveTo>
                <a:lnTo>
                  <a:pt x="6024516" y="0"/>
                </a:lnTo>
                <a:lnTo>
                  <a:pt x="6024516" y="2004790"/>
                </a:lnTo>
                <a:lnTo>
                  <a:pt x="0" y="2004790"/>
                </a:lnTo>
                <a:lnTo>
                  <a:pt x="0" y="0"/>
                </a:lnTo>
                <a:close/>
              </a:path>
            </a:pathLst>
          </a:custGeom>
          <a:blipFill>
            <a:blip r:embed="rId2">
              <a:extLst>
                <a:ext uri="{96DAC541-7B7A-43D3-8B79-37D633B846F1}">
                  <asvg:svgBlip xmlns:asvg="http://schemas.microsoft.com/office/drawing/2016/SVG/main" r:embed="rId3"/>
                </a:ext>
              </a:extLst>
            </a:blip>
            <a:stretch>
              <a:fillRect t="-84" b="-84"/>
            </a:stretch>
          </a:blipFill>
        </p:spPr>
        <p:txBody>
          <a:bodyPr/>
          <a:lstStyle/>
          <a:p>
            <a:endParaRPr lang="en-SI"/>
          </a:p>
        </p:txBody>
      </p:sp>
      <p:sp>
        <p:nvSpPr>
          <p:cNvPr id="4" name="TextBox 4"/>
          <p:cNvSpPr txBox="1"/>
          <p:nvPr/>
        </p:nvSpPr>
        <p:spPr>
          <a:xfrm>
            <a:off x="6544283" y="442462"/>
            <a:ext cx="5553502" cy="685775"/>
          </a:xfrm>
          <a:prstGeom prst="rect">
            <a:avLst/>
          </a:prstGeom>
        </p:spPr>
        <p:txBody>
          <a:bodyPr lIns="0" tIns="0" rIns="0" bIns="0" rtlCol="0" anchor="t">
            <a:spAutoFit/>
          </a:bodyPr>
          <a:lstStyle/>
          <a:p>
            <a:pPr algn="ctr">
              <a:lnSpc>
                <a:spcPts val="5550"/>
              </a:lnSpc>
            </a:pPr>
            <a:r>
              <a:rPr lang="en-US" sz="4999">
                <a:solidFill>
                  <a:srgbClr val="000000"/>
                </a:solidFill>
                <a:latin typeface="Bangers"/>
                <a:ea typeface="Bangers"/>
                <a:cs typeface="Bangers"/>
                <a:sym typeface="Bangers"/>
              </a:rPr>
              <a:t>2. vprašanje </a:t>
            </a:r>
          </a:p>
        </p:txBody>
      </p:sp>
      <p:grpSp>
        <p:nvGrpSpPr>
          <p:cNvPr id="5" name="Group 5"/>
          <p:cNvGrpSpPr>
            <a:grpSpLocks noChangeAspect="1"/>
          </p:cNvGrpSpPr>
          <p:nvPr/>
        </p:nvGrpSpPr>
        <p:grpSpPr>
          <a:xfrm>
            <a:off x="4202726" y="2025829"/>
            <a:ext cx="10606466" cy="7891210"/>
            <a:chOff x="0" y="0"/>
            <a:chExt cx="14935200" cy="11111788"/>
          </a:xfrm>
        </p:grpSpPr>
        <p:sp>
          <p:nvSpPr>
            <p:cNvPr id="6" name="Freeform 6"/>
            <p:cNvSpPr/>
            <p:nvPr/>
          </p:nvSpPr>
          <p:spPr>
            <a:xfrm>
              <a:off x="0" y="0"/>
              <a:ext cx="14935200" cy="11111738"/>
            </a:xfrm>
            <a:custGeom>
              <a:avLst/>
              <a:gdLst/>
              <a:ahLst/>
              <a:cxnLst/>
              <a:rect l="l" t="t" r="r" b="b"/>
              <a:pathLst>
                <a:path w="14935200" h="11111738">
                  <a:moveTo>
                    <a:pt x="0" y="0"/>
                  </a:moveTo>
                  <a:lnTo>
                    <a:pt x="14935200" y="0"/>
                  </a:lnTo>
                  <a:lnTo>
                    <a:pt x="14935200" y="11111738"/>
                  </a:lnTo>
                  <a:lnTo>
                    <a:pt x="0" y="11111738"/>
                  </a:lnTo>
                  <a:lnTo>
                    <a:pt x="0" y="0"/>
                  </a:lnTo>
                  <a:close/>
                </a:path>
              </a:pathLst>
            </a:custGeom>
            <a:blipFill>
              <a:blip r:embed="rId4"/>
              <a:stretch>
                <a:fillRect/>
              </a:stretch>
            </a:blipFill>
          </p:spPr>
          <p:txBody>
            <a:bodyPr/>
            <a:lstStyle/>
            <a:p>
              <a:endParaRPr lang="en-SI"/>
            </a:p>
          </p:txBody>
        </p:sp>
      </p:grpSp>
      <p:sp>
        <p:nvSpPr>
          <p:cNvPr id="7" name="TextBox 7"/>
          <p:cNvSpPr txBox="1"/>
          <p:nvPr/>
        </p:nvSpPr>
        <p:spPr>
          <a:xfrm>
            <a:off x="6358759" y="1290162"/>
            <a:ext cx="5924550" cy="588645"/>
          </a:xfrm>
          <a:prstGeom prst="rect">
            <a:avLst/>
          </a:prstGeom>
        </p:spPr>
        <p:txBody>
          <a:bodyPr lIns="0" tIns="0" rIns="0" bIns="0" rtlCol="0" anchor="t">
            <a:spAutoFit/>
          </a:bodyPr>
          <a:lstStyle/>
          <a:p>
            <a:pPr algn="ctr">
              <a:lnSpc>
                <a:spcPts val="4439"/>
              </a:lnSpc>
            </a:pPr>
            <a:r>
              <a:rPr lang="en-US" sz="3999">
                <a:solidFill>
                  <a:srgbClr val="000000"/>
                </a:solidFill>
                <a:latin typeface="Josefin Sans"/>
                <a:ea typeface="Josefin Sans"/>
                <a:cs typeface="Josefin Sans"/>
                <a:sym typeface="Josefin Sans"/>
              </a:rPr>
              <a:t>Poimenujte sliko + risanko</a:t>
            </a:r>
          </a:p>
        </p:txBody>
      </p:sp>
      <p:sp>
        <p:nvSpPr>
          <p:cNvPr id="8" name="TextBox 8"/>
          <p:cNvSpPr txBox="1"/>
          <p:nvPr/>
        </p:nvSpPr>
        <p:spPr>
          <a:xfrm>
            <a:off x="16454429" y="322422"/>
            <a:ext cx="1325612" cy="434352"/>
          </a:xfrm>
          <a:prstGeom prst="rect">
            <a:avLst/>
          </a:prstGeom>
        </p:spPr>
        <p:txBody>
          <a:bodyPr lIns="0" tIns="0" rIns="0" bIns="0" rtlCol="0" anchor="t">
            <a:spAutoFit/>
          </a:bodyPr>
          <a:lstStyle/>
          <a:p>
            <a:pPr algn="l">
              <a:lnSpc>
                <a:spcPts val="3329"/>
              </a:lnSpc>
            </a:pPr>
            <a:r>
              <a:rPr lang="en-US" sz="3000">
                <a:solidFill>
                  <a:srgbClr val="000000"/>
                </a:solidFill>
                <a:latin typeface="Bangers"/>
                <a:ea typeface="Bangers"/>
                <a:cs typeface="Bangers"/>
                <a:sym typeface="Bangers"/>
              </a:rPr>
              <a:t>UMETNOST</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9DBDE7"/>
        </a:solidFill>
        <a:effectLst/>
      </p:bgPr>
    </p:bg>
    <p:spTree>
      <p:nvGrpSpPr>
        <p:cNvPr id="1" name=""/>
        <p:cNvGrpSpPr/>
        <p:nvPr/>
      </p:nvGrpSpPr>
      <p:grpSpPr>
        <a:xfrm>
          <a:off x="0" y="0"/>
          <a:ext cx="0" cy="0"/>
          <a:chOff x="0" y="0"/>
          <a:chExt cx="0" cy="0"/>
        </a:xfrm>
      </p:grpSpPr>
      <p:sp>
        <p:nvSpPr>
          <p:cNvPr id="2" name="Freeform 2"/>
          <p:cNvSpPr/>
          <p:nvPr/>
        </p:nvSpPr>
        <p:spPr>
          <a:xfrm rot="-109738">
            <a:off x="11702745" y="8425990"/>
            <a:ext cx="8961383" cy="2982097"/>
          </a:xfrm>
          <a:custGeom>
            <a:avLst/>
            <a:gdLst/>
            <a:ahLst/>
            <a:cxnLst/>
            <a:rect l="l" t="t" r="r" b="b"/>
            <a:pathLst>
              <a:path w="8961383" h="2982097">
                <a:moveTo>
                  <a:pt x="0" y="0"/>
                </a:moveTo>
                <a:lnTo>
                  <a:pt x="8961383" y="0"/>
                </a:lnTo>
                <a:lnTo>
                  <a:pt x="8961383" y="2982097"/>
                </a:lnTo>
                <a:lnTo>
                  <a:pt x="0" y="2982097"/>
                </a:lnTo>
                <a:lnTo>
                  <a:pt x="0" y="0"/>
                </a:lnTo>
                <a:close/>
              </a:path>
            </a:pathLst>
          </a:custGeom>
          <a:blipFill>
            <a:blip r:embed="rId2">
              <a:extLst>
                <a:ext uri="{96DAC541-7B7A-43D3-8B79-37D633B846F1}">
                  <asvg:svgBlip xmlns:asvg="http://schemas.microsoft.com/office/drawing/2016/SVG/main" r:embed="rId3"/>
                </a:ext>
              </a:extLst>
            </a:blip>
            <a:stretch>
              <a:fillRect t="-137" b="-137"/>
            </a:stretch>
          </a:blipFill>
        </p:spPr>
        <p:txBody>
          <a:bodyPr/>
          <a:lstStyle/>
          <a:p>
            <a:endParaRPr lang="en-SI"/>
          </a:p>
        </p:txBody>
      </p:sp>
      <p:sp>
        <p:nvSpPr>
          <p:cNvPr id="3" name="Freeform 3"/>
          <p:cNvSpPr/>
          <p:nvPr/>
        </p:nvSpPr>
        <p:spPr>
          <a:xfrm rot="-3071680">
            <a:off x="-3100371" y="572564"/>
            <a:ext cx="6024516" cy="2004790"/>
          </a:xfrm>
          <a:custGeom>
            <a:avLst/>
            <a:gdLst/>
            <a:ahLst/>
            <a:cxnLst/>
            <a:rect l="l" t="t" r="r" b="b"/>
            <a:pathLst>
              <a:path w="6024516" h="2004790">
                <a:moveTo>
                  <a:pt x="0" y="0"/>
                </a:moveTo>
                <a:lnTo>
                  <a:pt x="6024516" y="0"/>
                </a:lnTo>
                <a:lnTo>
                  <a:pt x="6024516" y="2004790"/>
                </a:lnTo>
                <a:lnTo>
                  <a:pt x="0" y="2004790"/>
                </a:lnTo>
                <a:lnTo>
                  <a:pt x="0" y="0"/>
                </a:lnTo>
                <a:close/>
              </a:path>
            </a:pathLst>
          </a:custGeom>
          <a:blipFill>
            <a:blip r:embed="rId2">
              <a:extLst>
                <a:ext uri="{96DAC541-7B7A-43D3-8B79-37D633B846F1}">
                  <asvg:svgBlip xmlns:asvg="http://schemas.microsoft.com/office/drawing/2016/SVG/main" r:embed="rId3"/>
                </a:ext>
              </a:extLst>
            </a:blip>
            <a:stretch>
              <a:fillRect t="-84" b="-84"/>
            </a:stretch>
          </a:blipFill>
        </p:spPr>
        <p:txBody>
          <a:bodyPr/>
          <a:lstStyle/>
          <a:p>
            <a:endParaRPr lang="en-SI"/>
          </a:p>
        </p:txBody>
      </p:sp>
      <p:sp>
        <p:nvSpPr>
          <p:cNvPr id="4" name="TextBox 4"/>
          <p:cNvSpPr txBox="1"/>
          <p:nvPr/>
        </p:nvSpPr>
        <p:spPr>
          <a:xfrm>
            <a:off x="1846189" y="3864753"/>
            <a:ext cx="5553502" cy="685775"/>
          </a:xfrm>
          <a:prstGeom prst="rect">
            <a:avLst/>
          </a:prstGeom>
        </p:spPr>
        <p:txBody>
          <a:bodyPr lIns="0" tIns="0" rIns="0" bIns="0" rtlCol="0" anchor="t">
            <a:spAutoFit/>
          </a:bodyPr>
          <a:lstStyle/>
          <a:p>
            <a:pPr algn="ctr">
              <a:lnSpc>
                <a:spcPts val="5550"/>
              </a:lnSpc>
            </a:pPr>
            <a:r>
              <a:rPr lang="en-US" sz="4999">
                <a:solidFill>
                  <a:srgbClr val="000000"/>
                </a:solidFill>
                <a:latin typeface="Bangers"/>
                <a:ea typeface="Bangers"/>
                <a:cs typeface="Bangers"/>
                <a:sym typeface="Bangers"/>
              </a:rPr>
              <a:t>3. vprašanje </a:t>
            </a:r>
          </a:p>
        </p:txBody>
      </p:sp>
      <p:grpSp>
        <p:nvGrpSpPr>
          <p:cNvPr id="5" name="Group 5"/>
          <p:cNvGrpSpPr>
            <a:grpSpLocks noChangeAspect="1"/>
          </p:cNvGrpSpPr>
          <p:nvPr/>
        </p:nvGrpSpPr>
        <p:grpSpPr>
          <a:xfrm>
            <a:off x="10097201" y="0"/>
            <a:ext cx="8190800" cy="10260350"/>
            <a:chOff x="0" y="0"/>
            <a:chExt cx="10921067" cy="13680467"/>
          </a:xfrm>
        </p:grpSpPr>
        <p:sp>
          <p:nvSpPr>
            <p:cNvPr id="6" name="Freeform 6"/>
            <p:cNvSpPr/>
            <p:nvPr/>
          </p:nvSpPr>
          <p:spPr>
            <a:xfrm>
              <a:off x="0" y="0"/>
              <a:ext cx="10921111" cy="13680439"/>
            </a:xfrm>
            <a:custGeom>
              <a:avLst/>
              <a:gdLst/>
              <a:ahLst/>
              <a:cxnLst/>
              <a:rect l="l" t="t" r="r" b="b"/>
              <a:pathLst>
                <a:path w="10921111" h="13680439">
                  <a:moveTo>
                    <a:pt x="0" y="0"/>
                  </a:moveTo>
                  <a:lnTo>
                    <a:pt x="10921111" y="0"/>
                  </a:lnTo>
                  <a:lnTo>
                    <a:pt x="10921111" y="13680439"/>
                  </a:lnTo>
                  <a:lnTo>
                    <a:pt x="0" y="13680439"/>
                  </a:lnTo>
                  <a:lnTo>
                    <a:pt x="0" y="0"/>
                  </a:lnTo>
                  <a:close/>
                </a:path>
              </a:pathLst>
            </a:custGeom>
            <a:blipFill>
              <a:blip r:embed="rId4"/>
              <a:stretch>
                <a:fillRect b="-6173"/>
              </a:stretch>
            </a:blipFill>
          </p:spPr>
          <p:txBody>
            <a:bodyPr/>
            <a:lstStyle/>
            <a:p>
              <a:endParaRPr lang="en-SI"/>
            </a:p>
          </p:txBody>
        </p:sp>
      </p:grpSp>
      <p:sp>
        <p:nvSpPr>
          <p:cNvPr id="7" name="TextBox 7"/>
          <p:cNvSpPr txBox="1"/>
          <p:nvPr/>
        </p:nvSpPr>
        <p:spPr>
          <a:xfrm>
            <a:off x="1846189" y="4845378"/>
            <a:ext cx="5924550" cy="588645"/>
          </a:xfrm>
          <a:prstGeom prst="rect">
            <a:avLst/>
          </a:prstGeom>
        </p:spPr>
        <p:txBody>
          <a:bodyPr lIns="0" tIns="0" rIns="0" bIns="0" rtlCol="0" anchor="t">
            <a:spAutoFit/>
          </a:bodyPr>
          <a:lstStyle/>
          <a:p>
            <a:pPr algn="ctr">
              <a:lnSpc>
                <a:spcPts val="4439"/>
              </a:lnSpc>
            </a:pPr>
            <a:r>
              <a:rPr lang="en-US" sz="3999">
                <a:solidFill>
                  <a:srgbClr val="000000"/>
                </a:solidFill>
                <a:latin typeface="Josefin Sans"/>
                <a:ea typeface="Josefin Sans"/>
                <a:cs typeface="Josefin Sans"/>
                <a:sym typeface="Josefin Sans"/>
              </a:rPr>
              <a:t>Poimenujte sliko + risanko</a:t>
            </a:r>
          </a:p>
        </p:txBody>
      </p:sp>
      <p:sp>
        <p:nvSpPr>
          <p:cNvPr id="8" name="TextBox 8"/>
          <p:cNvSpPr txBox="1"/>
          <p:nvPr/>
        </p:nvSpPr>
        <p:spPr>
          <a:xfrm>
            <a:off x="365894" y="437821"/>
            <a:ext cx="1325612" cy="434352"/>
          </a:xfrm>
          <a:prstGeom prst="rect">
            <a:avLst/>
          </a:prstGeom>
        </p:spPr>
        <p:txBody>
          <a:bodyPr lIns="0" tIns="0" rIns="0" bIns="0" rtlCol="0" anchor="t">
            <a:spAutoFit/>
          </a:bodyPr>
          <a:lstStyle/>
          <a:p>
            <a:pPr algn="l">
              <a:lnSpc>
                <a:spcPts val="3329"/>
              </a:lnSpc>
            </a:pPr>
            <a:r>
              <a:rPr lang="en-US" sz="3000">
                <a:solidFill>
                  <a:srgbClr val="000000"/>
                </a:solidFill>
                <a:latin typeface="Bangers"/>
                <a:ea typeface="Bangers"/>
                <a:cs typeface="Bangers"/>
                <a:sym typeface="Bangers"/>
              </a:rPr>
              <a:t>UMETNOST</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9DBDE7"/>
        </a:solidFill>
        <a:effectLst/>
      </p:bgPr>
    </p:bg>
    <p:spTree>
      <p:nvGrpSpPr>
        <p:cNvPr id="1" name=""/>
        <p:cNvGrpSpPr/>
        <p:nvPr/>
      </p:nvGrpSpPr>
      <p:grpSpPr>
        <a:xfrm>
          <a:off x="0" y="0"/>
          <a:ext cx="0" cy="0"/>
          <a:chOff x="0" y="0"/>
          <a:chExt cx="0" cy="0"/>
        </a:xfrm>
      </p:grpSpPr>
      <p:sp>
        <p:nvSpPr>
          <p:cNvPr id="2" name="Freeform 2"/>
          <p:cNvSpPr/>
          <p:nvPr/>
        </p:nvSpPr>
        <p:spPr>
          <a:xfrm rot="-109738">
            <a:off x="11702745" y="8425990"/>
            <a:ext cx="8961383" cy="2982097"/>
          </a:xfrm>
          <a:custGeom>
            <a:avLst/>
            <a:gdLst/>
            <a:ahLst/>
            <a:cxnLst/>
            <a:rect l="l" t="t" r="r" b="b"/>
            <a:pathLst>
              <a:path w="8961383" h="2982097">
                <a:moveTo>
                  <a:pt x="0" y="0"/>
                </a:moveTo>
                <a:lnTo>
                  <a:pt x="8961383" y="0"/>
                </a:lnTo>
                <a:lnTo>
                  <a:pt x="8961383" y="2982097"/>
                </a:lnTo>
                <a:lnTo>
                  <a:pt x="0" y="2982097"/>
                </a:lnTo>
                <a:lnTo>
                  <a:pt x="0" y="0"/>
                </a:lnTo>
                <a:close/>
              </a:path>
            </a:pathLst>
          </a:custGeom>
          <a:blipFill>
            <a:blip r:embed="rId2">
              <a:extLst>
                <a:ext uri="{96DAC541-7B7A-43D3-8B79-37D633B846F1}">
                  <asvg:svgBlip xmlns:asvg="http://schemas.microsoft.com/office/drawing/2016/SVG/main" r:embed="rId3"/>
                </a:ext>
              </a:extLst>
            </a:blip>
            <a:stretch>
              <a:fillRect t="-137" b="-137"/>
            </a:stretch>
          </a:blipFill>
        </p:spPr>
        <p:txBody>
          <a:bodyPr/>
          <a:lstStyle/>
          <a:p>
            <a:endParaRPr lang="en-SI"/>
          </a:p>
        </p:txBody>
      </p:sp>
      <p:sp>
        <p:nvSpPr>
          <p:cNvPr id="3" name="Freeform 3"/>
          <p:cNvSpPr/>
          <p:nvPr/>
        </p:nvSpPr>
        <p:spPr>
          <a:xfrm rot="-3071680">
            <a:off x="-3100371" y="572564"/>
            <a:ext cx="6024516" cy="2004790"/>
          </a:xfrm>
          <a:custGeom>
            <a:avLst/>
            <a:gdLst/>
            <a:ahLst/>
            <a:cxnLst/>
            <a:rect l="l" t="t" r="r" b="b"/>
            <a:pathLst>
              <a:path w="6024516" h="2004790">
                <a:moveTo>
                  <a:pt x="0" y="0"/>
                </a:moveTo>
                <a:lnTo>
                  <a:pt x="6024516" y="0"/>
                </a:lnTo>
                <a:lnTo>
                  <a:pt x="6024516" y="2004790"/>
                </a:lnTo>
                <a:lnTo>
                  <a:pt x="0" y="2004790"/>
                </a:lnTo>
                <a:lnTo>
                  <a:pt x="0" y="0"/>
                </a:lnTo>
                <a:close/>
              </a:path>
            </a:pathLst>
          </a:custGeom>
          <a:blipFill>
            <a:blip r:embed="rId2">
              <a:extLst>
                <a:ext uri="{96DAC541-7B7A-43D3-8B79-37D633B846F1}">
                  <asvg:svgBlip xmlns:asvg="http://schemas.microsoft.com/office/drawing/2016/SVG/main" r:embed="rId3"/>
                </a:ext>
              </a:extLst>
            </a:blip>
            <a:stretch>
              <a:fillRect t="-84" b="-84"/>
            </a:stretch>
          </a:blipFill>
        </p:spPr>
        <p:txBody>
          <a:bodyPr/>
          <a:lstStyle/>
          <a:p>
            <a:endParaRPr lang="en-SI"/>
          </a:p>
        </p:txBody>
      </p:sp>
      <p:sp>
        <p:nvSpPr>
          <p:cNvPr id="4" name="TextBox 4"/>
          <p:cNvSpPr txBox="1"/>
          <p:nvPr/>
        </p:nvSpPr>
        <p:spPr>
          <a:xfrm>
            <a:off x="3153236" y="2579772"/>
            <a:ext cx="13030200" cy="4953000"/>
          </a:xfrm>
          <a:prstGeom prst="rect">
            <a:avLst/>
          </a:prstGeom>
        </p:spPr>
        <p:txBody>
          <a:bodyPr lIns="0" tIns="0" rIns="0" bIns="0" rtlCol="0" anchor="t">
            <a:spAutoFit/>
          </a:bodyPr>
          <a:lstStyle/>
          <a:p>
            <a:pPr algn="ctr">
              <a:lnSpc>
                <a:spcPts val="5550"/>
              </a:lnSpc>
            </a:pPr>
            <a:r>
              <a:rPr lang="en-US" sz="5000">
                <a:solidFill>
                  <a:srgbClr val="000000"/>
                </a:solidFill>
                <a:latin typeface="Josefin Sans"/>
                <a:ea typeface="Josefin Sans"/>
                <a:cs typeface="Josefin Sans"/>
                <a:sym typeface="Josefin Sans"/>
              </a:rPr>
              <a:t>12.10.2006 je postal </a:t>
            </a:r>
            <a:r>
              <a:rPr lang="en-US" sz="5000" b="1">
                <a:solidFill>
                  <a:srgbClr val="000000"/>
                </a:solidFill>
                <a:latin typeface="Josefin Sans Bold"/>
                <a:ea typeface="Josefin Sans Bold"/>
                <a:cs typeface="Josefin Sans Bold"/>
                <a:sym typeface="Josefin Sans Bold"/>
              </a:rPr>
              <a:t>prvi</a:t>
            </a:r>
            <a:r>
              <a:rPr lang="en-US" sz="5000">
                <a:solidFill>
                  <a:srgbClr val="000000"/>
                </a:solidFill>
                <a:latin typeface="Josefin Sans"/>
                <a:ea typeface="Josefin Sans"/>
                <a:cs typeface="Josefin Sans"/>
                <a:sym typeface="Josefin Sans"/>
              </a:rPr>
              <a:t> </a:t>
            </a:r>
            <a:r>
              <a:rPr lang="en-US" sz="5000" b="1">
                <a:solidFill>
                  <a:srgbClr val="000000"/>
                </a:solidFill>
                <a:latin typeface="Josefin Sans Bold"/>
                <a:ea typeface="Josefin Sans Bold"/>
                <a:cs typeface="Josefin Sans Bold"/>
                <a:sym typeface="Josefin Sans Bold"/>
              </a:rPr>
              <a:t>Tur(e)k z Nobelovo nagrado</a:t>
            </a:r>
            <a:r>
              <a:rPr lang="en-US" sz="5000">
                <a:solidFill>
                  <a:srgbClr val="000000"/>
                </a:solidFill>
                <a:latin typeface="Josefin Sans"/>
                <a:ea typeface="Josefin Sans"/>
                <a:cs typeface="Josefin Sans"/>
                <a:sym typeface="Josefin Sans"/>
              </a:rPr>
              <a:t>. Morda vam bodo pomagali naslovi „Bela Trdnjava“, „Moje ime je rdeča“, „Sneg, vsekakor pa vam bo pomagalo če se boste spomnili besede (turcizma) za bombaž (1)  (beseda se uporablja v Turčiji, Bosni in Hercegovini, Srbiji in na Hrvaškem) ?</a:t>
            </a:r>
          </a:p>
        </p:txBody>
      </p:sp>
      <p:sp>
        <p:nvSpPr>
          <p:cNvPr id="5" name="TextBox 5"/>
          <p:cNvSpPr txBox="1"/>
          <p:nvPr/>
        </p:nvSpPr>
        <p:spPr>
          <a:xfrm>
            <a:off x="7362883" y="1066800"/>
            <a:ext cx="2938780" cy="723900"/>
          </a:xfrm>
          <a:prstGeom prst="rect">
            <a:avLst/>
          </a:prstGeom>
        </p:spPr>
        <p:txBody>
          <a:bodyPr lIns="0" tIns="0" rIns="0" bIns="0" rtlCol="0" anchor="t">
            <a:spAutoFit/>
          </a:bodyPr>
          <a:lstStyle/>
          <a:p>
            <a:pPr algn="ctr">
              <a:lnSpc>
                <a:spcPts val="5550"/>
              </a:lnSpc>
            </a:pPr>
            <a:r>
              <a:rPr lang="en-US" sz="4999">
                <a:solidFill>
                  <a:srgbClr val="000000"/>
                </a:solidFill>
                <a:latin typeface="Bangers"/>
                <a:ea typeface="Bangers"/>
                <a:cs typeface="Bangers"/>
                <a:sym typeface="Bangers"/>
              </a:rPr>
              <a:t>4. vprašanje </a:t>
            </a:r>
          </a:p>
        </p:txBody>
      </p:sp>
      <p:sp>
        <p:nvSpPr>
          <p:cNvPr id="6" name="TextBox 6"/>
          <p:cNvSpPr txBox="1"/>
          <p:nvPr/>
        </p:nvSpPr>
        <p:spPr>
          <a:xfrm>
            <a:off x="16454429" y="322422"/>
            <a:ext cx="1325612" cy="434352"/>
          </a:xfrm>
          <a:prstGeom prst="rect">
            <a:avLst/>
          </a:prstGeom>
        </p:spPr>
        <p:txBody>
          <a:bodyPr lIns="0" tIns="0" rIns="0" bIns="0" rtlCol="0" anchor="t">
            <a:spAutoFit/>
          </a:bodyPr>
          <a:lstStyle/>
          <a:p>
            <a:pPr algn="l">
              <a:lnSpc>
                <a:spcPts val="3329"/>
              </a:lnSpc>
            </a:pPr>
            <a:r>
              <a:rPr lang="en-US" sz="3000">
                <a:solidFill>
                  <a:srgbClr val="000000"/>
                </a:solidFill>
                <a:latin typeface="Bangers"/>
                <a:ea typeface="Bangers"/>
                <a:cs typeface="Bangers"/>
                <a:sym typeface="Bangers"/>
              </a:rPr>
              <a:t>UMETNOST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9DBDE7"/>
        </a:solidFill>
        <a:effectLst/>
      </p:bgPr>
    </p:bg>
    <p:spTree>
      <p:nvGrpSpPr>
        <p:cNvPr id="1" name=""/>
        <p:cNvGrpSpPr/>
        <p:nvPr/>
      </p:nvGrpSpPr>
      <p:grpSpPr>
        <a:xfrm>
          <a:off x="0" y="0"/>
          <a:ext cx="0" cy="0"/>
          <a:chOff x="0" y="0"/>
          <a:chExt cx="0" cy="0"/>
        </a:xfrm>
      </p:grpSpPr>
      <p:sp>
        <p:nvSpPr>
          <p:cNvPr id="2" name="Freeform 2"/>
          <p:cNvSpPr/>
          <p:nvPr/>
        </p:nvSpPr>
        <p:spPr>
          <a:xfrm rot="-109738">
            <a:off x="11702745" y="8425990"/>
            <a:ext cx="8961383" cy="2982097"/>
          </a:xfrm>
          <a:custGeom>
            <a:avLst/>
            <a:gdLst/>
            <a:ahLst/>
            <a:cxnLst/>
            <a:rect l="l" t="t" r="r" b="b"/>
            <a:pathLst>
              <a:path w="8961383" h="2982097">
                <a:moveTo>
                  <a:pt x="0" y="0"/>
                </a:moveTo>
                <a:lnTo>
                  <a:pt x="8961383" y="0"/>
                </a:lnTo>
                <a:lnTo>
                  <a:pt x="8961383" y="2982097"/>
                </a:lnTo>
                <a:lnTo>
                  <a:pt x="0" y="2982097"/>
                </a:lnTo>
                <a:lnTo>
                  <a:pt x="0" y="0"/>
                </a:lnTo>
                <a:close/>
              </a:path>
            </a:pathLst>
          </a:custGeom>
          <a:blipFill>
            <a:blip r:embed="rId2">
              <a:extLst>
                <a:ext uri="{96DAC541-7B7A-43D3-8B79-37D633B846F1}">
                  <asvg:svgBlip xmlns:asvg="http://schemas.microsoft.com/office/drawing/2016/SVG/main" r:embed="rId3"/>
                </a:ext>
              </a:extLst>
            </a:blip>
            <a:stretch>
              <a:fillRect t="-137" b="-137"/>
            </a:stretch>
          </a:blipFill>
        </p:spPr>
        <p:txBody>
          <a:bodyPr/>
          <a:lstStyle/>
          <a:p>
            <a:endParaRPr lang="en-SI"/>
          </a:p>
        </p:txBody>
      </p:sp>
      <p:sp>
        <p:nvSpPr>
          <p:cNvPr id="3" name="Freeform 3"/>
          <p:cNvSpPr/>
          <p:nvPr/>
        </p:nvSpPr>
        <p:spPr>
          <a:xfrm rot="-3071680">
            <a:off x="-3100371" y="572564"/>
            <a:ext cx="6024516" cy="2004790"/>
          </a:xfrm>
          <a:custGeom>
            <a:avLst/>
            <a:gdLst/>
            <a:ahLst/>
            <a:cxnLst/>
            <a:rect l="l" t="t" r="r" b="b"/>
            <a:pathLst>
              <a:path w="6024516" h="2004790">
                <a:moveTo>
                  <a:pt x="0" y="0"/>
                </a:moveTo>
                <a:lnTo>
                  <a:pt x="6024516" y="0"/>
                </a:lnTo>
                <a:lnTo>
                  <a:pt x="6024516" y="2004790"/>
                </a:lnTo>
                <a:lnTo>
                  <a:pt x="0" y="2004790"/>
                </a:lnTo>
                <a:lnTo>
                  <a:pt x="0" y="0"/>
                </a:lnTo>
                <a:close/>
              </a:path>
            </a:pathLst>
          </a:custGeom>
          <a:blipFill>
            <a:blip r:embed="rId2">
              <a:extLst>
                <a:ext uri="{96DAC541-7B7A-43D3-8B79-37D633B846F1}">
                  <asvg:svgBlip xmlns:asvg="http://schemas.microsoft.com/office/drawing/2016/SVG/main" r:embed="rId3"/>
                </a:ext>
              </a:extLst>
            </a:blip>
            <a:stretch>
              <a:fillRect t="-84" b="-84"/>
            </a:stretch>
          </a:blipFill>
        </p:spPr>
        <p:txBody>
          <a:bodyPr/>
          <a:lstStyle/>
          <a:p>
            <a:endParaRPr lang="en-SI"/>
          </a:p>
        </p:txBody>
      </p:sp>
      <p:sp>
        <p:nvSpPr>
          <p:cNvPr id="4" name="TextBox 4"/>
          <p:cNvSpPr txBox="1"/>
          <p:nvPr/>
        </p:nvSpPr>
        <p:spPr>
          <a:xfrm>
            <a:off x="2868857" y="4294728"/>
            <a:ext cx="13030200" cy="2133600"/>
          </a:xfrm>
          <a:prstGeom prst="rect">
            <a:avLst/>
          </a:prstGeom>
        </p:spPr>
        <p:txBody>
          <a:bodyPr lIns="0" tIns="0" rIns="0" bIns="0" rtlCol="0" anchor="t">
            <a:spAutoFit/>
          </a:bodyPr>
          <a:lstStyle/>
          <a:p>
            <a:pPr algn="ctr">
              <a:lnSpc>
                <a:spcPts val="5550"/>
              </a:lnSpc>
            </a:pPr>
            <a:r>
              <a:rPr lang="en-US" sz="4999">
                <a:solidFill>
                  <a:srgbClr val="000000"/>
                </a:solidFill>
                <a:latin typeface="Josefin Sans"/>
                <a:ea typeface="Josefin Sans"/>
                <a:cs typeface="Josefin Sans"/>
                <a:sym typeface="Josefin Sans"/>
              </a:rPr>
              <a:t>Pesem “Viva La Vida” skupine Coldplay iz leta 2008 je naslov dobila po </a:t>
            </a:r>
            <a:r>
              <a:rPr lang="en-US" sz="4999" b="1">
                <a:solidFill>
                  <a:srgbClr val="000000"/>
                </a:solidFill>
                <a:latin typeface="Josefin Sans Bold"/>
                <a:ea typeface="Josefin Sans Bold"/>
                <a:cs typeface="Josefin Sans Bold"/>
                <a:sym typeface="Josefin Sans Bold"/>
              </a:rPr>
              <a:t>istoimenski sliki katerega umetnika</a:t>
            </a:r>
            <a:r>
              <a:rPr lang="en-US" sz="4999">
                <a:solidFill>
                  <a:srgbClr val="000000"/>
                </a:solidFill>
                <a:latin typeface="Josefin Sans"/>
                <a:ea typeface="Josefin Sans"/>
                <a:cs typeface="Josefin Sans"/>
                <a:sym typeface="Josefin Sans"/>
              </a:rPr>
              <a:t> 20. stoletja?</a:t>
            </a:r>
          </a:p>
        </p:txBody>
      </p:sp>
      <p:sp>
        <p:nvSpPr>
          <p:cNvPr id="5" name="TextBox 5"/>
          <p:cNvSpPr txBox="1"/>
          <p:nvPr/>
        </p:nvSpPr>
        <p:spPr>
          <a:xfrm>
            <a:off x="6416706" y="2922712"/>
            <a:ext cx="5553502" cy="685775"/>
          </a:xfrm>
          <a:prstGeom prst="rect">
            <a:avLst/>
          </a:prstGeom>
        </p:spPr>
        <p:txBody>
          <a:bodyPr lIns="0" tIns="0" rIns="0" bIns="0" rtlCol="0" anchor="t">
            <a:spAutoFit/>
          </a:bodyPr>
          <a:lstStyle/>
          <a:p>
            <a:pPr algn="ctr">
              <a:lnSpc>
                <a:spcPts val="5550"/>
              </a:lnSpc>
            </a:pPr>
            <a:r>
              <a:rPr lang="en-US" sz="4999">
                <a:solidFill>
                  <a:srgbClr val="000000"/>
                </a:solidFill>
                <a:latin typeface="Bangers"/>
                <a:ea typeface="Bangers"/>
                <a:cs typeface="Bangers"/>
                <a:sym typeface="Bangers"/>
              </a:rPr>
              <a:t>5. vprašanje </a:t>
            </a:r>
          </a:p>
        </p:txBody>
      </p:sp>
      <p:sp>
        <p:nvSpPr>
          <p:cNvPr id="6" name="TextBox 6"/>
          <p:cNvSpPr txBox="1"/>
          <p:nvPr/>
        </p:nvSpPr>
        <p:spPr>
          <a:xfrm>
            <a:off x="16454429" y="322422"/>
            <a:ext cx="1325612" cy="434352"/>
          </a:xfrm>
          <a:prstGeom prst="rect">
            <a:avLst/>
          </a:prstGeom>
        </p:spPr>
        <p:txBody>
          <a:bodyPr lIns="0" tIns="0" rIns="0" bIns="0" rtlCol="0" anchor="t">
            <a:spAutoFit/>
          </a:bodyPr>
          <a:lstStyle/>
          <a:p>
            <a:pPr algn="l">
              <a:lnSpc>
                <a:spcPts val="3329"/>
              </a:lnSpc>
            </a:pPr>
            <a:r>
              <a:rPr lang="en-US" sz="3000">
                <a:solidFill>
                  <a:srgbClr val="000000"/>
                </a:solidFill>
                <a:latin typeface="Bangers"/>
                <a:ea typeface="Bangers"/>
                <a:cs typeface="Bangers"/>
                <a:sym typeface="Bangers"/>
              </a:rPr>
              <a:t>UMETNOST</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9DBDE7"/>
        </a:solidFill>
        <a:effectLst/>
      </p:bgPr>
    </p:bg>
    <p:spTree>
      <p:nvGrpSpPr>
        <p:cNvPr id="1" name=""/>
        <p:cNvGrpSpPr/>
        <p:nvPr/>
      </p:nvGrpSpPr>
      <p:grpSpPr>
        <a:xfrm>
          <a:off x="0" y="0"/>
          <a:ext cx="0" cy="0"/>
          <a:chOff x="0" y="0"/>
          <a:chExt cx="0" cy="0"/>
        </a:xfrm>
      </p:grpSpPr>
      <p:sp>
        <p:nvSpPr>
          <p:cNvPr id="2" name="Freeform 2"/>
          <p:cNvSpPr/>
          <p:nvPr/>
        </p:nvSpPr>
        <p:spPr>
          <a:xfrm rot="-109738">
            <a:off x="11702745" y="8425990"/>
            <a:ext cx="8961383" cy="2982097"/>
          </a:xfrm>
          <a:custGeom>
            <a:avLst/>
            <a:gdLst/>
            <a:ahLst/>
            <a:cxnLst/>
            <a:rect l="l" t="t" r="r" b="b"/>
            <a:pathLst>
              <a:path w="8961383" h="2982097">
                <a:moveTo>
                  <a:pt x="0" y="0"/>
                </a:moveTo>
                <a:lnTo>
                  <a:pt x="8961383" y="0"/>
                </a:lnTo>
                <a:lnTo>
                  <a:pt x="8961383" y="2982097"/>
                </a:lnTo>
                <a:lnTo>
                  <a:pt x="0" y="2982097"/>
                </a:lnTo>
                <a:lnTo>
                  <a:pt x="0" y="0"/>
                </a:lnTo>
                <a:close/>
              </a:path>
            </a:pathLst>
          </a:custGeom>
          <a:blipFill>
            <a:blip r:embed="rId2">
              <a:extLst>
                <a:ext uri="{96DAC541-7B7A-43D3-8B79-37D633B846F1}">
                  <asvg:svgBlip xmlns:asvg="http://schemas.microsoft.com/office/drawing/2016/SVG/main" r:embed="rId3"/>
                </a:ext>
              </a:extLst>
            </a:blip>
            <a:stretch>
              <a:fillRect t="-137" b="-137"/>
            </a:stretch>
          </a:blipFill>
        </p:spPr>
        <p:txBody>
          <a:bodyPr/>
          <a:lstStyle/>
          <a:p>
            <a:endParaRPr lang="en-SI"/>
          </a:p>
        </p:txBody>
      </p:sp>
      <p:sp>
        <p:nvSpPr>
          <p:cNvPr id="3" name="Freeform 3"/>
          <p:cNvSpPr/>
          <p:nvPr/>
        </p:nvSpPr>
        <p:spPr>
          <a:xfrm rot="-3071680">
            <a:off x="-3100371" y="572564"/>
            <a:ext cx="6024516" cy="2004790"/>
          </a:xfrm>
          <a:custGeom>
            <a:avLst/>
            <a:gdLst/>
            <a:ahLst/>
            <a:cxnLst/>
            <a:rect l="l" t="t" r="r" b="b"/>
            <a:pathLst>
              <a:path w="6024516" h="2004790">
                <a:moveTo>
                  <a:pt x="0" y="0"/>
                </a:moveTo>
                <a:lnTo>
                  <a:pt x="6024516" y="0"/>
                </a:lnTo>
                <a:lnTo>
                  <a:pt x="6024516" y="2004790"/>
                </a:lnTo>
                <a:lnTo>
                  <a:pt x="0" y="2004790"/>
                </a:lnTo>
                <a:lnTo>
                  <a:pt x="0" y="0"/>
                </a:lnTo>
                <a:close/>
              </a:path>
            </a:pathLst>
          </a:custGeom>
          <a:blipFill>
            <a:blip r:embed="rId2">
              <a:extLst>
                <a:ext uri="{96DAC541-7B7A-43D3-8B79-37D633B846F1}">
                  <asvg:svgBlip xmlns:asvg="http://schemas.microsoft.com/office/drawing/2016/SVG/main" r:embed="rId3"/>
                </a:ext>
              </a:extLst>
            </a:blip>
            <a:stretch>
              <a:fillRect t="-84" b="-84"/>
            </a:stretch>
          </a:blipFill>
        </p:spPr>
        <p:txBody>
          <a:bodyPr/>
          <a:lstStyle/>
          <a:p>
            <a:endParaRPr lang="en-SI"/>
          </a:p>
        </p:txBody>
      </p:sp>
      <p:sp>
        <p:nvSpPr>
          <p:cNvPr id="4" name="Freeform 4"/>
          <p:cNvSpPr/>
          <p:nvPr/>
        </p:nvSpPr>
        <p:spPr>
          <a:xfrm>
            <a:off x="5532028" y="2342298"/>
            <a:ext cx="7223945" cy="6131323"/>
          </a:xfrm>
          <a:custGeom>
            <a:avLst/>
            <a:gdLst/>
            <a:ahLst/>
            <a:cxnLst/>
            <a:rect l="l" t="t" r="r" b="b"/>
            <a:pathLst>
              <a:path w="7223945" h="6131323">
                <a:moveTo>
                  <a:pt x="0" y="0"/>
                </a:moveTo>
                <a:lnTo>
                  <a:pt x="7223944" y="0"/>
                </a:lnTo>
                <a:lnTo>
                  <a:pt x="7223944" y="6131323"/>
                </a:lnTo>
                <a:lnTo>
                  <a:pt x="0" y="6131323"/>
                </a:lnTo>
                <a:lnTo>
                  <a:pt x="0" y="0"/>
                </a:lnTo>
                <a:close/>
              </a:path>
            </a:pathLst>
          </a:custGeom>
          <a:blipFill>
            <a:blip r:embed="rId4"/>
            <a:stretch>
              <a:fillRect/>
            </a:stretch>
          </a:blipFill>
        </p:spPr>
        <p:txBody>
          <a:bodyPr/>
          <a:lstStyle/>
          <a:p>
            <a:endParaRPr lang="en-SI"/>
          </a:p>
        </p:txBody>
      </p:sp>
      <p:sp>
        <p:nvSpPr>
          <p:cNvPr id="5" name="TextBox 5"/>
          <p:cNvSpPr txBox="1"/>
          <p:nvPr/>
        </p:nvSpPr>
        <p:spPr>
          <a:xfrm>
            <a:off x="4762500" y="4946378"/>
            <a:ext cx="8763000" cy="961263"/>
          </a:xfrm>
          <a:prstGeom prst="rect">
            <a:avLst/>
          </a:prstGeom>
        </p:spPr>
        <p:txBody>
          <a:bodyPr lIns="0" tIns="0" rIns="0" bIns="0" rtlCol="0" anchor="t">
            <a:spAutoFit/>
          </a:bodyPr>
          <a:lstStyle/>
          <a:p>
            <a:pPr algn="ctr">
              <a:lnSpc>
                <a:spcPts val="7325"/>
              </a:lnSpc>
            </a:pPr>
            <a:r>
              <a:rPr lang="en-US" sz="6599">
                <a:solidFill>
                  <a:srgbClr val="000000"/>
                </a:solidFill>
                <a:latin typeface="Bangers"/>
                <a:ea typeface="Bangers"/>
                <a:cs typeface="Bangers"/>
                <a:sym typeface="Bangers"/>
              </a:rPr>
              <a:t>rešitve</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9DBDE7"/>
        </a:solidFill>
        <a:effectLst/>
      </p:bgPr>
    </p:bg>
    <p:spTree>
      <p:nvGrpSpPr>
        <p:cNvPr id="1" name=""/>
        <p:cNvGrpSpPr/>
        <p:nvPr/>
      </p:nvGrpSpPr>
      <p:grpSpPr>
        <a:xfrm>
          <a:off x="0" y="0"/>
          <a:ext cx="0" cy="0"/>
          <a:chOff x="0" y="0"/>
          <a:chExt cx="0" cy="0"/>
        </a:xfrm>
      </p:grpSpPr>
      <p:sp>
        <p:nvSpPr>
          <p:cNvPr id="2" name="Freeform 2"/>
          <p:cNvSpPr/>
          <p:nvPr/>
        </p:nvSpPr>
        <p:spPr>
          <a:xfrm rot="-109738">
            <a:off x="11702745" y="8425990"/>
            <a:ext cx="8961383" cy="2982097"/>
          </a:xfrm>
          <a:custGeom>
            <a:avLst/>
            <a:gdLst/>
            <a:ahLst/>
            <a:cxnLst/>
            <a:rect l="l" t="t" r="r" b="b"/>
            <a:pathLst>
              <a:path w="8961383" h="2982097">
                <a:moveTo>
                  <a:pt x="0" y="0"/>
                </a:moveTo>
                <a:lnTo>
                  <a:pt x="8961383" y="0"/>
                </a:lnTo>
                <a:lnTo>
                  <a:pt x="8961383" y="2982097"/>
                </a:lnTo>
                <a:lnTo>
                  <a:pt x="0" y="2982097"/>
                </a:lnTo>
                <a:lnTo>
                  <a:pt x="0" y="0"/>
                </a:lnTo>
                <a:close/>
              </a:path>
            </a:pathLst>
          </a:custGeom>
          <a:blipFill>
            <a:blip r:embed="rId2">
              <a:extLst>
                <a:ext uri="{96DAC541-7B7A-43D3-8B79-37D633B846F1}">
                  <asvg:svgBlip xmlns:asvg="http://schemas.microsoft.com/office/drawing/2016/SVG/main" r:embed="rId3"/>
                </a:ext>
              </a:extLst>
            </a:blip>
            <a:stretch>
              <a:fillRect t="-137" b="-137"/>
            </a:stretch>
          </a:blipFill>
        </p:spPr>
        <p:txBody>
          <a:bodyPr/>
          <a:lstStyle/>
          <a:p>
            <a:endParaRPr lang="en-SI"/>
          </a:p>
        </p:txBody>
      </p:sp>
      <p:sp>
        <p:nvSpPr>
          <p:cNvPr id="3" name="Freeform 3"/>
          <p:cNvSpPr/>
          <p:nvPr/>
        </p:nvSpPr>
        <p:spPr>
          <a:xfrm rot="-3071680">
            <a:off x="-3100371" y="572564"/>
            <a:ext cx="6024516" cy="2004790"/>
          </a:xfrm>
          <a:custGeom>
            <a:avLst/>
            <a:gdLst/>
            <a:ahLst/>
            <a:cxnLst/>
            <a:rect l="l" t="t" r="r" b="b"/>
            <a:pathLst>
              <a:path w="6024516" h="2004790">
                <a:moveTo>
                  <a:pt x="0" y="0"/>
                </a:moveTo>
                <a:lnTo>
                  <a:pt x="6024516" y="0"/>
                </a:lnTo>
                <a:lnTo>
                  <a:pt x="6024516" y="2004790"/>
                </a:lnTo>
                <a:lnTo>
                  <a:pt x="0" y="2004790"/>
                </a:lnTo>
                <a:lnTo>
                  <a:pt x="0" y="0"/>
                </a:lnTo>
                <a:close/>
              </a:path>
            </a:pathLst>
          </a:custGeom>
          <a:blipFill>
            <a:blip r:embed="rId2">
              <a:extLst>
                <a:ext uri="{96DAC541-7B7A-43D3-8B79-37D633B846F1}">
                  <asvg:svgBlip xmlns:asvg="http://schemas.microsoft.com/office/drawing/2016/SVG/main" r:embed="rId3"/>
                </a:ext>
              </a:extLst>
            </a:blip>
            <a:stretch>
              <a:fillRect t="-84" b="-84"/>
            </a:stretch>
          </a:blipFill>
        </p:spPr>
        <p:txBody>
          <a:bodyPr/>
          <a:lstStyle/>
          <a:p>
            <a:endParaRPr lang="en-SI"/>
          </a:p>
        </p:txBody>
      </p:sp>
      <p:sp>
        <p:nvSpPr>
          <p:cNvPr id="4" name="TextBox 4"/>
          <p:cNvSpPr txBox="1"/>
          <p:nvPr/>
        </p:nvSpPr>
        <p:spPr>
          <a:xfrm>
            <a:off x="2580744" y="2530649"/>
            <a:ext cx="12234996" cy="3785235"/>
          </a:xfrm>
          <a:prstGeom prst="rect">
            <a:avLst/>
          </a:prstGeom>
        </p:spPr>
        <p:txBody>
          <a:bodyPr lIns="0" tIns="0" rIns="0" bIns="0" rtlCol="0" anchor="t">
            <a:spAutoFit/>
          </a:bodyPr>
          <a:lstStyle/>
          <a:p>
            <a:pPr marL="971547" lvl="1" indent="-485773" algn="ctr">
              <a:lnSpc>
                <a:spcPts val="4994"/>
              </a:lnSpc>
              <a:spcBef>
                <a:spcPct val="0"/>
              </a:spcBef>
              <a:buAutoNum type="arabicPeriod"/>
            </a:pPr>
            <a:r>
              <a:rPr lang="en-US" sz="4499">
                <a:solidFill>
                  <a:srgbClr val="000000"/>
                </a:solidFill>
                <a:latin typeface="Josefin Sans"/>
                <a:ea typeface="Josefin Sans"/>
                <a:cs typeface="Josefin Sans"/>
                <a:sym typeface="Josefin Sans"/>
              </a:rPr>
              <a:t>ROJSTVO VENERE /MALA SIRENA</a:t>
            </a:r>
          </a:p>
          <a:p>
            <a:pPr algn="ctr">
              <a:lnSpc>
                <a:spcPts val="4994"/>
              </a:lnSpc>
              <a:spcBef>
                <a:spcPct val="0"/>
              </a:spcBef>
            </a:pPr>
            <a:r>
              <a:rPr lang="en-US" sz="4499">
                <a:solidFill>
                  <a:srgbClr val="000000"/>
                </a:solidFill>
                <a:latin typeface="Josefin Sans"/>
                <a:ea typeface="Josefin Sans"/>
                <a:cs typeface="Josefin Sans"/>
                <a:sym typeface="Josefin Sans"/>
              </a:rPr>
              <a:t>2. POLJUB / THE SIMPSONS</a:t>
            </a:r>
          </a:p>
          <a:p>
            <a:pPr algn="ctr">
              <a:lnSpc>
                <a:spcPts val="4994"/>
              </a:lnSpc>
              <a:spcBef>
                <a:spcPct val="0"/>
              </a:spcBef>
            </a:pPr>
            <a:r>
              <a:rPr lang="en-US" sz="4499">
                <a:solidFill>
                  <a:srgbClr val="000000"/>
                </a:solidFill>
                <a:latin typeface="Josefin Sans"/>
                <a:ea typeface="Josefin Sans"/>
                <a:cs typeface="Josefin Sans"/>
                <a:sym typeface="Josefin Sans"/>
              </a:rPr>
              <a:t>3. SMALL COWPER MADONNA / FAMILY GUY</a:t>
            </a:r>
          </a:p>
          <a:p>
            <a:pPr algn="ctr">
              <a:lnSpc>
                <a:spcPts val="4994"/>
              </a:lnSpc>
              <a:spcBef>
                <a:spcPct val="0"/>
              </a:spcBef>
            </a:pPr>
            <a:r>
              <a:rPr lang="en-US" sz="4499">
                <a:solidFill>
                  <a:srgbClr val="000000"/>
                </a:solidFill>
                <a:latin typeface="Josefin Sans"/>
                <a:ea typeface="Josefin Sans"/>
                <a:cs typeface="Josefin Sans"/>
                <a:sym typeface="Josefin Sans"/>
              </a:rPr>
              <a:t>4. ORHAN PAMUK</a:t>
            </a:r>
          </a:p>
          <a:p>
            <a:pPr algn="ctr">
              <a:lnSpc>
                <a:spcPts val="4994"/>
              </a:lnSpc>
              <a:spcBef>
                <a:spcPct val="0"/>
              </a:spcBef>
            </a:pPr>
            <a:r>
              <a:rPr lang="en-US" sz="4499">
                <a:solidFill>
                  <a:srgbClr val="000000"/>
                </a:solidFill>
                <a:latin typeface="Josefin Sans"/>
                <a:ea typeface="Josefin Sans"/>
                <a:cs typeface="Josefin Sans"/>
                <a:sym typeface="Josefin Sans"/>
              </a:rPr>
              <a:t>5. FRIDA KAHLO</a:t>
            </a:r>
          </a:p>
        </p:txBody>
      </p:sp>
      <p:sp>
        <p:nvSpPr>
          <p:cNvPr id="5" name="Freeform 5"/>
          <p:cNvSpPr/>
          <p:nvPr/>
        </p:nvSpPr>
        <p:spPr>
          <a:xfrm>
            <a:off x="13122449" y="4379964"/>
            <a:ext cx="4243270" cy="6356958"/>
          </a:xfrm>
          <a:custGeom>
            <a:avLst/>
            <a:gdLst/>
            <a:ahLst/>
            <a:cxnLst/>
            <a:rect l="l" t="t" r="r" b="b"/>
            <a:pathLst>
              <a:path w="4243270" h="6356958">
                <a:moveTo>
                  <a:pt x="0" y="0"/>
                </a:moveTo>
                <a:lnTo>
                  <a:pt x="4243269" y="0"/>
                </a:lnTo>
                <a:lnTo>
                  <a:pt x="4243269" y="6356958"/>
                </a:lnTo>
                <a:lnTo>
                  <a:pt x="0" y="6356958"/>
                </a:lnTo>
                <a:lnTo>
                  <a:pt x="0" y="0"/>
                </a:lnTo>
                <a:close/>
              </a:path>
            </a:pathLst>
          </a:custGeom>
          <a:blipFill>
            <a:blip r:embed="rId4"/>
            <a:stretch>
              <a:fillRect/>
            </a:stretch>
          </a:blipFill>
        </p:spPr>
        <p:txBody>
          <a:bodyPr/>
          <a:lstStyle/>
          <a:p>
            <a:endParaRPr lang="en-SI"/>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9DBDE7"/>
        </a:solidFill>
        <a:effectLst/>
      </p:bgPr>
    </p:bg>
    <p:spTree>
      <p:nvGrpSpPr>
        <p:cNvPr id="1" name=""/>
        <p:cNvGrpSpPr/>
        <p:nvPr/>
      </p:nvGrpSpPr>
      <p:grpSpPr>
        <a:xfrm>
          <a:off x="0" y="0"/>
          <a:ext cx="0" cy="0"/>
          <a:chOff x="0" y="0"/>
          <a:chExt cx="0" cy="0"/>
        </a:xfrm>
      </p:grpSpPr>
      <p:sp>
        <p:nvSpPr>
          <p:cNvPr id="2" name="Freeform 2"/>
          <p:cNvSpPr/>
          <p:nvPr/>
        </p:nvSpPr>
        <p:spPr>
          <a:xfrm rot="-109738">
            <a:off x="11702745" y="8425990"/>
            <a:ext cx="8961383" cy="2982097"/>
          </a:xfrm>
          <a:custGeom>
            <a:avLst/>
            <a:gdLst/>
            <a:ahLst/>
            <a:cxnLst/>
            <a:rect l="l" t="t" r="r" b="b"/>
            <a:pathLst>
              <a:path w="8961383" h="2982097">
                <a:moveTo>
                  <a:pt x="0" y="0"/>
                </a:moveTo>
                <a:lnTo>
                  <a:pt x="8961383" y="0"/>
                </a:lnTo>
                <a:lnTo>
                  <a:pt x="8961383" y="2982097"/>
                </a:lnTo>
                <a:lnTo>
                  <a:pt x="0" y="2982097"/>
                </a:lnTo>
                <a:lnTo>
                  <a:pt x="0" y="0"/>
                </a:lnTo>
                <a:close/>
              </a:path>
            </a:pathLst>
          </a:custGeom>
          <a:blipFill>
            <a:blip r:embed="rId2">
              <a:extLst>
                <a:ext uri="{96DAC541-7B7A-43D3-8B79-37D633B846F1}">
                  <asvg:svgBlip xmlns:asvg="http://schemas.microsoft.com/office/drawing/2016/SVG/main" r:embed="rId3"/>
                </a:ext>
              </a:extLst>
            </a:blip>
            <a:stretch>
              <a:fillRect t="-137" b="-137"/>
            </a:stretch>
          </a:blipFill>
        </p:spPr>
        <p:txBody>
          <a:bodyPr/>
          <a:lstStyle/>
          <a:p>
            <a:endParaRPr lang="en-SI"/>
          </a:p>
        </p:txBody>
      </p:sp>
      <p:sp>
        <p:nvSpPr>
          <p:cNvPr id="3" name="Freeform 3"/>
          <p:cNvSpPr/>
          <p:nvPr/>
        </p:nvSpPr>
        <p:spPr>
          <a:xfrm>
            <a:off x="3513793" y="362943"/>
            <a:ext cx="11260414" cy="9561115"/>
          </a:xfrm>
          <a:custGeom>
            <a:avLst/>
            <a:gdLst/>
            <a:ahLst/>
            <a:cxnLst/>
            <a:rect l="l" t="t" r="r" b="b"/>
            <a:pathLst>
              <a:path w="11260414" h="9561115">
                <a:moveTo>
                  <a:pt x="0" y="0"/>
                </a:moveTo>
                <a:lnTo>
                  <a:pt x="11260414" y="0"/>
                </a:lnTo>
                <a:lnTo>
                  <a:pt x="11260414" y="9561115"/>
                </a:lnTo>
                <a:lnTo>
                  <a:pt x="0" y="9561115"/>
                </a:lnTo>
                <a:lnTo>
                  <a:pt x="0" y="0"/>
                </a:lnTo>
                <a:close/>
              </a:path>
            </a:pathLst>
          </a:custGeom>
          <a:blipFill>
            <a:blip r:embed="rId4">
              <a:extLst>
                <a:ext uri="{96DAC541-7B7A-43D3-8B79-37D633B846F1}">
                  <asvg:svgBlip xmlns:asvg="http://schemas.microsoft.com/office/drawing/2016/SVG/main" r:embed="rId5"/>
                </a:ext>
              </a:extLst>
            </a:blip>
            <a:stretch>
              <a:fillRect l="-65" r="-65"/>
            </a:stretch>
          </a:blipFill>
        </p:spPr>
        <p:txBody>
          <a:bodyPr/>
          <a:lstStyle/>
          <a:p>
            <a:endParaRPr lang="en-SI"/>
          </a:p>
        </p:txBody>
      </p:sp>
      <p:sp>
        <p:nvSpPr>
          <p:cNvPr id="4" name="Freeform 4"/>
          <p:cNvSpPr/>
          <p:nvPr/>
        </p:nvSpPr>
        <p:spPr>
          <a:xfrm rot="-3071680">
            <a:off x="-3100371" y="572564"/>
            <a:ext cx="6024516" cy="2004790"/>
          </a:xfrm>
          <a:custGeom>
            <a:avLst/>
            <a:gdLst/>
            <a:ahLst/>
            <a:cxnLst/>
            <a:rect l="l" t="t" r="r" b="b"/>
            <a:pathLst>
              <a:path w="6024516" h="2004790">
                <a:moveTo>
                  <a:pt x="0" y="0"/>
                </a:moveTo>
                <a:lnTo>
                  <a:pt x="6024516" y="0"/>
                </a:lnTo>
                <a:lnTo>
                  <a:pt x="6024516" y="2004790"/>
                </a:lnTo>
                <a:lnTo>
                  <a:pt x="0" y="2004790"/>
                </a:lnTo>
                <a:lnTo>
                  <a:pt x="0" y="0"/>
                </a:lnTo>
                <a:close/>
              </a:path>
            </a:pathLst>
          </a:custGeom>
          <a:blipFill>
            <a:blip r:embed="rId2">
              <a:extLst>
                <a:ext uri="{96DAC541-7B7A-43D3-8B79-37D633B846F1}">
                  <asvg:svgBlip xmlns:asvg="http://schemas.microsoft.com/office/drawing/2016/SVG/main" r:embed="rId3"/>
                </a:ext>
              </a:extLst>
            </a:blip>
            <a:stretch>
              <a:fillRect t="-84" b="-84"/>
            </a:stretch>
          </a:blipFill>
        </p:spPr>
        <p:txBody>
          <a:bodyPr/>
          <a:lstStyle/>
          <a:p>
            <a:endParaRPr lang="en-SI"/>
          </a:p>
        </p:txBody>
      </p:sp>
      <p:sp>
        <p:nvSpPr>
          <p:cNvPr id="5" name="TextBox 5"/>
          <p:cNvSpPr txBox="1"/>
          <p:nvPr/>
        </p:nvSpPr>
        <p:spPr>
          <a:xfrm>
            <a:off x="7026886" y="4908307"/>
            <a:ext cx="5535366" cy="1058540"/>
          </a:xfrm>
          <a:prstGeom prst="rect">
            <a:avLst/>
          </a:prstGeom>
        </p:spPr>
        <p:txBody>
          <a:bodyPr lIns="0" tIns="0" rIns="0" bIns="0" rtlCol="0" anchor="t">
            <a:spAutoFit/>
          </a:bodyPr>
          <a:lstStyle/>
          <a:p>
            <a:pPr algn="l">
              <a:lnSpc>
                <a:spcPts val="8741"/>
              </a:lnSpc>
            </a:pPr>
            <a:r>
              <a:rPr lang="en-US" sz="7875">
                <a:solidFill>
                  <a:srgbClr val="000000"/>
                </a:solidFill>
                <a:latin typeface="Bangers"/>
                <a:ea typeface="Bangers"/>
                <a:cs typeface="Bangers"/>
                <a:sym typeface="Bangers"/>
              </a:rPr>
              <a:t>Geografija</a:t>
            </a:r>
          </a:p>
        </p:txBody>
      </p:sp>
      <p:sp>
        <p:nvSpPr>
          <p:cNvPr id="6" name="Freeform 6"/>
          <p:cNvSpPr/>
          <p:nvPr/>
        </p:nvSpPr>
        <p:spPr>
          <a:xfrm>
            <a:off x="8748174" y="3603499"/>
            <a:ext cx="791653" cy="1078914"/>
          </a:xfrm>
          <a:custGeom>
            <a:avLst/>
            <a:gdLst/>
            <a:ahLst/>
            <a:cxnLst/>
            <a:rect l="l" t="t" r="r" b="b"/>
            <a:pathLst>
              <a:path w="791653" h="1078914">
                <a:moveTo>
                  <a:pt x="0" y="0"/>
                </a:moveTo>
                <a:lnTo>
                  <a:pt x="791652" y="0"/>
                </a:lnTo>
                <a:lnTo>
                  <a:pt x="791652" y="1078914"/>
                </a:lnTo>
                <a:lnTo>
                  <a:pt x="0" y="107891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SI"/>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9DBDE7"/>
        </a:solidFill>
        <a:effectLst/>
      </p:bgPr>
    </p:bg>
    <p:spTree>
      <p:nvGrpSpPr>
        <p:cNvPr id="1" name=""/>
        <p:cNvGrpSpPr/>
        <p:nvPr/>
      </p:nvGrpSpPr>
      <p:grpSpPr>
        <a:xfrm>
          <a:off x="0" y="0"/>
          <a:ext cx="0" cy="0"/>
          <a:chOff x="0" y="0"/>
          <a:chExt cx="0" cy="0"/>
        </a:xfrm>
      </p:grpSpPr>
      <p:sp>
        <p:nvSpPr>
          <p:cNvPr id="2" name="Freeform 2"/>
          <p:cNvSpPr/>
          <p:nvPr/>
        </p:nvSpPr>
        <p:spPr>
          <a:xfrm rot="-109738">
            <a:off x="11702745" y="8425990"/>
            <a:ext cx="8961383" cy="2982097"/>
          </a:xfrm>
          <a:custGeom>
            <a:avLst/>
            <a:gdLst/>
            <a:ahLst/>
            <a:cxnLst/>
            <a:rect l="l" t="t" r="r" b="b"/>
            <a:pathLst>
              <a:path w="8961383" h="2982097">
                <a:moveTo>
                  <a:pt x="0" y="0"/>
                </a:moveTo>
                <a:lnTo>
                  <a:pt x="8961383" y="0"/>
                </a:lnTo>
                <a:lnTo>
                  <a:pt x="8961383" y="2982097"/>
                </a:lnTo>
                <a:lnTo>
                  <a:pt x="0" y="2982097"/>
                </a:lnTo>
                <a:lnTo>
                  <a:pt x="0" y="0"/>
                </a:lnTo>
                <a:close/>
              </a:path>
            </a:pathLst>
          </a:custGeom>
          <a:blipFill>
            <a:blip r:embed="rId2">
              <a:extLst>
                <a:ext uri="{96DAC541-7B7A-43D3-8B79-37D633B846F1}">
                  <asvg:svgBlip xmlns:asvg="http://schemas.microsoft.com/office/drawing/2016/SVG/main" r:embed="rId3"/>
                </a:ext>
              </a:extLst>
            </a:blip>
            <a:stretch>
              <a:fillRect t="-137" b="-137"/>
            </a:stretch>
          </a:blipFill>
        </p:spPr>
        <p:txBody>
          <a:bodyPr/>
          <a:lstStyle/>
          <a:p>
            <a:endParaRPr lang="en-SI"/>
          </a:p>
        </p:txBody>
      </p:sp>
      <p:sp>
        <p:nvSpPr>
          <p:cNvPr id="3" name="Freeform 3"/>
          <p:cNvSpPr/>
          <p:nvPr/>
        </p:nvSpPr>
        <p:spPr>
          <a:xfrm rot="-3071680">
            <a:off x="-3100371" y="572564"/>
            <a:ext cx="6024516" cy="2004790"/>
          </a:xfrm>
          <a:custGeom>
            <a:avLst/>
            <a:gdLst/>
            <a:ahLst/>
            <a:cxnLst/>
            <a:rect l="l" t="t" r="r" b="b"/>
            <a:pathLst>
              <a:path w="6024516" h="2004790">
                <a:moveTo>
                  <a:pt x="0" y="0"/>
                </a:moveTo>
                <a:lnTo>
                  <a:pt x="6024516" y="0"/>
                </a:lnTo>
                <a:lnTo>
                  <a:pt x="6024516" y="2004790"/>
                </a:lnTo>
                <a:lnTo>
                  <a:pt x="0" y="2004790"/>
                </a:lnTo>
                <a:lnTo>
                  <a:pt x="0" y="0"/>
                </a:lnTo>
                <a:close/>
              </a:path>
            </a:pathLst>
          </a:custGeom>
          <a:blipFill>
            <a:blip r:embed="rId2">
              <a:extLst>
                <a:ext uri="{96DAC541-7B7A-43D3-8B79-37D633B846F1}">
                  <asvg:svgBlip xmlns:asvg="http://schemas.microsoft.com/office/drawing/2016/SVG/main" r:embed="rId3"/>
                </a:ext>
              </a:extLst>
            </a:blip>
            <a:stretch>
              <a:fillRect t="-84" b="-84"/>
            </a:stretch>
          </a:blipFill>
        </p:spPr>
        <p:txBody>
          <a:bodyPr/>
          <a:lstStyle/>
          <a:p>
            <a:endParaRPr lang="en-SI"/>
          </a:p>
        </p:txBody>
      </p:sp>
      <p:sp>
        <p:nvSpPr>
          <p:cNvPr id="4" name="Freeform 4"/>
          <p:cNvSpPr/>
          <p:nvPr/>
        </p:nvSpPr>
        <p:spPr>
          <a:xfrm>
            <a:off x="13838093" y="4137201"/>
            <a:ext cx="4235323" cy="6356958"/>
          </a:xfrm>
          <a:custGeom>
            <a:avLst/>
            <a:gdLst/>
            <a:ahLst/>
            <a:cxnLst/>
            <a:rect l="l" t="t" r="r" b="b"/>
            <a:pathLst>
              <a:path w="4235323" h="6356958">
                <a:moveTo>
                  <a:pt x="0" y="0"/>
                </a:moveTo>
                <a:lnTo>
                  <a:pt x="4235323" y="0"/>
                </a:lnTo>
                <a:lnTo>
                  <a:pt x="4235323" y="6356958"/>
                </a:lnTo>
                <a:lnTo>
                  <a:pt x="0" y="6356958"/>
                </a:lnTo>
                <a:lnTo>
                  <a:pt x="0" y="0"/>
                </a:lnTo>
                <a:close/>
              </a:path>
            </a:pathLst>
          </a:custGeom>
          <a:blipFill>
            <a:blip r:embed="rId4"/>
            <a:stretch>
              <a:fillRect/>
            </a:stretch>
          </a:blipFill>
        </p:spPr>
        <p:txBody>
          <a:bodyPr/>
          <a:lstStyle/>
          <a:p>
            <a:endParaRPr lang="en-SI"/>
          </a:p>
        </p:txBody>
      </p:sp>
      <p:sp>
        <p:nvSpPr>
          <p:cNvPr id="5" name="TextBox 5"/>
          <p:cNvSpPr txBox="1"/>
          <p:nvPr/>
        </p:nvSpPr>
        <p:spPr>
          <a:xfrm>
            <a:off x="3398802" y="3772380"/>
            <a:ext cx="11490395" cy="3543300"/>
          </a:xfrm>
          <a:prstGeom prst="rect">
            <a:avLst/>
          </a:prstGeom>
        </p:spPr>
        <p:txBody>
          <a:bodyPr lIns="0" tIns="0" rIns="0" bIns="0" rtlCol="0" anchor="t">
            <a:spAutoFit/>
          </a:bodyPr>
          <a:lstStyle/>
          <a:p>
            <a:pPr algn="ctr">
              <a:lnSpc>
                <a:spcPts val="5550"/>
              </a:lnSpc>
            </a:pPr>
            <a:r>
              <a:rPr lang="en-US" sz="5000">
                <a:solidFill>
                  <a:srgbClr val="000000"/>
                </a:solidFill>
                <a:latin typeface="Josefin Sans"/>
                <a:ea typeface="Josefin Sans"/>
                <a:cs typeface="Josefin Sans"/>
                <a:sym typeface="Josefin Sans"/>
              </a:rPr>
              <a:t> Sedanja vlada je leto </a:t>
            </a:r>
            <a:r>
              <a:rPr lang="en-US" sz="5000" b="1">
                <a:solidFill>
                  <a:srgbClr val="000000"/>
                </a:solidFill>
                <a:latin typeface="Josefin Sans Bold"/>
                <a:ea typeface="Josefin Sans Bold"/>
                <a:cs typeface="Josefin Sans Bold"/>
                <a:sym typeface="Josefin Sans Bold"/>
              </a:rPr>
              <a:t>2026</a:t>
            </a:r>
            <a:r>
              <a:rPr lang="en-US" sz="5000">
                <a:solidFill>
                  <a:srgbClr val="000000"/>
                </a:solidFill>
                <a:latin typeface="Josefin Sans"/>
                <a:ea typeface="Josefin Sans"/>
                <a:cs typeface="Josefin Sans"/>
                <a:sym typeface="Josefin Sans"/>
              </a:rPr>
              <a:t> razglasila za </a:t>
            </a:r>
            <a:r>
              <a:rPr lang="en-US" sz="5000" b="1">
                <a:solidFill>
                  <a:srgbClr val="000000"/>
                </a:solidFill>
                <a:latin typeface="Josefin Sans Bold"/>
                <a:ea typeface="Josefin Sans Bold"/>
                <a:cs typeface="Josefin Sans Bold"/>
                <a:sym typeface="Josefin Sans Bold"/>
              </a:rPr>
              <a:t>leto</a:t>
            </a:r>
            <a:r>
              <a:rPr lang="en-US" sz="5000">
                <a:solidFill>
                  <a:srgbClr val="000000"/>
                </a:solidFill>
                <a:latin typeface="Josefin Sans"/>
                <a:ea typeface="Josefin Sans"/>
                <a:cs typeface="Josefin Sans"/>
                <a:sym typeface="Josefin Sans"/>
              </a:rPr>
              <a:t> katerega </a:t>
            </a:r>
            <a:r>
              <a:rPr lang="en-US" sz="5000" b="1">
                <a:solidFill>
                  <a:srgbClr val="000000"/>
                </a:solidFill>
                <a:latin typeface="Josefin Sans Bold"/>
                <a:ea typeface="Josefin Sans Bold"/>
                <a:cs typeface="Josefin Sans Bold"/>
                <a:sym typeface="Josefin Sans Bold"/>
              </a:rPr>
              <a:t>umetnika</a:t>
            </a:r>
            <a:r>
              <a:rPr lang="en-US" sz="5000">
                <a:solidFill>
                  <a:srgbClr val="000000"/>
                </a:solidFill>
                <a:latin typeface="Josefin Sans"/>
                <a:ea typeface="Josefin Sans"/>
                <a:cs typeface="Josefin Sans"/>
                <a:sym typeface="Josefin Sans"/>
              </a:rPr>
              <a:t>, s čimer bodo obeležili 100. obletnico njegove smrti (1)</a:t>
            </a:r>
          </a:p>
          <a:p>
            <a:pPr algn="ctr">
              <a:lnSpc>
                <a:spcPts val="5550"/>
              </a:lnSpc>
            </a:pPr>
            <a:endParaRPr lang="en-US" sz="5000">
              <a:solidFill>
                <a:srgbClr val="000000"/>
              </a:solidFill>
              <a:latin typeface="Josefin Sans"/>
              <a:ea typeface="Josefin Sans"/>
              <a:cs typeface="Josefin Sans"/>
              <a:sym typeface="Josefin Sans"/>
            </a:endParaRPr>
          </a:p>
        </p:txBody>
      </p:sp>
      <p:sp>
        <p:nvSpPr>
          <p:cNvPr id="6" name="TextBox 6"/>
          <p:cNvSpPr txBox="1"/>
          <p:nvPr/>
        </p:nvSpPr>
        <p:spPr>
          <a:xfrm>
            <a:off x="6367249" y="2422694"/>
            <a:ext cx="5553502" cy="685775"/>
          </a:xfrm>
          <a:prstGeom prst="rect">
            <a:avLst/>
          </a:prstGeom>
        </p:spPr>
        <p:txBody>
          <a:bodyPr lIns="0" tIns="0" rIns="0" bIns="0" rtlCol="0" anchor="t">
            <a:spAutoFit/>
          </a:bodyPr>
          <a:lstStyle/>
          <a:p>
            <a:pPr algn="ctr">
              <a:lnSpc>
                <a:spcPts val="5550"/>
              </a:lnSpc>
            </a:pPr>
            <a:r>
              <a:rPr lang="en-US" sz="4999">
                <a:solidFill>
                  <a:srgbClr val="000000"/>
                </a:solidFill>
                <a:latin typeface="Bangers"/>
                <a:ea typeface="Bangers"/>
                <a:cs typeface="Bangers"/>
                <a:sym typeface="Bangers"/>
              </a:rPr>
              <a:t>1. vprašanje </a:t>
            </a:r>
          </a:p>
        </p:txBody>
      </p:sp>
      <p:sp>
        <p:nvSpPr>
          <p:cNvPr id="7" name="TextBox 7"/>
          <p:cNvSpPr txBox="1"/>
          <p:nvPr/>
        </p:nvSpPr>
        <p:spPr>
          <a:xfrm>
            <a:off x="15955754" y="370704"/>
            <a:ext cx="5867400" cy="434352"/>
          </a:xfrm>
          <a:prstGeom prst="rect">
            <a:avLst/>
          </a:prstGeom>
        </p:spPr>
        <p:txBody>
          <a:bodyPr lIns="0" tIns="0" rIns="0" bIns="0" rtlCol="0" anchor="t">
            <a:spAutoFit/>
          </a:bodyPr>
          <a:lstStyle/>
          <a:p>
            <a:pPr algn="l">
              <a:lnSpc>
                <a:spcPts val="3329"/>
              </a:lnSpc>
            </a:pPr>
            <a:r>
              <a:rPr lang="en-US" sz="3000">
                <a:solidFill>
                  <a:srgbClr val="000000"/>
                </a:solidFill>
                <a:latin typeface="Bangers"/>
                <a:ea typeface="Bangers"/>
                <a:cs typeface="Bangers"/>
                <a:sym typeface="Bangers"/>
              </a:rPr>
              <a:t>2025 (2026)</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9DBDE7"/>
        </a:solidFill>
        <a:effectLst/>
      </p:bgPr>
    </p:bg>
    <p:spTree>
      <p:nvGrpSpPr>
        <p:cNvPr id="1" name=""/>
        <p:cNvGrpSpPr/>
        <p:nvPr/>
      </p:nvGrpSpPr>
      <p:grpSpPr>
        <a:xfrm>
          <a:off x="0" y="0"/>
          <a:ext cx="0" cy="0"/>
          <a:chOff x="0" y="0"/>
          <a:chExt cx="0" cy="0"/>
        </a:xfrm>
      </p:grpSpPr>
      <p:sp>
        <p:nvSpPr>
          <p:cNvPr id="2" name="Freeform 2"/>
          <p:cNvSpPr/>
          <p:nvPr/>
        </p:nvSpPr>
        <p:spPr>
          <a:xfrm rot="-109738">
            <a:off x="11702745" y="8425990"/>
            <a:ext cx="8961383" cy="2982097"/>
          </a:xfrm>
          <a:custGeom>
            <a:avLst/>
            <a:gdLst/>
            <a:ahLst/>
            <a:cxnLst/>
            <a:rect l="l" t="t" r="r" b="b"/>
            <a:pathLst>
              <a:path w="8961383" h="2982097">
                <a:moveTo>
                  <a:pt x="0" y="0"/>
                </a:moveTo>
                <a:lnTo>
                  <a:pt x="8961383" y="0"/>
                </a:lnTo>
                <a:lnTo>
                  <a:pt x="8961383" y="2982097"/>
                </a:lnTo>
                <a:lnTo>
                  <a:pt x="0" y="2982097"/>
                </a:lnTo>
                <a:lnTo>
                  <a:pt x="0" y="0"/>
                </a:lnTo>
                <a:close/>
              </a:path>
            </a:pathLst>
          </a:custGeom>
          <a:blipFill>
            <a:blip r:embed="rId2">
              <a:extLst>
                <a:ext uri="{96DAC541-7B7A-43D3-8B79-37D633B846F1}">
                  <asvg:svgBlip xmlns:asvg="http://schemas.microsoft.com/office/drawing/2016/SVG/main" r:embed="rId3"/>
                </a:ext>
              </a:extLst>
            </a:blip>
            <a:stretch>
              <a:fillRect t="-137" b="-137"/>
            </a:stretch>
          </a:blipFill>
        </p:spPr>
        <p:txBody>
          <a:bodyPr/>
          <a:lstStyle/>
          <a:p>
            <a:endParaRPr lang="en-SI"/>
          </a:p>
        </p:txBody>
      </p:sp>
      <p:sp>
        <p:nvSpPr>
          <p:cNvPr id="3" name="Freeform 3"/>
          <p:cNvSpPr/>
          <p:nvPr/>
        </p:nvSpPr>
        <p:spPr>
          <a:xfrm rot="-3071680">
            <a:off x="-3100371" y="572564"/>
            <a:ext cx="6024516" cy="2004790"/>
          </a:xfrm>
          <a:custGeom>
            <a:avLst/>
            <a:gdLst/>
            <a:ahLst/>
            <a:cxnLst/>
            <a:rect l="l" t="t" r="r" b="b"/>
            <a:pathLst>
              <a:path w="6024516" h="2004790">
                <a:moveTo>
                  <a:pt x="0" y="0"/>
                </a:moveTo>
                <a:lnTo>
                  <a:pt x="6024516" y="0"/>
                </a:lnTo>
                <a:lnTo>
                  <a:pt x="6024516" y="2004790"/>
                </a:lnTo>
                <a:lnTo>
                  <a:pt x="0" y="2004790"/>
                </a:lnTo>
                <a:lnTo>
                  <a:pt x="0" y="0"/>
                </a:lnTo>
                <a:close/>
              </a:path>
            </a:pathLst>
          </a:custGeom>
          <a:blipFill>
            <a:blip r:embed="rId2">
              <a:extLst>
                <a:ext uri="{96DAC541-7B7A-43D3-8B79-37D633B846F1}">
                  <asvg:svgBlip xmlns:asvg="http://schemas.microsoft.com/office/drawing/2016/SVG/main" r:embed="rId3"/>
                </a:ext>
              </a:extLst>
            </a:blip>
            <a:stretch>
              <a:fillRect t="-84" b="-84"/>
            </a:stretch>
          </a:blipFill>
        </p:spPr>
        <p:txBody>
          <a:bodyPr/>
          <a:lstStyle/>
          <a:p>
            <a:endParaRPr lang="en-SI"/>
          </a:p>
        </p:txBody>
      </p:sp>
      <p:sp>
        <p:nvSpPr>
          <p:cNvPr id="4" name="TextBox 4"/>
          <p:cNvSpPr txBox="1"/>
          <p:nvPr/>
        </p:nvSpPr>
        <p:spPr>
          <a:xfrm>
            <a:off x="4953000" y="4456359"/>
            <a:ext cx="8763000" cy="1411015"/>
          </a:xfrm>
          <a:prstGeom prst="rect">
            <a:avLst/>
          </a:prstGeom>
        </p:spPr>
        <p:txBody>
          <a:bodyPr lIns="0" tIns="0" rIns="0" bIns="0" rtlCol="0" anchor="t">
            <a:spAutoFit/>
          </a:bodyPr>
          <a:lstStyle/>
          <a:p>
            <a:pPr algn="ctr">
              <a:lnSpc>
                <a:spcPts val="5550"/>
              </a:lnSpc>
            </a:pPr>
            <a:r>
              <a:rPr lang="en-US" sz="4999">
                <a:solidFill>
                  <a:srgbClr val="000000"/>
                </a:solidFill>
                <a:latin typeface="Josefin Sans"/>
                <a:ea typeface="Josefin Sans"/>
                <a:cs typeface="Josefin Sans"/>
                <a:sym typeface="Josefin Sans"/>
              </a:rPr>
              <a:t>Kateri dve državi si delita otok Hispanola?</a:t>
            </a:r>
          </a:p>
        </p:txBody>
      </p:sp>
      <p:sp>
        <p:nvSpPr>
          <p:cNvPr id="5" name="TextBox 5"/>
          <p:cNvSpPr txBox="1"/>
          <p:nvPr/>
        </p:nvSpPr>
        <p:spPr>
          <a:xfrm>
            <a:off x="6309868" y="3080449"/>
            <a:ext cx="5553502" cy="685775"/>
          </a:xfrm>
          <a:prstGeom prst="rect">
            <a:avLst/>
          </a:prstGeom>
        </p:spPr>
        <p:txBody>
          <a:bodyPr lIns="0" tIns="0" rIns="0" bIns="0" rtlCol="0" anchor="t">
            <a:spAutoFit/>
          </a:bodyPr>
          <a:lstStyle/>
          <a:p>
            <a:pPr algn="ctr">
              <a:lnSpc>
                <a:spcPts val="5550"/>
              </a:lnSpc>
            </a:pPr>
            <a:r>
              <a:rPr lang="en-US" sz="4999">
                <a:solidFill>
                  <a:srgbClr val="000000"/>
                </a:solidFill>
                <a:latin typeface="Bangers"/>
                <a:ea typeface="Bangers"/>
                <a:cs typeface="Bangers"/>
                <a:sym typeface="Bangers"/>
              </a:rPr>
              <a:t>1. vprašanje </a:t>
            </a:r>
          </a:p>
        </p:txBody>
      </p:sp>
      <p:sp>
        <p:nvSpPr>
          <p:cNvPr id="6" name="TextBox 6"/>
          <p:cNvSpPr txBox="1"/>
          <p:nvPr/>
        </p:nvSpPr>
        <p:spPr>
          <a:xfrm>
            <a:off x="16372261" y="320166"/>
            <a:ext cx="1510308" cy="434352"/>
          </a:xfrm>
          <a:prstGeom prst="rect">
            <a:avLst/>
          </a:prstGeom>
        </p:spPr>
        <p:txBody>
          <a:bodyPr lIns="0" tIns="0" rIns="0" bIns="0" rtlCol="0" anchor="t">
            <a:spAutoFit/>
          </a:bodyPr>
          <a:lstStyle/>
          <a:p>
            <a:pPr algn="l">
              <a:lnSpc>
                <a:spcPts val="3329"/>
              </a:lnSpc>
            </a:pPr>
            <a:r>
              <a:rPr lang="en-US" sz="3000">
                <a:solidFill>
                  <a:srgbClr val="000000"/>
                </a:solidFill>
                <a:latin typeface="Bangers"/>
                <a:ea typeface="Bangers"/>
                <a:cs typeface="Bangers"/>
                <a:sym typeface="Bangers"/>
              </a:rPr>
              <a:t>Geografija</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9DBDE7"/>
        </a:solidFill>
        <a:effectLst/>
      </p:bgPr>
    </p:bg>
    <p:spTree>
      <p:nvGrpSpPr>
        <p:cNvPr id="1" name=""/>
        <p:cNvGrpSpPr/>
        <p:nvPr/>
      </p:nvGrpSpPr>
      <p:grpSpPr>
        <a:xfrm>
          <a:off x="0" y="0"/>
          <a:ext cx="0" cy="0"/>
          <a:chOff x="0" y="0"/>
          <a:chExt cx="0" cy="0"/>
        </a:xfrm>
      </p:grpSpPr>
      <p:sp>
        <p:nvSpPr>
          <p:cNvPr id="2" name="Freeform 2"/>
          <p:cNvSpPr/>
          <p:nvPr/>
        </p:nvSpPr>
        <p:spPr>
          <a:xfrm rot="-109738">
            <a:off x="11702745" y="8425990"/>
            <a:ext cx="8961383" cy="2982097"/>
          </a:xfrm>
          <a:custGeom>
            <a:avLst/>
            <a:gdLst/>
            <a:ahLst/>
            <a:cxnLst/>
            <a:rect l="l" t="t" r="r" b="b"/>
            <a:pathLst>
              <a:path w="8961383" h="2982097">
                <a:moveTo>
                  <a:pt x="0" y="0"/>
                </a:moveTo>
                <a:lnTo>
                  <a:pt x="8961383" y="0"/>
                </a:lnTo>
                <a:lnTo>
                  <a:pt x="8961383" y="2982097"/>
                </a:lnTo>
                <a:lnTo>
                  <a:pt x="0" y="2982097"/>
                </a:lnTo>
                <a:lnTo>
                  <a:pt x="0" y="0"/>
                </a:lnTo>
                <a:close/>
              </a:path>
            </a:pathLst>
          </a:custGeom>
          <a:blipFill>
            <a:blip r:embed="rId2">
              <a:extLst>
                <a:ext uri="{96DAC541-7B7A-43D3-8B79-37D633B846F1}">
                  <asvg:svgBlip xmlns:asvg="http://schemas.microsoft.com/office/drawing/2016/SVG/main" r:embed="rId3"/>
                </a:ext>
              </a:extLst>
            </a:blip>
            <a:stretch>
              <a:fillRect t="-137" b="-137"/>
            </a:stretch>
          </a:blipFill>
        </p:spPr>
        <p:txBody>
          <a:bodyPr/>
          <a:lstStyle/>
          <a:p>
            <a:endParaRPr lang="en-SI"/>
          </a:p>
        </p:txBody>
      </p:sp>
      <p:sp>
        <p:nvSpPr>
          <p:cNvPr id="3" name="Freeform 3"/>
          <p:cNvSpPr/>
          <p:nvPr/>
        </p:nvSpPr>
        <p:spPr>
          <a:xfrm rot="-3071680">
            <a:off x="-3100371" y="572564"/>
            <a:ext cx="6024516" cy="2004790"/>
          </a:xfrm>
          <a:custGeom>
            <a:avLst/>
            <a:gdLst/>
            <a:ahLst/>
            <a:cxnLst/>
            <a:rect l="l" t="t" r="r" b="b"/>
            <a:pathLst>
              <a:path w="6024516" h="2004790">
                <a:moveTo>
                  <a:pt x="0" y="0"/>
                </a:moveTo>
                <a:lnTo>
                  <a:pt x="6024516" y="0"/>
                </a:lnTo>
                <a:lnTo>
                  <a:pt x="6024516" y="2004790"/>
                </a:lnTo>
                <a:lnTo>
                  <a:pt x="0" y="2004790"/>
                </a:lnTo>
                <a:lnTo>
                  <a:pt x="0" y="0"/>
                </a:lnTo>
                <a:close/>
              </a:path>
            </a:pathLst>
          </a:custGeom>
          <a:blipFill>
            <a:blip r:embed="rId2">
              <a:extLst>
                <a:ext uri="{96DAC541-7B7A-43D3-8B79-37D633B846F1}">
                  <asvg:svgBlip xmlns:asvg="http://schemas.microsoft.com/office/drawing/2016/SVG/main" r:embed="rId3"/>
                </a:ext>
              </a:extLst>
            </a:blip>
            <a:stretch>
              <a:fillRect t="-84" b="-84"/>
            </a:stretch>
          </a:blipFill>
        </p:spPr>
        <p:txBody>
          <a:bodyPr/>
          <a:lstStyle/>
          <a:p>
            <a:endParaRPr lang="en-SI"/>
          </a:p>
        </p:txBody>
      </p:sp>
      <p:sp>
        <p:nvSpPr>
          <p:cNvPr id="4" name="Freeform 4"/>
          <p:cNvSpPr/>
          <p:nvPr/>
        </p:nvSpPr>
        <p:spPr>
          <a:xfrm>
            <a:off x="8155381" y="3671875"/>
            <a:ext cx="6254683" cy="5814212"/>
          </a:xfrm>
          <a:custGeom>
            <a:avLst/>
            <a:gdLst/>
            <a:ahLst/>
            <a:cxnLst/>
            <a:rect l="l" t="t" r="r" b="b"/>
            <a:pathLst>
              <a:path w="6254683" h="5814212">
                <a:moveTo>
                  <a:pt x="0" y="0"/>
                </a:moveTo>
                <a:lnTo>
                  <a:pt x="6254682" y="0"/>
                </a:lnTo>
                <a:lnTo>
                  <a:pt x="6254682" y="5814212"/>
                </a:lnTo>
                <a:lnTo>
                  <a:pt x="0" y="5814212"/>
                </a:lnTo>
                <a:lnTo>
                  <a:pt x="0" y="0"/>
                </a:lnTo>
                <a:close/>
              </a:path>
            </a:pathLst>
          </a:custGeom>
          <a:blipFill>
            <a:blip r:embed="rId4"/>
            <a:stretch>
              <a:fillRect/>
            </a:stretch>
          </a:blipFill>
        </p:spPr>
        <p:txBody>
          <a:bodyPr/>
          <a:lstStyle/>
          <a:p>
            <a:endParaRPr lang="en-SI"/>
          </a:p>
        </p:txBody>
      </p:sp>
      <p:sp>
        <p:nvSpPr>
          <p:cNvPr id="5" name="TextBox 5"/>
          <p:cNvSpPr txBox="1"/>
          <p:nvPr/>
        </p:nvSpPr>
        <p:spPr>
          <a:xfrm>
            <a:off x="1525981" y="1276338"/>
            <a:ext cx="13258800" cy="4676775"/>
          </a:xfrm>
          <a:prstGeom prst="rect">
            <a:avLst/>
          </a:prstGeom>
        </p:spPr>
        <p:txBody>
          <a:bodyPr lIns="0" tIns="0" rIns="0" bIns="0" rtlCol="0" anchor="t">
            <a:spAutoFit/>
          </a:bodyPr>
          <a:lstStyle/>
          <a:p>
            <a:pPr algn="l">
              <a:lnSpc>
                <a:spcPts val="6000"/>
              </a:lnSpc>
            </a:pPr>
            <a:r>
              <a:rPr lang="en-US" sz="5000" b="1">
                <a:solidFill>
                  <a:srgbClr val="000000"/>
                </a:solidFill>
                <a:latin typeface="Calibri (MS) Bold"/>
                <a:ea typeface="Calibri (MS) Bold"/>
                <a:cs typeface="Calibri (MS) Bold"/>
                <a:sym typeface="Calibri (MS) Bold"/>
              </a:rPr>
              <a:t>Črna gora</a:t>
            </a:r>
            <a:r>
              <a:rPr lang="en-US" sz="5000">
                <a:solidFill>
                  <a:srgbClr val="000000"/>
                </a:solidFill>
                <a:latin typeface="Calibri (MS)"/>
                <a:ea typeface="Calibri (MS)"/>
                <a:cs typeface="Calibri (MS)"/>
                <a:sym typeface="Calibri (MS)"/>
              </a:rPr>
              <a:t> ima po zadnjem (2023) popisu 633.000 prebivalcev. Največje mesto je Podgorica (172.000), katero pa je </a:t>
            </a:r>
            <a:r>
              <a:rPr lang="en-US" sz="5000" b="1">
                <a:solidFill>
                  <a:srgbClr val="000000"/>
                </a:solidFill>
                <a:latin typeface="Calibri (MS) Bold"/>
                <a:ea typeface="Calibri (MS) Bold"/>
                <a:cs typeface="Calibri (MS) Bold"/>
                <a:sym typeface="Calibri (MS) Bold"/>
              </a:rPr>
              <a:t>drugo največje mesto</a:t>
            </a:r>
            <a:r>
              <a:rPr lang="en-US" sz="5000">
                <a:solidFill>
                  <a:srgbClr val="000000"/>
                </a:solidFill>
                <a:latin typeface="Calibri (MS)"/>
                <a:ea typeface="Calibri (MS)"/>
                <a:cs typeface="Calibri (MS)"/>
                <a:sym typeface="Calibri (MS)"/>
              </a:rPr>
              <a:t> z 32.000 prebivalci ? (1)</a:t>
            </a:r>
          </a:p>
          <a:p>
            <a:pPr algn="l">
              <a:lnSpc>
                <a:spcPts val="6000"/>
              </a:lnSpc>
            </a:pPr>
            <a:endParaRPr lang="en-US" sz="5000">
              <a:solidFill>
                <a:srgbClr val="000000"/>
              </a:solidFill>
              <a:latin typeface="Calibri (MS)"/>
              <a:ea typeface="Calibri (MS)"/>
              <a:cs typeface="Calibri (MS)"/>
              <a:sym typeface="Calibri (MS)"/>
            </a:endParaRPr>
          </a:p>
          <a:p>
            <a:pPr algn="l">
              <a:lnSpc>
                <a:spcPts val="5999"/>
              </a:lnSpc>
            </a:pPr>
            <a:endParaRPr lang="en-US" sz="5000">
              <a:solidFill>
                <a:srgbClr val="000000"/>
              </a:solidFill>
              <a:latin typeface="Calibri (MS)"/>
              <a:ea typeface="Calibri (MS)"/>
              <a:cs typeface="Calibri (MS)"/>
              <a:sym typeface="Calibri (MS)"/>
            </a:endParaRPr>
          </a:p>
        </p:txBody>
      </p:sp>
      <p:sp>
        <p:nvSpPr>
          <p:cNvPr id="6" name="TextBox 6"/>
          <p:cNvSpPr txBox="1"/>
          <p:nvPr/>
        </p:nvSpPr>
        <p:spPr>
          <a:xfrm>
            <a:off x="6103937" y="704863"/>
            <a:ext cx="5553502" cy="685775"/>
          </a:xfrm>
          <a:prstGeom prst="rect">
            <a:avLst/>
          </a:prstGeom>
        </p:spPr>
        <p:txBody>
          <a:bodyPr lIns="0" tIns="0" rIns="0" bIns="0" rtlCol="0" anchor="t">
            <a:spAutoFit/>
          </a:bodyPr>
          <a:lstStyle/>
          <a:p>
            <a:pPr algn="ctr">
              <a:lnSpc>
                <a:spcPts val="5550"/>
              </a:lnSpc>
            </a:pPr>
            <a:r>
              <a:rPr lang="en-US" sz="4999">
                <a:solidFill>
                  <a:srgbClr val="000000"/>
                </a:solidFill>
                <a:latin typeface="Bangers"/>
                <a:ea typeface="Bangers"/>
                <a:cs typeface="Bangers"/>
                <a:sym typeface="Bangers"/>
              </a:rPr>
              <a:t>2. vprašanje </a:t>
            </a:r>
          </a:p>
        </p:txBody>
      </p:sp>
      <p:sp>
        <p:nvSpPr>
          <p:cNvPr id="7" name="TextBox 7"/>
          <p:cNvSpPr txBox="1"/>
          <p:nvPr/>
        </p:nvSpPr>
        <p:spPr>
          <a:xfrm>
            <a:off x="16372261" y="320166"/>
            <a:ext cx="1510308" cy="434352"/>
          </a:xfrm>
          <a:prstGeom prst="rect">
            <a:avLst/>
          </a:prstGeom>
        </p:spPr>
        <p:txBody>
          <a:bodyPr lIns="0" tIns="0" rIns="0" bIns="0" rtlCol="0" anchor="t">
            <a:spAutoFit/>
          </a:bodyPr>
          <a:lstStyle/>
          <a:p>
            <a:pPr algn="l">
              <a:lnSpc>
                <a:spcPts val="3329"/>
              </a:lnSpc>
            </a:pPr>
            <a:r>
              <a:rPr lang="en-US" sz="3000">
                <a:solidFill>
                  <a:srgbClr val="000000"/>
                </a:solidFill>
                <a:latin typeface="Bangers"/>
                <a:ea typeface="Bangers"/>
                <a:cs typeface="Bangers"/>
                <a:sym typeface="Bangers"/>
              </a:rPr>
              <a:t>Geografija</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9DBDE7"/>
        </a:solidFill>
        <a:effectLst/>
      </p:bgPr>
    </p:bg>
    <p:spTree>
      <p:nvGrpSpPr>
        <p:cNvPr id="1" name=""/>
        <p:cNvGrpSpPr/>
        <p:nvPr/>
      </p:nvGrpSpPr>
      <p:grpSpPr>
        <a:xfrm>
          <a:off x="0" y="0"/>
          <a:ext cx="0" cy="0"/>
          <a:chOff x="0" y="0"/>
          <a:chExt cx="0" cy="0"/>
        </a:xfrm>
      </p:grpSpPr>
      <p:sp>
        <p:nvSpPr>
          <p:cNvPr id="2" name="Freeform 2"/>
          <p:cNvSpPr/>
          <p:nvPr/>
        </p:nvSpPr>
        <p:spPr>
          <a:xfrm rot="-109738">
            <a:off x="11702745" y="8425990"/>
            <a:ext cx="8961383" cy="2982097"/>
          </a:xfrm>
          <a:custGeom>
            <a:avLst/>
            <a:gdLst/>
            <a:ahLst/>
            <a:cxnLst/>
            <a:rect l="l" t="t" r="r" b="b"/>
            <a:pathLst>
              <a:path w="8961383" h="2982097">
                <a:moveTo>
                  <a:pt x="0" y="0"/>
                </a:moveTo>
                <a:lnTo>
                  <a:pt x="8961383" y="0"/>
                </a:lnTo>
                <a:lnTo>
                  <a:pt x="8961383" y="2982097"/>
                </a:lnTo>
                <a:lnTo>
                  <a:pt x="0" y="2982097"/>
                </a:lnTo>
                <a:lnTo>
                  <a:pt x="0" y="0"/>
                </a:lnTo>
                <a:close/>
              </a:path>
            </a:pathLst>
          </a:custGeom>
          <a:blipFill>
            <a:blip r:embed="rId2">
              <a:extLst>
                <a:ext uri="{96DAC541-7B7A-43D3-8B79-37D633B846F1}">
                  <asvg:svgBlip xmlns:asvg="http://schemas.microsoft.com/office/drawing/2016/SVG/main" r:embed="rId3"/>
                </a:ext>
              </a:extLst>
            </a:blip>
            <a:stretch>
              <a:fillRect t="-137" b="-137"/>
            </a:stretch>
          </a:blipFill>
        </p:spPr>
        <p:txBody>
          <a:bodyPr/>
          <a:lstStyle/>
          <a:p>
            <a:endParaRPr lang="en-SI"/>
          </a:p>
        </p:txBody>
      </p:sp>
      <p:sp>
        <p:nvSpPr>
          <p:cNvPr id="3" name="Freeform 3"/>
          <p:cNvSpPr/>
          <p:nvPr/>
        </p:nvSpPr>
        <p:spPr>
          <a:xfrm rot="-3071680">
            <a:off x="-3100371" y="572564"/>
            <a:ext cx="6024516" cy="2004790"/>
          </a:xfrm>
          <a:custGeom>
            <a:avLst/>
            <a:gdLst/>
            <a:ahLst/>
            <a:cxnLst/>
            <a:rect l="l" t="t" r="r" b="b"/>
            <a:pathLst>
              <a:path w="6024516" h="2004790">
                <a:moveTo>
                  <a:pt x="0" y="0"/>
                </a:moveTo>
                <a:lnTo>
                  <a:pt x="6024516" y="0"/>
                </a:lnTo>
                <a:lnTo>
                  <a:pt x="6024516" y="2004790"/>
                </a:lnTo>
                <a:lnTo>
                  <a:pt x="0" y="2004790"/>
                </a:lnTo>
                <a:lnTo>
                  <a:pt x="0" y="0"/>
                </a:lnTo>
                <a:close/>
              </a:path>
            </a:pathLst>
          </a:custGeom>
          <a:blipFill>
            <a:blip r:embed="rId2">
              <a:extLst>
                <a:ext uri="{96DAC541-7B7A-43D3-8B79-37D633B846F1}">
                  <asvg:svgBlip xmlns:asvg="http://schemas.microsoft.com/office/drawing/2016/SVG/main" r:embed="rId3"/>
                </a:ext>
              </a:extLst>
            </a:blip>
            <a:stretch>
              <a:fillRect t="-84" b="-84"/>
            </a:stretch>
          </a:blipFill>
        </p:spPr>
        <p:txBody>
          <a:bodyPr/>
          <a:lstStyle/>
          <a:p>
            <a:endParaRPr lang="en-SI"/>
          </a:p>
        </p:txBody>
      </p:sp>
      <p:sp>
        <p:nvSpPr>
          <p:cNvPr id="4" name="Freeform 4"/>
          <p:cNvSpPr/>
          <p:nvPr/>
        </p:nvSpPr>
        <p:spPr>
          <a:xfrm>
            <a:off x="6597155" y="5896031"/>
            <a:ext cx="5017490" cy="3888555"/>
          </a:xfrm>
          <a:custGeom>
            <a:avLst/>
            <a:gdLst/>
            <a:ahLst/>
            <a:cxnLst/>
            <a:rect l="l" t="t" r="r" b="b"/>
            <a:pathLst>
              <a:path w="5017490" h="3888555">
                <a:moveTo>
                  <a:pt x="0" y="0"/>
                </a:moveTo>
                <a:lnTo>
                  <a:pt x="5017490" y="0"/>
                </a:lnTo>
                <a:lnTo>
                  <a:pt x="5017490" y="3888554"/>
                </a:lnTo>
                <a:lnTo>
                  <a:pt x="0" y="3888554"/>
                </a:lnTo>
                <a:lnTo>
                  <a:pt x="0" y="0"/>
                </a:lnTo>
                <a:close/>
              </a:path>
            </a:pathLst>
          </a:custGeom>
          <a:blipFill>
            <a:blip r:embed="rId4"/>
            <a:stretch>
              <a:fillRect/>
            </a:stretch>
          </a:blipFill>
        </p:spPr>
        <p:txBody>
          <a:bodyPr/>
          <a:lstStyle/>
          <a:p>
            <a:endParaRPr lang="en-SI"/>
          </a:p>
        </p:txBody>
      </p:sp>
      <p:sp>
        <p:nvSpPr>
          <p:cNvPr id="5" name="TextBox 5"/>
          <p:cNvSpPr txBox="1"/>
          <p:nvPr/>
        </p:nvSpPr>
        <p:spPr>
          <a:xfrm>
            <a:off x="2287830" y="1765534"/>
            <a:ext cx="12877800" cy="3968496"/>
          </a:xfrm>
          <a:prstGeom prst="rect">
            <a:avLst/>
          </a:prstGeom>
        </p:spPr>
        <p:txBody>
          <a:bodyPr lIns="0" tIns="0" rIns="0" bIns="0" rtlCol="0" anchor="t">
            <a:spAutoFit/>
          </a:bodyPr>
          <a:lstStyle/>
          <a:p>
            <a:pPr algn="ctr">
              <a:lnSpc>
                <a:spcPts val="5217"/>
              </a:lnSpc>
            </a:pPr>
            <a:r>
              <a:rPr lang="en-US" sz="4700">
                <a:solidFill>
                  <a:srgbClr val="000000"/>
                </a:solidFill>
                <a:latin typeface="Josefin Sans"/>
                <a:ea typeface="Josefin Sans"/>
                <a:cs typeface="Josefin Sans"/>
                <a:sym typeface="Josefin Sans"/>
              </a:rPr>
              <a:t>Katero </a:t>
            </a:r>
            <a:r>
              <a:rPr lang="en-US" sz="4700" b="1">
                <a:solidFill>
                  <a:srgbClr val="000000"/>
                </a:solidFill>
                <a:latin typeface="Josefin Sans Bold"/>
                <a:ea typeface="Josefin Sans Bold"/>
                <a:cs typeface="Josefin Sans Bold"/>
                <a:sym typeface="Josefin Sans Bold"/>
              </a:rPr>
              <a:t>ameriško mesto</a:t>
            </a:r>
            <a:r>
              <a:rPr lang="en-US" sz="4700">
                <a:solidFill>
                  <a:srgbClr val="000000"/>
                </a:solidFill>
                <a:latin typeface="Josefin Sans"/>
                <a:ea typeface="Josefin Sans"/>
                <a:cs typeface="Josefin Sans"/>
                <a:sym typeface="Josefin Sans"/>
              </a:rPr>
              <a:t> (302.971 prebivalcev,2020) je znano po industrijo jekla, ki je svoj vrhunec doživela v drugi polovici 19. stoletja in začetku 20. stoletja. Odgovor na vprašanje boste vedeli tudi če spremljate ameriški šport.</a:t>
            </a:r>
          </a:p>
        </p:txBody>
      </p:sp>
      <p:sp>
        <p:nvSpPr>
          <p:cNvPr id="6" name="TextBox 6"/>
          <p:cNvSpPr txBox="1"/>
          <p:nvPr/>
        </p:nvSpPr>
        <p:spPr>
          <a:xfrm>
            <a:off x="5949979" y="889184"/>
            <a:ext cx="5553502" cy="685775"/>
          </a:xfrm>
          <a:prstGeom prst="rect">
            <a:avLst/>
          </a:prstGeom>
        </p:spPr>
        <p:txBody>
          <a:bodyPr lIns="0" tIns="0" rIns="0" bIns="0" rtlCol="0" anchor="t">
            <a:spAutoFit/>
          </a:bodyPr>
          <a:lstStyle/>
          <a:p>
            <a:pPr algn="ctr">
              <a:lnSpc>
                <a:spcPts val="5550"/>
              </a:lnSpc>
            </a:pPr>
            <a:r>
              <a:rPr lang="en-US" sz="4999">
                <a:solidFill>
                  <a:srgbClr val="000000"/>
                </a:solidFill>
                <a:latin typeface="Bangers"/>
                <a:ea typeface="Bangers"/>
                <a:cs typeface="Bangers"/>
                <a:sym typeface="Bangers"/>
              </a:rPr>
              <a:t>3. vprašanje </a:t>
            </a:r>
          </a:p>
        </p:txBody>
      </p:sp>
      <p:sp>
        <p:nvSpPr>
          <p:cNvPr id="7" name="TextBox 7"/>
          <p:cNvSpPr txBox="1"/>
          <p:nvPr/>
        </p:nvSpPr>
        <p:spPr>
          <a:xfrm>
            <a:off x="16372261" y="320166"/>
            <a:ext cx="1510308" cy="434352"/>
          </a:xfrm>
          <a:prstGeom prst="rect">
            <a:avLst/>
          </a:prstGeom>
        </p:spPr>
        <p:txBody>
          <a:bodyPr lIns="0" tIns="0" rIns="0" bIns="0" rtlCol="0" anchor="t">
            <a:spAutoFit/>
          </a:bodyPr>
          <a:lstStyle/>
          <a:p>
            <a:pPr algn="l">
              <a:lnSpc>
                <a:spcPts val="3329"/>
              </a:lnSpc>
            </a:pPr>
            <a:r>
              <a:rPr lang="en-US" sz="3000">
                <a:solidFill>
                  <a:srgbClr val="000000"/>
                </a:solidFill>
                <a:latin typeface="Bangers"/>
                <a:ea typeface="Bangers"/>
                <a:cs typeface="Bangers"/>
                <a:sym typeface="Bangers"/>
              </a:rPr>
              <a:t>Geografija</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9DBDE7"/>
        </a:solidFill>
        <a:effectLst/>
      </p:bgPr>
    </p:bg>
    <p:spTree>
      <p:nvGrpSpPr>
        <p:cNvPr id="1" name=""/>
        <p:cNvGrpSpPr/>
        <p:nvPr/>
      </p:nvGrpSpPr>
      <p:grpSpPr>
        <a:xfrm>
          <a:off x="0" y="0"/>
          <a:ext cx="0" cy="0"/>
          <a:chOff x="0" y="0"/>
          <a:chExt cx="0" cy="0"/>
        </a:xfrm>
      </p:grpSpPr>
      <p:sp>
        <p:nvSpPr>
          <p:cNvPr id="2" name="Freeform 2"/>
          <p:cNvSpPr/>
          <p:nvPr/>
        </p:nvSpPr>
        <p:spPr>
          <a:xfrm rot="-109738">
            <a:off x="11702745" y="8425990"/>
            <a:ext cx="8961383" cy="2982097"/>
          </a:xfrm>
          <a:custGeom>
            <a:avLst/>
            <a:gdLst/>
            <a:ahLst/>
            <a:cxnLst/>
            <a:rect l="l" t="t" r="r" b="b"/>
            <a:pathLst>
              <a:path w="8961383" h="2982097">
                <a:moveTo>
                  <a:pt x="0" y="0"/>
                </a:moveTo>
                <a:lnTo>
                  <a:pt x="8961383" y="0"/>
                </a:lnTo>
                <a:lnTo>
                  <a:pt x="8961383" y="2982097"/>
                </a:lnTo>
                <a:lnTo>
                  <a:pt x="0" y="2982097"/>
                </a:lnTo>
                <a:lnTo>
                  <a:pt x="0" y="0"/>
                </a:lnTo>
                <a:close/>
              </a:path>
            </a:pathLst>
          </a:custGeom>
          <a:blipFill>
            <a:blip r:embed="rId2">
              <a:extLst>
                <a:ext uri="{96DAC541-7B7A-43D3-8B79-37D633B846F1}">
                  <asvg:svgBlip xmlns:asvg="http://schemas.microsoft.com/office/drawing/2016/SVG/main" r:embed="rId3"/>
                </a:ext>
              </a:extLst>
            </a:blip>
            <a:stretch>
              <a:fillRect t="-137" b="-137"/>
            </a:stretch>
          </a:blipFill>
        </p:spPr>
        <p:txBody>
          <a:bodyPr/>
          <a:lstStyle/>
          <a:p>
            <a:endParaRPr lang="en-SI"/>
          </a:p>
        </p:txBody>
      </p:sp>
      <p:sp>
        <p:nvSpPr>
          <p:cNvPr id="3" name="Freeform 3"/>
          <p:cNvSpPr/>
          <p:nvPr/>
        </p:nvSpPr>
        <p:spPr>
          <a:xfrm rot="-3071680">
            <a:off x="-3100371" y="572564"/>
            <a:ext cx="6024516" cy="2004790"/>
          </a:xfrm>
          <a:custGeom>
            <a:avLst/>
            <a:gdLst/>
            <a:ahLst/>
            <a:cxnLst/>
            <a:rect l="l" t="t" r="r" b="b"/>
            <a:pathLst>
              <a:path w="6024516" h="2004790">
                <a:moveTo>
                  <a:pt x="0" y="0"/>
                </a:moveTo>
                <a:lnTo>
                  <a:pt x="6024516" y="0"/>
                </a:lnTo>
                <a:lnTo>
                  <a:pt x="6024516" y="2004790"/>
                </a:lnTo>
                <a:lnTo>
                  <a:pt x="0" y="2004790"/>
                </a:lnTo>
                <a:lnTo>
                  <a:pt x="0" y="0"/>
                </a:lnTo>
                <a:close/>
              </a:path>
            </a:pathLst>
          </a:custGeom>
          <a:blipFill>
            <a:blip r:embed="rId2">
              <a:extLst>
                <a:ext uri="{96DAC541-7B7A-43D3-8B79-37D633B846F1}">
                  <asvg:svgBlip xmlns:asvg="http://schemas.microsoft.com/office/drawing/2016/SVG/main" r:embed="rId3"/>
                </a:ext>
              </a:extLst>
            </a:blip>
            <a:stretch>
              <a:fillRect t="-84" b="-84"/>
            </a:stretch>
          </a:blipFill>
        </p:spPr>
        <p:txBody>
          <a:bodyPr/>
          <a:lstStyle/>
          <a:p>
            <a:endParaRPr lang="en-SI"/>
          </a:p>
        </p:txBody>
      </p:sp>
      <p:sp>
        <p:nvSpPr>
          <p:cNvPr id="4" name="Freeform 4"/>
          <p:cNvSpPr/>
          <p:nvPr/>
        </p:nvSpPr>
        <p:spPr>
          <a:xfrm>
            <a:off x="706652" y="5802238"/>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SI"/>
          </a:p>
        </p:txBody>
      </p:sp>
      <p:sp>
        <p:nvSpPr>
          <p:cNvPr id="5" name="TextBox 5"/>
          <p:cNvSpPr txBox="1"/>
          <p:nvPr/>
        </p:nvSpPr>
        <p:spPr>
          <a:xfrm>
            <a:off x="4110402" y="3335945"/>
            <a:ext cx="9448799" cy="2133600"/>
          </a:xfrm>
          <a:prstGeom prst="rect">
            <a:avLst/>
          </a:prstGeom>
        </p:spPr>
        <p:txBody>
          <a:bodyPr lIns="0" tIns="0" rIns="0" bIns="0" rtlCol="0" anchor="t">
            <a:spAutoFit/>
          </a:bodyPr>
          <a:lstStyle/>
          <a:p>
            <a:pPr algn="ctr">
              <a:lnSpc>
                <a:spcPts val="5550"/>
              </a:lnSpc>
            </a:pPr>
            <a:r>
              <a:rPr lang="en-US" sz="4999">
                <a:solidFill>
                  <a:srgbClr val="000000"/>
                </a:solidFill>
                <a:latin typeface="Josefin Sans"/>
                <a:ea typeface="Josefin Sans"/>
                <a:cs typeface="Josefin Sans"/>
                <a:sym typeface="Josefin Sans"/>
              </a:rPr>
              <a:t>Katero je </a:t>
            </a:r>
            <a:r>
              <a:rPr lang="en-US" sz="4999" b="1">
                <a:solidFill>
                  <a:srgbClr val="000000"/>
                </a:solidFill>
                <a:latin typeface="Josefin Sans Bold"/>
                <a:ea typeface="Josefin Sans Bold"/>
                <a:cs typeface="Josefin Sans Bold"/>
                <a:sym typeface="Josefin Sans Bold"/>
              </a:rPr>
              <a:t>najbolj severno mesto</a:t>
            </a:r>
            <a:r>
              <a:rPr lang="en-US" sz="4999">
                <a:solidFill>
                  <a:srgbClr val="000000"/>
                </a:solidFill>
                <a:latin typeface="Josefin Sans"/>
                <a:ea typeface="Josefin Sans"/>
                <a:cs typeface="Josefin Sans"/>
                <a:sym typeface="Josefin Sans"/>
              </a:rPr>
              <a:t>, ki ima vsaj </a:t>
            </a:r>
            <a:r>
              <a:rPr lang="en-US" sz="4999" b="1">
                <a:solidFill>
                  <a:srgbClr val="000000"/>
                </a:solidFill>
                <a:latin typeface="Josefin Sans Bold"/>
                <a:ea typeface="Josefin Sans Bold"/>
                <a:cs typeface="Josefin Sans Bold"/>
                <a:sym typeface="Josefin Sans Bold"/>
              </a:rPr>
              <a:t>milijon</a:t>
            </a:r>
            <a:r>
              <a:rPr lang="en-US" sz="4999">
                <a:solidFill>
                  <a:srgbClr val="000000"/>
                </a:solidFill>
                <a:latin typeface="Josefin Sans"/>
                <a:ea typeface="Josefin Sans"/>
                <a:cs typeface="Josefin Sans"/>
                <a:sym typeface="Josefin Sans"/>
              </a:rPr>
              <a:t> prebivalcev?</a:t>
            </a:r>
          </a:p>
        </p:txBody>
      </p:sp>
      <p:sp>
        <p:nvSpPr>
          <p:cNvPr id="6" name="TextBox 6"/>
          <p:cNvSpPr txBox="1"/>
          <p:nvPr/>
        </p:nvSpPr>
        <p:spPr>
          <a:xfrm>
            <a:off x="6316542" y="2113460"/>
            <a:ext cx="5553502" cy="685775"/>
          </a:xfrm>
          <a:prstGeom prst="rect">
            <a:avLst/>
          </a:prstGeom>
        </p:spPr>
        <p:txBody>
          <a:bodyPr lIns="0" tIns="0" rIns="0" bIns="0" rtlCol="0" anchor="t">
            <a:spAutoFit/>
          </a:bodyPr>
          <a:lstStyle/>
          <a:p>
            <a:pPr algn="ctr">
              <a:lnSpc>
                <a:spcPts val="5550"/>
              </a:lnSpc>
            </a:pPr>
            <a:r>
              <a:rPr lang="en-US" sz="4999">
                <a:solidFill>
                  <a:srgbClr val="000000"/>
                </a:solidFill>
                <a:latin typeface="Bangers"/>
                <a:ea typeface="Bangers"/>
                <a:cs typeface="Bangers"/>
                <a:sym typeface="Bangers"/>
              </a:rPr>
              <a:t>4. vprašanje </a:t>
            </a:r>
          </a:p>
        </p:txBody>
      </p:sp>
      <p:sp>
        <p:nvSpPr>
          <p:cNvPr id="7" name="TextBox 7"/>
          <p:cNvSpPr txBox="1"/>
          <p:nvPr/>
        </p:nvSpPr>
        <p:spPr>
          <a:xfrm>
            <a:off x="16372261" y="320166"/>
            <a:ext cx="1510308" cy="434352"/>
          </a:xfrm>
          <a:prstGeom prst="rect">
            <a:avLst/>
          </a:prstGeom>
        </p:spPr>
        <p:txBody>
          <a:bodyPr lIns="0" tIns="0" rIns="0" bIns="0" rtlCol="0" anchor="t">
            <a:spAutoFit/>
          </a:bodyPr>
          <a:lstStyle/>
          <a:p>
            <a:pPr algn="l">
              <a:lnSpc>
                <a:spcPts val="3329"/>
              </a:lnSpc>
            </a:pPr>
            <a:r>
              <a:rPr lang="en-US" sz="3000">
                <a:solidFill>
                  <a:srgbClr val="000000"/>
                </a:solidFill>
                <a:latin typeface="Bangers"/>
                <a:ea typeface="Bangers"/>
                <a:cs typeface="Bangers"/>
                <a:sym typeface="Bangers"/>
              </a:rPr>
              <a:t>Geografija</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9DBDE7"/>
        </a:solidFill>
        <a:effectLst/>
      </p:bgPr>
    </p:bg>
    <p:spTree>
      <p:nvGrpSpPr>
        <p:cNvPr id="1" name=""/>
        <p:cNvGrpSpPr/>
        <p:nvPr/>
      </p:nvGrpSpPr>
      <p:grpSpPr>
        <a:xfrm>
          <a:off x="0" y="0"/>
          <a:ext cx="0" cy="0"/>
          <a:chOff x="0" y="0"/>
          <a:chExt cx="0" cy="0"/>
        </a:xfrm>
      </p:grpSpPr>
      <p:sp>
        <p:nvSpPr>
          <p:cNvPr id="2" name="Freeform 2"/>
          <p:cNvSpPr/>
          <p:nvPr/>
        </p:nvSpPr>
        <p:spPr>
          <a:xfrm rot="-109738">
            <a:off x="11702745" y="8425990"/>
            <a:ext cx="8961383" cy="2982097"/>
          </a:xfrm>
          <a:custGeom>
            <a:avLst/>
            <a:gdLst/>
            <a:ahLst/>
            <a:cxnLst/>
            <a:rect l="l" t="t" r="r" b="b"/>
            <a:pathLst>
              <a:path w="8961383" h="2982097">
                <a:moveTo>
                  <a:pt x="0" y="0"/>
                </a:moveTo>
                <a:lnTo>
                  <a:pt x="8961383" y="0"/>
                </a:lnTo>
                <a:lnTo>
                  <a:pt x="8961383" y="2982097"/>
                </a:lnTo>
                <a:lnTo>
                  <a:pt x="0" y="2982097"/>
                </a:lnTo>
                <a:lnTo>
                  <a:pt x="0" y="0"/>
                </a:lnTo>
                <a:close/>
              </a:path>
            </a:pathLst>
          </a:custGeom>
          <a:blipFill>
            <a:blip r:embed="rId2">
              <a:extLst>
                <a:ext uri="{96DAC541-7B7A-43D3-8B79-37D633B846F1}">
                  <asvg:svgBlip xmlns:asvg="http://schemas.microsoft.com/office/drawing/2016/SVG/main" r:embed="rId3"/>
                </a:ext>
              </a:extLst>
            </a:blip>
            <a:stretch>
              <a:fillRect t="-137" b="-137"/>
            </a:stretch>
          </a:blipFill>
        </p:spPr>
        <p:txBody>
          <a:bodyPr/>
          <a:lstStyle/>
          <a:p>
            <a:endParaRPr lang="en-SI"/>
          </a:p>
        </p:txBody>
      </p:sp>
      <p:sp>
        <p:nvSpPr>
          <p:cNvPr id="3" name="Freeform 3"/>
          <p:cNvSpPr/>
          <p:nvPr/>
        </p:nvSpPr>
        <p:spPr>
          <a:xfrm rot="-3071680">
            <a:off x="-3100371" y="572564"/>
            <a:ext cx="6024516" cy="2004790"/>
          </a:xfrm>
          <a:custGeom>
            <a:avLst/>
            <a:gdLst/>
            <a:ahLst/>
            <a:cxnLst/>
            <a:rect l="l" t="t" r="r" b="b"/>
            <a:pathLst>
              <a:path w="6024516" h="2004790">
                <a:moveTo>
                  <a:pt x="0" y="0"/>
                </a:moveTo>
                <a:lnTo>
                  <a:pt x="6024516" y="0"/>
                </a:lnTo>
                <a:lnTo>
                  <a:pt x="6024516" y="2004790"/>
                </a:lnTo>
                <a:lnTo>
                  <a:pt x="0" y="2004790"/>
                </a:lnTo>
                <a:lnTo>
                  <a:pt x="0" y="0"/>
                </a:lnTo>
                <a:close/>
              </a:path>
            </a:pathLst>
          </a:custGeom>
          <a:blipFill>
            <a:blip r:embed="rId2">
              <a:extLst>
                <a:ext uri="{96DAC541-7B7A-43D3-8B79-37D633B846F1}">
                  <asvg:svgBlip xmlns:asvg="http://schemas.microsoft.com/office/drawing/2016/SVG/main" r:embed="rId3"/>
                </a:ext>
              </a:extLst>
            </a:blip>
            <a:stretch>
              <a:fillRect t="-84" b="-84"/>
            </a:stretch>
          </a:blipFill>
        </p:spPr>
        <p:txBody>
          <a:bodyPr/>
          <a:lstStyle/>
          <a:p>
            <a:endParaRPr lang="en-SI"/>
          </a:p>
        </p:txBody>
      </p:sp>
      <p:sp>
        <p:nvSpPr>
          <p:cNvPr id="4" name="Freeform 4"/>
          <p:cNvSpPr/>
          <p:nvPr/>
        </p:nvSpPr>
        <p:spPr>
          <a:xfrm>
            <a:off x="0" y="4886757"/>
            <a:ext cx="6565645" cy="5400243"/>
          </a:xfrm>
          <a:custGeom>
            <a:avLst/>
            <a:gdLst/>
            <a:ahLst/>
            <a:cxnLst/>
            <a:rect l="l" t="t" r="r" b="b"/>
            <a:pathLst>
              <a:path w="6565645" h="5400243">
                <a:moveTo>
                  <a:pt x="0" y="0"/>
                </a:moveTo>
                <a:lnTo>
                  <a:pt x="6565645" y="0"/>
                </a:lnTo>
                <a:lnTo>
                  <a:pt x="6565645" y="5400243"/>
                </a:lnTo>
                <a:lnTo>
                  <a:pt x="0" y="5400243"/>
                </a:lnTo>
                <a:lnTo>
                  <a:pt x="0" y="0"/>
                </a:lnTo>
                <a:close/>
              </a:path>
            </a:pathLst>
          </a:custGeom>
          <a:blipFill>
            <a:blip r:embed="rId4"/>
            <a:stretch>
              <a:fillRect/>
            </a:stretch>
          </a:blipFill>
        </p:spPr>
        <p:txBody>
          <a:bodyPr/>
          <a:lstStyle/>
          <a:p>
            <a:endParaRPr lang="en-SI"/>
          </a:p>
        </p:txBody>
      </p:sp>
      <p:sp>
        <p:nvSpPr>
          <p:cNvPr id="5" name="TextBox 5"/>
          <p:cNvSpPr txBox="1"/>
          <p:nvPr/>
        </p:nvSpPr>
        <p:spPr>
          <a:xfrm>
            <a:off x="3009900" y="2536945"/>
            <a:ext cx="12268200" cy="4248150"/>
          </a:xfrm>
          <a:prstGeom prst="rect">
            <a:avLst/>
          </a:prstGeom>
        </p:spPr>
        <p:txBody>
          <a:bodyPr lIns="0" tIns="0" rIns="0" bIns="0" rtlCol="0" anchor="t">
            <a:spAutoFit/>
          </a:bodyPr>
          <a:lstStyle/>
          <a:p>
            <a:pPr algn="ctr">
              <a:lnSpc>
                <a:spcPts val="5550"/>
              </a:lnSpc>
            </a:pPr>
            <a:r>
              <a:rPr lang="en-US" sz="5000">
                <a:solidFill>
                  <a:srgbClr val="000000"/>
                </a:solidFill>
                <a:latin typeface="Josefin Sans"/>
                <a:ea typeface="Josefin Sans"/>
                <a:cs typeface="Josefin Sans"/>
                <a:sym typeface="Josefin Sans"/>
              </a:rPr>
              <a:t>Kako se imenuje novo glavno mesto Indonezije, ki je še vedno v izgradnji. </a:t>
            </a:r>
          </a:p>
          <a:p>
            <a:pPr algn="ctr">
              <a:lnSpc>
                <a:spcPts val="5550"/>
              </a:lnSpc>
            </a:pPr>
            <a:endParaRPr lang="en-US" sz="5000">
              <a:solidFill>
                <a:srgbClr val="000000"/>
              </a:solidFill>
              <a:latin typeface="Josefin Sans"/>
              <a:ea typeface="Josefin Sans"/>
              <a:cs typeface="Josefin Sans"/>
              <a:sym typeface="Josefin Sans"/>
            </a:endParaRPr>
          </a:p>
          <a:p>
            <a:pPr algn="ctr">
              <a:lnSpc>
                <a:spcPts val="5550"/>
              </a:lnSpc>
            </a:pPr>
            <a:r>
              <a:rPr lang="en-US" sz="4999">
                <a:solidFill>
                  <a:srgbClr val="000000"/>
                </a:solidFill>
                <a:latin typeface="Josefin Sans"/>
                <a:ea typeface="Josefin Sans"/>
                <a:cs typeface="Josefin Sans"/>
                <a:sym typeface="Josefin Sans"/>
              </a:rPr>
              <a:t>To mesto bo kot glavno mesto nadomestilo </a:t>
            </a:r>
            <a:r>
              <a:rPr lang="en-US" sz="4999" u="sng">
                <a:solidFill>
                  <a:srgbClr val="000000"/>
                </a:solidFill>
                <a:latin typeface="Josefin Sans"/>
                <a:ea typeface="Josefin Sans"/>
                <a:cs typeface="Josefin Sans"/>
                <a:sym typeface="Josefin Sans"/>
                <a:hlinkClick r:id="rId5" tooltip="https://sl.wikipedia.org/wiki/D%C5%BEakarta"/>
              </a:rPr>
              <a:t>Džakarto</a:t>
            </a:r>
            <a:r>
              <a:rPr lang="en-US" sz="4999">
                <a:solidFill>
                  <a:srgbClr val="000000"/>
                </a:solidFill>
                <a:latin typeface="Josefin Sans"/>
                <a:ea typeface="Josefin Sans"/>
                <a:cs typeface="Josefin Sans"/>
                <a:sym typeface="Josefin Sans"/>
              </a:rPr>
              <a:t>, ki je glavno mesto od osamosvojitve Indonezije leta 1945.</a:t>
            </a:r>
          </a:p>
        </p:txBody>
      </p:sp>
      <p:sp>
        <p:nvSpPr>
          <p:cNvPr id="6" name="TextBox 6"/>
          <p:cNvSpPr txBox="1"/>
          <p:nvPr/>
        </p:nvSpPr>
        <p:spPr>
          <a:xfrm>
            <a:off x="6103937" y="1295031"/>
            <a:ext cx="5553502" cy="685775"/>
          </a:xfrm>
          <a:prstGeom prst="rect">
            <a:avLst/>
          </a:prstGeom>
        </p:spPr>
        <p:txBody>
          <a:bodyPr lIns="0" tIns="0" rIns="0" bIns="0" rtlCol="0" anchor="t">
            <a:spAutoFit/>
          </a:bodyPr>
          <a:lstStyle/>
          <a:p>
            <a:pPr algn="ctr">
              <a:lnSpc>
                <a:spcPts val="5550"/>
              </a:lnSpc>
            </a:pPr>
            <a:r>
              <a:rPr lang="en-US" sz="4999">
                <a:solidFill>
                  <a:srgbClr val="000000"/>
                </a:solidFill>
                <a:latin typeface="Bangers"/>
                <a:ea typeface="Bangers"/>
                <a:cs typeface="Bangers"/>
                <a:sym typeface="Bangers"/>
              </a:rPr>
              <a:t>5. vprašanje </a:t>
            </a:r>
          </a:p>
        </p:txBody>
      </p:sp>
      <p:sp>
        <p:nvSpPr>
          <p:cNvPr id="7" name="TextBox 7"/>
          <p:cNvSpPr txBox="1"/>
          <p:nvPr/>
        </p:nvSpPr>
        <p:spPr>
          <a:xfrm>
            <a:off x="16381786" y="320166"/>
            <a:ext cx="1510308" cy="434352"/>
          </a:xfrm>
          <a:prstGeom prst="rect">
            <a:avLst/>
          </a:prstGeom>
        </p:spPr>
        <p:txBody>
          <a:bodyPr lIns="0" tIns="0" rIns="0" bIns="0" rtlCol="0" anchor="t">
            <a:spAutoFit/>
          </a:bodyPr>
          <a:lstStyle/>
          <a:p>
            <a:pPr algn="l">
              <a:lnSpc>
                <a:spcPts val="3329"/>
              </a:lnSpc>
            </a:pPr>
            <a:r>
              <a:rPr lang="en-US" sz="3000">
                <a:solidFill>
                  <a:srgbClr val="000000"/>
                </a:solidFill>
                <a:latin typeface="Bangers"/>
                <a:ea typeface="Bangers"/>
                <a:cs typeface="Bangers"/>
                <a:sym typeface="Bangers"/>
              </a:rPr>
              <a:t>Geografija</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9DBDE7"/>
        </a:solidFill>
        <a:effectLst/>
      </p:bgPr>
    </p:bg>
    <p:spTree>
      <p:nvGrpSpPr>
        <p:cNvPr id="1" name=""/>
        <p:cNvGrpSpPr/>
        <p:nvPr/>
      </p:nvGrpSpPr>
      <p:grpSpPr>
        <a:xfrm>
          <a:off x="0" y="0"/>
          <a:ext cx="0" cy="0"/>
          <a:chOff x="0" y="0"/>
          <a:chExt cx="0" cy="0"/>
        </a:xfrm>
      </p:grpSpPr>
      <p:sp>
        <p:nvSpPr>
          <p:cNvPr id="2" name="Freeform 2"/>
          <p:cNvSpPr/>
          <p:nvPr/>
        </p:nvSpPr>
        <p:spPr>
          <a:xfrm rot="-109738">
            <a:off x="11702745" y="8425990"/>
            <a:ext cx="8961383" cy="2982097"/>
          </a:xfrm>
          <a:custGeom>
            <a:avLst/>
            <a:gdLst/>
            <a:ahLst/>
            <a:cxnLst/>
            <a:rect l="l" t="t" r="r" b="b"/>
            <a:pathLst>
              <a:path w="8961383" h="2982097">
                <a:moveTo>
                  <a:pt x="0" y="0"/>
                </a:moveTo>
                <a:lnTo>
                  <a:pt x="8961383" y="0"/>
                </a:lnTo>
                <a:lnTo>
                  <a:pt x="8961383" y="2982097"/>
                </a:lnTo>
                <a:lnTo>
                  <a:pt x="0" y="2982097"/>
                </a:lnTo>
                <a:lnTo>
                  <a:pt x="0" y="0"/>
                </a:lnTo>
                <a:close/>
              </a:path>
            </a:pathLst>
          </a:custGeom>
          <a:blipFill>
            <a:blip r:embed="rId2">
              <a:extLst>
                <a:ext uri="{96DAC541-7B7A-43D3-8B79-37D633B846F1}">
                  <asvg:svgBlip xmlns:asvg="http://schemas.microsoft.com/office/drawing/2016/SVG/main" r:embed="rId3"/>
                </a:ext>
              </a:extLst>
            </a:blip>
            <a:stretch>
              <a:fillRect t="-137" b="-137"/>
            </a:stretch>
          </a:blipFill>
        </p:spPr>
        <p:txBody>
          <a:bodyPr/>
          <a:lstStyle/>
          <a:p>
            <a:endParaRPr lang="en-SI"/>
          </a:p>
        </p:txBody>
      </p:sp>
      <p:sp>
        <p:nvSpPr>
          <p:cNvPr id="3" name="Freeform 3"/>
          <p:cNvSpPr/>
          <p:nvPr/>
        </p:nvSpPr>
        <p:spPr>
          <a:xfrm rot="-3071680">
            <a:off x="-3100371" y="572564"/>
            <a:ext cx="6024516" cy="2004790"/>
          </a:xfrm>
          <a:custGeom>
            <a:avLst/>
            <a:gdLst/>
            <a:ahLst/>
            <a:cxnLst/>
            <a:rect l="l" t="t" r="r" b="b"/>
            <a:pathLst>
              <a:path w="6024516" h="2004790">
                <a:moveTo>
                  <a:pt x="0" y="0"/>
                </a:moveTo>
                <a:lnTo>
                  <a:pt x="6024516" y="0"/>
                </a:lnTo>
                <a:lnTo>
                  <a:pt x="6024516" y="2004790"/>
                </a:lnTo>
                <a:lnTo>
                  <a:pt x="0" y="2004790"/>
                </a:lnTo>
                <a:lnTo>
                  <a:pt x="0" y="0"/>
                </a:lnTo>
                <a:close/>
              </a:path>
            </a:pathLst>
          </a:custGeom>
          <a:blipFill>
            <a:blip r:embed="rId2">
              <a:extLst>
                <a:ext uri="{96DAC541-7B7A-43D3-8B79-37D633B846F1}">
                  <asvg:svgBlip xmlns:asvg="http://schemas.microsoft.com/office/drawing/2016/SVG/main" r:embed="rId3"/>
                </a:ext>
              </a:extLst>
            </a:blip>
            <a:stretch>
              <a:fillRect t="-84" b="-84"/>
            </a:stretch>
          </a:blipFill>
        </p:spPr>
        <p:txBody>
          <a:bodyPr/>
          <a:lstStyle/>
          <a:p>
            <a:endParaRPr lang="en-SI"/>
          </a:p>
        </p:txBody>
      </p:sp>
      <p:sp>
        <p:nvSpPr>
          <p:cNvPr id="4" name="Freeform 4"/>
          <p:cNvSpPr/>
          <p:nvPr/>
        </p:nvSpPr>
        <p:spPr>
          <a:xfrm>
            <a:off x="5532028" y="2342298"/>
            <a:ext cx="7223945" cy="6131323"/>
          </a:xfrm>
          <a:custGeom>
            <a:avLst/>
            <a:gdLst/>
            <a:ahLst/>
            <a:cxnLst/>
            <a:rect l="l" t="t" r="r" b="b"/>
            <a:pathLst>
              <a:path w="7223945" h="6131323">
                <a:moveTo>
                  <a:pt x="0" y="0"/>
                </a:moveTo>
                <a:lnTo>
                  <a:pt x="7223944" y="0"/>
                </a:lnTo>
                <a:lnTo>
                  <a:pt x="7223944" y="6131323"/>
                </a:lnTo>
                <a:lnTo>
                  <a:pt x="0" y="6131323"/>
                </a:lnTo>
                <a:lnTo>
                  <a:pt x="0" y="0"/>
                </a:lnTo>
                <a:close/>
              </a:path>
            </a:pathLst>
          </a:custGeom>
          <a:blipFill>
            <a:blip r:embed="rId4"/>
            <a:stretch>
              <a:fillRect/>
            </a:stretch>
          </a:blipFill>
        </p:spPr>
        <p:txBody>
          <a:bodyPr/>
          <a:lstStyle/>
          <a:p>
            <a:endParaRPr lang="en-SI"/>
          </a:p>
        </p:txBody>
      </p:sp>
      <p:sp>
        <p:nvSpPr>
          <p:cNvPr id="5" name="TextBox 5"/>
          <p:cNvSpPr txBox="1"/>
          <p:nvPr/>
        </p:nvSpPr>
        <p:spPr>
          <a:xfrm>
            <a:off x="4762500" y="4946378"/>
            <a:ext cx="8763000" cy="961263"/>
          </a:xfrm>
          <a:prstGeom prst="rect">
            <a:avLst/>
          </a:prstGeom>
        </p:spPr>
        <p:txBody>
          <a:bodyPr lIns="0" tIns="0" rIns="0" bIns="0" rtlCol="0" anchor="t">
            <a:spAutoFit/>
          </a:bodyPr>
          <a:lstStyle/>
          <a:p>
            <a:pPr algn="ctr">
              <a:lnSpc>
                <a:spcPts val="7325"/>
              </a:lnSpc>
            </a:pPr>
            <a:r>
              <a:rPr lang="en-US" sz="6599">
                <a:solidFill>
                  <a:srgbClr val="000000"/>
                </a:solidFill>
                <a:latin typeface="Bangers"/>
                <a:ea typeface="Bangers"/>
                <a:cs typeface="Bangers"/>
                <a:sym typeface="Bangers"/>
              </a:rPr>
              <a:t>rešitve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9DBDE7"/>
        </a:solidFill>
        <a:effectLst/>
      </p:bgPr>
    </p:bg>
    <p:spTree>
      <p:nvGrpSpPr>
        <p:cNvPr id="1" name=""/>
        <p:cNvGrpSpPr/>
        <p:nvPr/>
      </p:nvGrpSpPr>
      <p:grpSpPr>
        <a:xfrm>
          <a:off x="0" y="0"/>
          <a:ext cx="0" cy="0"/>
          <a:chOff x="0" y="0"/>
          <a:chExt cx="0" cy="0"/>
        </a:xfrm>
      </p:grpSpPr>
      <p:sp>
        <p:nvSpPr>
          <p:cNvPr id="2" name="Freeform 2"/>
          <p:cNvSpPr/>
          <p:nvPr/>
        </p:nvSpPr>
        <p:spPr>
          <a:xfrm rot="-109738">
            <a:off x="11702745" y="8425990"/>
            <a:ext cx="8961383" cy="2982097"/>
          </a:xfrm>
          <a:custGeom>
            <a:avLst/>
            <a:gdLst/>
            <a:ahLst/>
            <a:cxnLst/>
            <a:rect l="l" t="t" r="r" b="b"/>
            <a:pathLst>
              <a:path w="8961383" h="2982097">
                <a:moveTo>
                  <a:pt x="0" y="0"/>
                </a:moveTo>
                <a:lnTo>
                  <a:pt x="8961383" y="0"/>
                </a:lnTo>
                <a:lnTo>
                  <a:pt x="8961383" y="2982097"/>
                </a:lnTo>
                <a:lnTo>
                  <a:pt x="0" y="2982097"/>
                </a:lnTo>
                <a:lnTo>
                  <a:pt x="0" y="0"/>
                </a:lnTo>
                <a:close/>
              </a:path>
            </a:pathLst>
          </a:custGeom>
          <a:blipFill>
            <a:blip r:embed="rId2">
              <a:extLst>
                <a:ext uri="{96DAC541-7B7A-43D3-8B79-37D633B846F1}">
                  <asvg:svgBlip xmlns:asvg="http://schemas.microsoft.com/office/drawing/2016/SVG/main" r:embed="rId3"/>
                </a:ext>
              </a:extLst>
            </a:blip>
            <a:stretch>
              <a:fillRect t="-137" b="-137"/>
            </a:stretch>
          </a:blipFill>
        </p:spPr>
        <p:txBody>
          <a:bodyPr/>
          <a:lstStyle/>
          <a:p>
            <a:endParaRPr lang="en-SI"/>
          </a:p>
        </p:txBody>
      </p:sp>
      <p:sp>
        <p:nvSpPr>
          <p:cNvPr id="3" name="Freeform 3"/>
          <p:cNvSpPr/>
          <p:nvPr/>
        </p:nvSpPr>
        <p:spPr>
          <a:xfrm rot="-3071680">
            <a:off x="-3100371" y="572564"/>
            <a:ext cx="6024516" cy="2004790"/>
          </a:xfrm>
          <a:custGeom>
            <a:avLst/>
            <a:gdLst/>
            <a:ahLst/>
            <a:cxnLst/>
            <a:rect l="l" t="t" r="r" b="b"/>
            <a:pathLst>
              <a:path w="6024516" h="2004790">
                <a:moveTo>
                  <a:pt x="0" y="0"/>
                </a:moveTo>
                <a:lnTo>
                  <a:pt x="6024516" y="0"/>
                </a:lnTo>
                <a:lnTo>
                  <a:pt x="6024516" y="2004790"/>
                </a:lnTo>
                <a:lnTo>
                  <a:pt x="0" y="2004790"/>
                </a:lnTo>
                <a:lnTo>
                  <a:pt x="0" y="0"/>
                </a:lnTo>
                <a:close/>
              </a:path>
            </a:pathLst>
          </a:custGeom>
          <a:blipFill>
            <a:blip r:embed="rId2">
              <a:extLst>
                <a:ext uri="{96DAC541-7B7A-43D3-8B79-37D633B846F1}">
                  <asvg:svgBlip xmlns:asvg="http://schemas.microsoft.com/office/drawing/2016/SVG/main" r:embed="rId3"/>
                </a:ext>
              </a:extLst>
            </a:blip>
            <a:stretch>
              <a:fillRect t="-84" b="-84"/>
            </a:stretch>
          </a:blipFill>
        </p:spPr>
        <p:txBody>
          <a:bodyPr/>
          <a:lstStyle/>
          <a:p>
            <a:endParaRPr lang="en-SI"/>
          </a:p>
        </p:txBody>
      </p:sp>
      <p:sp>
        <p:nvSpPr>
          <p:cNvPr id="4" name="TextBox 4"/>
          <p:cNvSpPr txBox="1"/>
          <p:nvPr/>
        </p:nvSpPr>
        <p:spPr>
          <a:xfrm>
            <a:off x="3065060" y="2446261"/>
            <a:ext cx="12157879" cy="5112182"/>
          </a:xfrm>
          <a:prstGeom prst="rect">
            <a:avLst/>
          </a:prstGeom>
        </p:spPr>
        <p:txBody>
          <a:bodyPr lIns="0" tIns="0" rIns="0" bIns="0" rtlCol="0" anchor="t">
            <a:spAutoFit/>
          </a:bodyPr>
          <a:lstStyle/>
          <a:p>
            <a:pPr algn="ctr">
              <a:lnSpc>
                <a:spcPts val="5973"/>
              </a:lnSpc>
              <a:spcBef>
                <a:spcPct val="0"/>
              </a:spcBef>
            </a:pPr>
            <a:r>
              <a:rPr lang="en-US" sz="5381">
                <a:solidFill>
                  <a:srgbClr val="000000"/>
                </a:solidFill>
                <a:latin typeface="Josefin Sans"/>
                <a:ea typeface="Josefin Sans"/>
                <a:cs typeface="Josefin Sans"/>
                <a:sym typeface="Josefin Sans"/>
              </a:rPr>
              <a:t>1.HAITI IN DOMINIKANSKA REPUBLIKA</a:t>
            </a:r>
          </a:p>
          <a:p>
            <a:pPr algn="ctr">
              <a:lnSpc>
                <a:spcPts val="5973"/>
              </a:lnSpc>
              <a:spcBef>
                <a:spcPct val="0"/>
              </a:spcBef>
            </a:pPr>
            <a:r>
              <a:rPr lang="en-US" sz="5381">
                <a:solidFill>
                  <a:srgbClr val="000000"/>
                </a:solidFill>
                <a:latin typeface="Josefin Sans"/>
                <a:ea typeface="Josefin Sans"/>
                <a:cs typeface="Josefin Sans"/>
                <a:sym typeface="Josefin Sans"/>
              </a:rPr>
              <a:t>2. NIKŠIĆ</a:t>
            </a:r>
          </a:p>
          <a:p>
            <a:pPr algn="ctr">
              <a:lnSpc>
                <a:spcPts val="5973"/>
              </a:lnSpc>
              <a:spcBef>
                <a:spcPct val="0"/>
              </a:spcBef>
            </a:pPr>
            <a:r>
              <a:rPr lang="en-US" sz="5381">
                <a:solidFill>
                  <a:srgbClr val="000000"/>
                </a:solidFill>
                <a:latin typeface="Josefin Sans"/>
                <a:ea typeface="Josefin Sans"/>
                <a:cs typeface="Josefin Sans"/>
                <a:sym typeface="Josefin Sans"/>
              </a:rPr>
              <a:t>3. PITTSBURGH</a:t>
            </a:r>
          </a:p>
          <a:p>
            <a:pPr algn="ctr">
              <a:lnSpc>
                <a:spcPts val="5973"/>
              </a:lnSpc>
              <a:spcBef>
                <a:spcPct val="0"/>
              </a:spcBef>
            </a:pPr>
            <a:r>
              <a:rPr lang="en-US" sz="5381">
                <a:solidFill>
                  <a:srgbClr val="000000"/>
                </a:solidFill>
                <a:latin typeface="Josefin Sans"/>
                <a:ea typeface="Josefin Sans"/>
                <a:cs typeface="Josefin Sans"/>
                <a:sym typeface="Josefin Sans"/>
              </a:rPr>
              <a:t>4. ST. PETERSBURG</a:t>
            </a:r>
          </a:p>
          <a:p>
            <a:pPr algn="ctr">
              <a:lnSpc>
                <a:spcPts val="5973"/>
              </a:lnSpc>
              <a:spcBef>
                <a:spcPct val="0"/>
              </a:spcBef>
            </a:pPr>
            <a:r>
              <a:rPr lang="en-US" sz="5381">
                <a:solidFill>
                  <a:srgbClr val="000000"/>
                </a:solidFill>
                <a:latin typeface="Josefin Sans"/>
                <a:ea typeface="Josefin Sans"/>
                <a:cs typeface="Josefin Sans"/>
                <a:sym typeface="Josefin Sans"/>
              </a:rPr>
              <a:t>5. NUSANTRA</a:t>
            </a:r>
          </a:p>
          <a:p>
            <a:pPr algn="ctr">
              <a:lnSpc>
                <a:spcPts val="4778"/>
              </a:lnSpc>
              <a:spcBef>
                <a:spcPct val="0"/>
              </a:spcBef>
            </a:pPr>
            <a:endParaRPr lang="en-US" sz="5381">
              <a:solidFill>
                <a:srgbClr val="000000"/>
              </a:solidFill>
              <a:latin typeface="Josefin Sans"/>
              <a:ea typeface="Josefin Sans"/>
              <a:cs typeface="Josefin Sans"/>
              <a:sym typeface="Josefin Sans"/>
            </a:endParaRPr>
          </a:p>
        </p:txBody>
      </p:sp>
      <p:sp>
        <p:nvSpPr>
          <p:cNvPr id="5" name="Freeform 5"/>
          <p:cNvSpPr/>
          <p:nvPr/>
        </p:nvSpPr>
        <p:spPr>
          <a:xfrm>
            <a:off x="13122449" y="4379964"/>
            <a:ext cx="4243270" cy="6356958"/>
          </a:xfrm>
          <a:custGeom>
            <a:avLst/>
            <a:gdLst/>
            <a:ahLst/>
            <a:cxnLst/>
            <a:rect l="l" t="t" r="r" b="b"/>
            <a:pathLst>
              <a:path w="4243270" h="6356958">
                <a:moveTo>
                  <a:pt x="0" y="0"/>
                </a:moveTo>
                <a:lnTo>
                  <a:pt x="4243269" y="0"/>
                </a:lnTo>
                <a:lnTo>
                  <a:pt x="4243269" y="6356958"/>
                </a:lnTo>
                <a:lnTo>
                  <a:pt x="0" y="6356958"/>
                </a:lnTo>
                <a:lnTo>
                  <a:pt x="0" y="0"/>
                </a:lnTo>
                <a:close/>
              </a:path>
            </a:pathLst>
          </a:custGeom>
          <a:blipFill>
            <a:blip r:embed="rId4"/>
            <a:stretch>
              <a:fillRect/>
            </a:stretch>
          </a:blipFill>
        </p:spPr>
        <p:txBody>
          <a:bodyPr/>
          <a:lstStyle/>
          <a:p>
            <a:endParaRPr lang="en-SI"/>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9DBDE7"/>
        </a:solidFill>
        <a:effectLst/>
      </p:bgPr>
    </p:bg>
    <p:spTree>
      <p:nvGrpSpPr>
        <p:cNvPr id="1" name=""/>
        <p:cNvGrpSpPr/>
        <p:nvPr/>
      </p:nvGrpSpPr>
      <p:grpSpPr>
        <a:xfrm>
          <a:off x="0" y="0"/>
          <a:ext cx="0" cy="0"/>
          <a:chOff x="0" y="0"/>
          <a:chExt cx="0" cy="0"/>
        </a:xfrm>
      </p:grpSpPr>
      <p:sp>
        <p:nvSpPr>
          <p:cNvPr id="2" name="Freeform 2"/>
          <p:cNvSpPr/>
          <p:nvPr/>
        </p:nvSpPr>
        <p:spPr>
          <a:xfrm rot="-109738">
            <a:off x="11702745" y="8425990"/>
            <a:ext cx="8961383" cy="2982097"/>
          </a:xfrm>
          <a:custGeom>
            <a:avLst/>
            <a:gdLst/>
            <a:ahLst/>
            <a:cxnLst/>
            <a:rect l="l" t="t" r="r" b="b"/>
            <a:pathLst>
              <a:path w="8961383" h="2982097">
                <a:moveTo>
                  <a:pt x="0" y="0"/>
                </a:moveTo>
                <a:lnTo>
                  <a:pt x="8961383" y="0"/>
                </a:lnTo>
                <a:lnTo>
                  <a:pt x="8961383" y="2982097"/>
                </a:lnTo>
                <a:lnTo>
                  <a:pt x="0" y="2982097"/>
                </a:lnTo>
                <a:lnTo>
                  <a:pt x="0" y="0"/>
                </a:lnTo>
                <a:close/>
              </a:path>
            </a:pathLst>
          </a:custGeom>
          <a:blipFill>
            <a:blip r:embed="rId2">
              <a:extLst>
                <a:ext uri="{96DAC541-7B7A-43D3-8B79-37D633B846F1}">
                  <asvg:svgBlip xmlns:asvg="http://schemas.microsoft.com/office/drawing/2016/SVG/main" r:embed="rId3"/>
                </a:ext>
              </a:extLst>
            </a:blip>
            <a:stretch>
              <a:fillRect t="-137" b="-137"/>
            </a:stretch>
          </a:blipFill>
        </p:spPr>
        <p:txBody>
          <a:bodyPr/>
          <a:lstStyle/>
          <a:p>
            <a:endParaRPr lang="en-SI"/>
          </a:p>
        </p:txBody>
      </p:sp>
      <p:sp>
        <p:nvSpPr>
          <p:cNvPr id="3" name="Freeform 3"/>
          <p:cNvSpPr/>
          <p:nvPr/>
        </p:nvSpPr>
        <p:spPr>
          <a:xfrm>
            <a:off x="3589993" y="463587"/>
            <a:ext cx="11260414" cy="9561115"/>
          </a:xfrm>
          <a:custGeom>
            <a:avLst/>
            <a:gdLst/>
            <a:ahLst/>
            <a:cxnLst/>
            <a:rect l="l" t="t" r="r" b="b"/>
            <a:pathLst>
              <a:path w="11260414" h="9561115">
                <a:moveTo>
                  <a:pt x="0" y="0"/>
                </a:moveTo>
                <a:lnTo>
                  <a:pt x="11260414" y="0"/>
                </a:lnTo>
                <a:lnTo>
                  <a:pt x="11260414" y="9561115"/>
                </a:lnTo>
                <a:lnTo>
                  <a:pt x="0" y="9561115"/>
                </a:lnTo>
                <a:lnTo>
                  <a:pt x="0" y="0"/>
                </a:lnTo>
                <a:close/>
              </a:path>
            </a:pathLst>
          </a:custGeom>
          <a:blipFill>
            <a:blip r:embed="rId4">
              <a:extLst>
                <a:ext uri="{96DAC541-7B7A-43D3-8B79-37D633B846F1}">
                  <asvg:svgBlip xmlns:asvg="http://schemas.microsoft.com/office/drawing/2016/SVG/main" r:embed="rId5"/>
                </a:ext>
              </a:extLst>
            </a:blip>
            <a:stretch>
              <a:fillRect l="-65" r="-65"/>
            </a:stretch>
          </a:blipFill>
        </p:spPr>
        <p:txBody>
          <a:bodyPr/>
          <a:lstStyle/>
          <a:p>
            <a:endParaRPr lang="en-SI"/>
          </a:p>
        </p:txBody>
      </p:sp>
      <p:sp>
        <p:nvSpPr>
          <p:cNvPr id="4" name="Freeform 4"/>
          <p:cNvSpPr/>
          <p:nvPr/>
        </p:nvSpPr>
        <p:spPr>
          <a:xfrm rot="-3071680">
            <a:off x="-3100371" y="572564"/>
            <a:ext cx="6024516" cy="2004790"/>
          </a:xfrm>
          <a:custGeom>
            <a:avLst/>
            <a:gdLst/>
            <a:ahLst/>
            <a:cxnLst/>
            <a:rect l="l" t="t" r="r" b="b"/>
            <a:pathLst>
              <a:path w="6024516" h="2004790">
                <a:moveTo>
                  <a:pt x="0" y="0"/>
                </a:moveTo>
                <a:lnTo>
                  <a:pt x="6024516" y="0"/>
                </a:lnTo>
                <a:lnTo>
                  <a:pt x="6024516" y="2004790"/>
                </a:lnTo>
                <a:lnTo>
                  <a:pt x="0" y="2004790"/>
                </a:lnTo>
                <a:lnTo>
                  <a:pt x="0" y="0"/>
                </a:lnTo>
                <a:close/>
              </a:path>
            </a:pathLst>
          </a:custGeom>
          <a:blipFill>
            <a:blip r:embed="rId2">
              <a:extLst>
                <a:ext uri="{96DAC541-7B7A-43D3-8B79-37D633B846F1}">
                  <asvg:svgBlip xmlns:asvg="http://schemas.microsoft.com/office/drawing/2016/SVG/main" r:embed="rId3"/>
                </a:ext>
              </a:extLst>
            </a:blip>
            <a:stretch>
              <a:fillRect t="-84" b="-84"/>
            </a:stretch>
          </a:blipFill>
        </p:spPr>
        <p:txBody>
          <a:bodyPr/>
          <a:lstStyle/>
          <a:p>
            <a:endParaRPr lang="en-SI"/>
          </a:p>
        </p:txBody>
      </p:sp>
      <p:sp>
        <p:nvSpPr>
          <p:cNvPr id="5" name="TextBox 5"/>
          <p:cNvSpPr txBox="1"/>
          <p:nvPr/>
        </p:nvSpPr>
        <p:spPr>
          <a:xfrm>
            <a:off x="6945297" y="5191125"/>
            <a:ext cx="5540434" cy="1931135"/>
          </a:xfrm>
          <a:prstGeom prst="rect">
            <a:avLst/>
          </a:prstGeom>
        </p:spPr>
        <p:txBody>
          <a:bodyPr lIns="0" tIns="0" rIns="0" bIns="0" rtlCol="0" anchor="t">
            <a:spAutoFit/>
          </a:bodyPr>
          <a:lstStyle/>
          <a:p>
            <a:pPr algn="l">
              <a:lnSpc>
                <a:spcPts val="7512"/>
              </a:lnSpc>
            </a:pPr>
            <a:r>
              <a:rPr lang="en-US" sz="6774">
                <a:solidFill>
                  <a:srgbClr val="000000"/>
                </a:solidFill>
                <a:latin typeface="Bangers"/>
                <a:ea typeface="Bangers"/>
                <a:cs typeface="Bangers"/>
                <a:sym typeface="Bangers"/>
              </a:rPr>
              <a:t>SERIJE/NANIzANKE </a:t>
            </a:r>
          </a:p>
          <a:p>
            <a:pPr algn="l">
              <a:lnSpc>
                <a:spcPts val="7519"/>
              </a:lnSpc>
            </a:pPr>
            <a:r>
              <a:rPr lang="en-US" sz="6774">
                <a:solidFill>
                  <a:srgbClr val="000000"/>
                </a:solidFill>
                <a:latin typeface="Bangers"/>
                <a:ea typeface="Bangers"/>
                <a:cs typeface="Bangers"/>
                <a:sym typeface="Bangers"/>
              </a:rPr>
              <a:t>       (slike) </a:t>
            </a:r>
          </a:p>
        </p:txBody>
      </p:sp>
      <p:sp>
        <p:nvSpPr>
          <p:cNvPr id="6" name="Freeform 6"/>
          <p:cNvSpPr/>
          <p:nvPr/>
        </p:nvSpPr>
        <p:spPr>
          <a:xfrm>
            <a:off x="8597738" y="3779406"/>
            <a:ext cx="622462" cy="945512"/>
          </a:xfrm>
          <a:custGeom>
            <a:avLst/>
            <a:gdLst/>
            <a:ahLst/>
            <a:cxnLst/>
            <a:rect l="l" t="t" r="r" b="b"/>
            <a:pathLst>
              <a:path w="622462" h="945512">
                <a:moveTo>
                  <a:pt x="0" y="0"/>
                </a:moveTo>
                <a:lnTo>
                  <a:pt x="622462" y="0"/>
                </a:lnTo>
                <a:lnTo>
                  <a:pt x="622462" y="945512"/>
                </a:lnTo>
                <a:lnTo>
                  <a:pt x="0" y="94551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SI"/>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9DBDE7"/>
        </a:solidFill>
        <a:effectLst/>
      </p:bgPr>
    </p:bg>
    <p:spTree>
      <p:nvGrpSpPr>
        <p:cNvPr id="1" name=""/>
        <p:cNvGrpSpPr/>
        <p:nvPr/>
      </p:nvGrpSpPr>
      <p:grpSpPr>
        <a:xfrm>
          <a:off x="0" y="0"/>
          <a:ext cx="0" cy="0"/>
          <a:chOff x="0" y="0"/>
          <a:chExt cx="0" cy="0"/>
        </a:xfrm>
      </p:grpSpPr>
      <p:sp>
        <p:nvSpPr>
          <p:cNvPr id="2" name="Freeform 2"/>
          <p:cNvSpPr/>
          <p:nvPr/>
        </p:nvSpPr>
        <p:spPr>
          <a:xfrm rot="-109738">
            <a:off x="14950419" y="7519279"/>
            <a:ext cx="8961383" cy="2982097"/>
          </a:xfrm>
          <a:custGeom>
            <a:avLst/>
            <a:gdLst/>
            <a:ahLst/>
            <a:cxnLst/>
            <a:rect l="l" t="t" r="r" b="b"/>
            <a:pathLst>
              <a:path w="8961383" h="2982097">
                <a:moveTo>
                  <a:pt x="0" y="0"/>
                </a:moveTo>
                <a:lnTo>
                  <a:pt x="8961383" y="0"/>
                </a:lnTo>
                <a:lnTo>
                  <a:pt x="8961383" y="2982097"/>
                </a:lnTo>
                <a:lnTo>
                  <a:pt x="0" y="2982097"/>
                </a:lnTo>
                <a:lnTo>
                  <a:pt x="0" y="0"/>
                </a:lnTo>
                <a:close/>
              </a:path>
            </a:pathLst>
          </a:custGeom>
          <a:blipFill>
            <a:blip r:embed="rId2">
              <a:extLst>
                <a:ext uri="{96DAC541-7B7A-43D3-8B79-37D633B846F1}">
                  <asvg:svgBlip xmlns:asvg="http://schemas.microsoft.com/office/drawing/2016/SVG/main" r:embed="rId3"/>
                </a:ext>
              </a:extLst>
            </a:blip>
            <a:stretch>
              <a:fillRect t="-137" b="-137"/>
            </a:stretch>
          </a:blipFill>
        </p:spPr>
        <p:txBody>
          <a:bodyPr/>
          <a:lstStyle/>
          <a:p>
            <a:endParaRPr lang="en-SI"/>
          </a:p>
        </p:txBody>
      </p:sp>
      <p:sp>
        <p:nvSpPr>
          <p:cNvPr id="3" name="Freeform 3"/>
          <p:cNvSpPr/>
          <p:nvPr/>
        </p:nvSpPr>
        <p:spPr>
          <a:xfrm rot="-3071680">
            <a:off x="-3100371" y="572564"/>
            <a:ext cx="6024516" cy="2004790"/>
          </a:xfrm>
          <a:custGeom>
            <a:avLst/>
            <a:gdLst/>
            <a:ahLst/>
            <a:cxnLst/>
            <a:rect l="l" t="t" r="r" b="b"/>
            <a:pathLst>
              <a:path w="6024516" h="2004790">
                <a:moveTo>
                  <a:pt x="0" y="0"/>
                </a:moveTo>
                <a:lnTo>
                  <a:pt x="6024516" y="0"/>
                </a:lnTo>
                <a:lnTo>
                  <a:pt x="6024516" y="2004790"/>
                </a:lnTo>
                <a:lnTo>
                  <a:pt x="0" y="2004790"/>
                </a:lnTo>
                <a:lnTo>
                  <a:pt x="0" y="0"/>
                </a:lnTo>
                <a:close/>
              </a:path>
            </a:pathLst>
          </a:custGeom>
          <a:blipFill>
            <a:blip r:embed="rId2">
              <a:extLst>
                <a:ext uri="{96DAC541-7B7A-43D3-8B79-37D633B846F1}">
                  <asvg:svgBlip xmlns:asvg="http://schemas.microsoft.com/office/drawing/2016/SVG/main" r:embed="rId3"/>
                </a:ext>
              </a:extLst>
            </a:blip>
            <a:stretch>
              <a:fillRect t="-84" b="-84"/>
            </a:stretch>
          </a:blipFill>
        </p:spPr>
        <p:txBody>
          <a:bodyPr/>
          <a:lstStyle/>
          <a:p>
            <a:endParaRPr lang="en-SI"/>
          </a:p>
        </p:txBody>
      </p:sp>
      <p:sp>
        <p:nvSpPr>
          <p:cNvPr id="4" name="Freeform 4"/>
          <p:cNvSpPr/>
          <p:nvPr/>
        </p:nvSpPr>
        <p:spPr>
          <a:xfrm>
            <a:off x="3848984" y="2069723"/>
            <a:ext cx="10590031" cy="7665973"/>
          </a:xfrm>
          <a:custGeom>
            <a:avLst/>
            <a:gdLst/>
            <a:ahLst/>
            <a:cxnLst/>
            <a:rect l="l" t="t" r="r" b="b"/>
            <a:pathLst>
              <a:path w="10590031" h="7665973">
                <a:moveTo>
                  <a:pt x="0" y="0"/>
                </a:moveTo>
                <a:lnTo>
                  <a:pt x="10590032" y="0"/>
                </a:lnTo>
                <a:lnTo>
                  <a:pt x="10590032" y="7665973"/>
                </a:lnTo>
                <a:lnTo>
                  <a:pt x="0" y="7665973"/>
                </a:lnTo>
                <a:lnTo>
                  <a:pt x="0" y="0"/>
                </a:lnTo>
                <a:close/>
              </a:path>
            </a:pathLst>
          </a:custGeom>
          <a:blipFill>
            <a:blip r:embed="rId4"/>
            <a:stretch>
              <a:fillRect l="-4561" t="-4202" r="-4561"/>
            </a:stretch>
          </a:blipFill>
        </p:spPr>
        <p:txBody>
          <a:bodyPr/>
          <a:lstStyle/>
          <a:p>
            <a:endParaRPr lang="en-SI"/>
          </a:p>
        </p:txBody>
      </p:sp>
      <p:sp>
        <p:nvSpPr>
          <p:cNvPr id="5" name="TextBox 5"/>
          <p:cNvSpPr txBox="1"/>
          <p:nvPr/>
        </p:nvSpPr>
        <p:spPr>
          <a:xfrm>
            <a:off x="6367249" y="889184"/>
            <a:ext cx="5553502" cy="685775"/>
          </a:xfrm>
          <a:prstGeom prst="rect">
            <a:avLst/>
          </a:prstGeom>
        </p:spPr>
        <p:txBody>
          <a:bodyPr lIns="0" tIns="0" rIns="0" bIns="0" rtlCol="0" anchor="t">
            <a:spAutoFit/>
          </a:bodyPr>
          <a:lstStyle/>
          <a:p>
            <a:pPr algn="ctr">
              <a:lnSpc>
                <a:spcPts val="5550"/>
              </a:lnSpc>
            </a:pPr>
            <a:r>
              <a:rPr lang="en-US" sz="4999">
                <a:solidFill>
                  <a:srgbClr val="000000"/>
                </a:solidFill>
                <a:latin typeface="Bangers"/>
                <a:ea typeface="Bangers"/>
                <a:cs typeface="Bangers"/>
                <a:sym typeface="Bangers"/>
              </a:rPr>
              <a:t>1. vprašanje </a:t>
            </a:r>
          </a:p>
        </p:txBody>
      </p:sp>
      <p:sp>
        <p:nvSpPr>
          <p:cNvPr id="6" name="TextBox 6"/>
          <p:cNvSpPr txBox="1"/>
          <p:nvPr/>
        </p:nvSpPr>
        <p:spPr>
          <a:xfrm>
            <a:off x="16183436" y="249825"/>
            <a:ext cx="1839218" cy="434352"/>
          </a:xfrm>
          <a:prstGeom prst="rect">
            <a:avLst/>
          </a:prstGeom>
        </p:spPr>
        <p:txBody>
          <a:bodyPr lIns="0" tIns="0" rIns="0" bIns="0" rtlCol="0" anchor="t">
            <a:spAutoFit/>
          </a:bodyPr>
          <a:lstStyle/>
          <a:p>
            <a:pPr algn="l">
              <a:lnSpc>
                <a:spcPts val="3329"/>
              </a:lnSpc>
            </a:pPr>
            <a:r>
              <a:rPr lang="en-US" sz="3000">
                <a:solidFill>
                  <a:srgbClr val="000000"/>
                </a:solidFill>
                <a:latin typeface="Bangers"/>
                <a:ea typeface="Bangers"/>
                <a:cs typeface="Bangers"/>
                <a:sym typeface="Bangers"/>
              </a:rPr>
              <a:t>SERIJE (slike) </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9DBDE7"/>
        </a:solidFill>
        <a:effectLst/>
      </p:bgPr>
    </p:bg>
    <p:spTree>
      <p:nvGrpSpPr>
        <p:cNvPr id="1" name=""/>
        <p:cNvGrpSpPr/>
        <p:nvPr/>
      </p:nvGrpSpPr>
      <p:grpSpPr>
        <a:xfrm>
          <a:off x="0" y="0"/>
          <a:ext cx="0" cy="0"/>
          <a:chOff x="0" y="0"/>
          <a:chExt cx="0" cy="0"/>
        </a:xfrm>
      </p:grpSpPr>
      <p:sp>
        <p:nvSpPr>
          <p:cNvPr id="2" name="Freeform 2"/>
          <p:cNvSpPr/>
          <p:nvPr/>
        </p:nvSpPr>
        <p:spPr>
          <a:xfrm rot="-109738">
            <a:off x="11702745" y="8425990"/>
            <a:ext cx="8961383" cy="2982097"/>
          </a:xfrm>
          <a:custGeom>
            <a:avLst/>
            <a:gdLst/>
            <a:ahLst/>
            <a:cxnLst/>
            <a:rect l="l" t="t" r="r" b="b"/>
            <a:pathLst>
              <a:path w="8961383" h="2982097">
                <a:moveTo>
                  <a:pt x="0" y="0"/>
                </a:moveTo>
                <a:lnTo>
                  <a:pt x="8961383" y="0"/>
                </a:lnTo>
                <a:lnTo>
                  <a:pt x="8961383" y="2982097"/>
                </a:lnTo>
                <a:lnTo>
                  <a:pt x="0" y="2982097"/>
                </a:lnTo>
                <a:lnTo>
                  <a:pt x="0" y="0"/>
                </a:lnTo>
                <a:close/>
              </a:path>
            </a:pathLst>
          </a:custGeom>
          <a:blipFill>
            <a:blip r:embed="rId2">
              <a:extLst>
                <a:ext uri="{96DAC541-7B7A-43D3-8B79-37D633B846F1}">
                  <asvg:svgBlip xmlns:asvg="http://schemas.microsoft.com/office/drawing/2016/SVG/main" r:embed="rId3"/>
                </a:ext>
              </a:extLst>
            </a:blip>
            <a:stretch>
              <a:fillRect t="-137" b="-137"/>
            </a:stretch>
          </a:blipFill>
        </p:spPr>
        <p:txBody>
          <a:bodyPr/>
          <a:lstStyle/>
          <a:p>
            <a:endParaRPr lang="en-SI"/>
          </a:p>
        </p:txBody>
      </p:sp>
      <p:sp>
        <p:nvSpPr>
          <p:cNvPr id="3" name="Freeform 3"/>
          <p:cNvSpPr/>
          <p:nvPr/>
        </p:nvSpPr>
        <p:spPr>
          <a:xfrm rot="-3071680">
            <a:off x="-2638773" y="275822"/>
            <a:ext cx="6024516" cy="2004790"/>
          </a:xfrm>
          <a:custGeom>
            <a:avLst/>
            <a:gdLst/>
            <a:ahLst/>
            <a:cxnLst/>
            <a:rect l="l" t="t" r="r" b="b"/>
            <a:pathLst>
              <a:path w="6024516" h="2004790">
                <a:moveTo>
                  <a:pt x="0" y="0"/>
                </a:moveTo>
                <a:lnTo>
                  <a:pt x="6024516" y="0"/>
                </a:lnTo>
                <a:lnTo>
                  <a:pt x="6024516" y="2004790"/>
                </a:lnTo>
                <a:lnTo>
                  <a:pt x="0" y="2004790"/>
                </a:lnTo>
                <a:lnTo>
                  <a:pt x="0" y="0"/>
                </a:lnTo>
                <a:close/>
              </a:path>
            </a:pathLst>
          </a:custGeom>
          <a:blipFill>
            <a:blip r:embed="rId2">
              <a:extLst>
                <a:ext uri="{96DAC541-7B7A-43D3-8B79-37D633B846F1}">
                  <asvg:svgBlip xmlns:asvg="http://schemas.microsoft.com/office/drawing/2016/SVG/main" r:embed="rId3"/>
                </a:ext>
              </a:extLst>
            </a:blip>
            <a:stretch>
              <a:fillRect t="-84" b="-84"/>
            </a:stretch>
          </a:blipFill>
        </p:spPr>
        <p:txBody>
          <a:bodyPr/>
          <a:lstStyle/>
          <a:p>
            <a:endParaRPr lang="en-SI"/>
          </a:p>
        </p:txBody>
      </p:sp>
      <p:sp>
        <p:nvSpPr>
          <p:cNvPr id="4" name="Freeform 4"/>
          <p:cNvSpPr/>
          <p:nvPr/>
        </p:nvSpPr>
        <p:spPr>
          <a:xfrm>
            <a:off x="4373942" y="1574959"/>
            <a:ext cx="9770914" cy="8513548"/>
          </a:xfrm>
          <a:custGeom>
            <a:avLst/>
            <a:gdLst/>
            <a:ahLst/>
            <a:cxnLst/>
            <a:rect l="l" t="t" r="r" b="b"/>
            <a:pathLst>
              <a:path w="9770914" h="8513548">
                <a:moveTo>
                  <a:pt x="0" y="0"/>
                </a:moveTo>
                <a:lnTo>
                  <a:pt x="9770915" y="0"/>
                </a:lnTo>
                <a:lnTo>
                  <a:pt x="9770915" y="8513548"/>
                </a:lnTo>
                <a:lnTo>
                  <a:pt x="0" y="8513548"/>
                </a:lnTo>
                <a:lnTo>
                  <a:pt x="0" y="0"/>
                </a:lnTo>
                <a:close/>
              </a:path>
            </a:pathLst>
          </a:custGeom>
          <a:blipFill>
            <a:blip r:embed="rId4"/>
            <a:stretch>
              <a:fillRect l="-2331" r="-2331"/>
            </a:stretch>
          </a:blipFill>
        </p:spPr>
        <p:txBody>
          <a:bodyPr/>
          <a:lstStyle/>
          <a:p>
            <a:endParaRPr lang="en-SI"/>
          </a:p>
        </p:txBody>
      </p:sp>
      <p:sp>
        <p:nvSpPr>
          <p:cNvPr id="5" name="TextBox 5"/>
          <p:cNvSpPr txBox="1"/>
          <p:nvPr/>
        </p:nvSpPr>
        <p:spPr>
          <a:xfrm>
            <a:off x="7672070" y="685800"/>
            <a:ext cx="2943860" cy="723900"/>
          </a:xfrm>
          <a:prstGeom prst="rect">
            <a:avLst/>
          </a:prstGeom>
        </p:spPr>
        <p:txBody>
          <a:bodyPr lIns="0" tIns="0" rIns="0" bIns="0" rtlCol="0" anchor="t">
            <a:spAutoFit/>
          </a:bodyPr>
          <a:lstStyle/>
          <a:p>
            <a:pPr algn="ctr">
              <a:lnSpc>
                <a:spcPts val="5550"/>
              </a:lnSpc>
            </a:pPr>
            <a:r>
              <a:rPr lang="en-US" sz="4999">
                <a:solidFill>
                  <a:srgbClr val="000000"/>
                </a:solidFill>
                <a:latin typeface="Bangers"/>
                <a:ea typeface="Bangers"/>
                <a:cs typeface="Bangers"/>
                <a:sym typeface="Bangers"/>
              </a:rPr>
              <a:t>2. vprašanje </a:t>
            </a:r>
          </a:p>
        </p:txBody>
      </p:sp>
      <p:sp>
        <p:nvSpPr>
          <p:cNvPr id="6" name="TextBox 6"/>
          <p:cNvSpPr txBox="1"/>
          <p:nvPr/>
        </p:nvSpPr>
        <p:spPr>
          <a:xfrm>
            <a:off x="16183436" y="249825"/>
            <a:ext cx="1839218" cy="434352"/>
          </a:xfrm>
          <a:prstGeom prst="rect">
            <a:avLst/>
          </a:prstGeom>
        </p:spPr>
        <p:txBody>
          <a:bodyPr lIns="0" tIns="0" rIns="0" bIns="0" rtlCol="0" anchor="t">
            <a:spAutoFit/>
          </a:bodyPr>
          <a:lstStyle/>
          <a:p>
            <a:pPr algn="l">
              <a:lnSpc>
                <a:spcPts val="3329"/>
              </a:lnSpc>
            </a:pPr>
            <a:r>
              <a:rPr lang="en-US" sz="3000">
                <a:solidFill>
                  <a:srgbClr val="000000"/>
                </a:solidFill>
                <a:latin typeface="Bangers"/>
                <a:ea typeface="Bangers"/>
                <a:cs typeface="Bangers"/>
                <a:sym typeface="Bangers"/>
              </a:rPr>
              <a:t>SERIJE (slike)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9DBDE7"/>
        </a:solidFill>
        <a:effectLst/>
      </p:bgPr>
    </p:bg>
    <p:spTree>
      <p:nvGrpSpPr>
        <p:cNvPr id="1" name=""/>
        <p:cNvGrpSpPr/>
        <p:nvPr/>
      </p:nvGrpSpPr>
      <p:grpSpPr>
        <a:xfrm>
          <a:off x="0" y="0"/>
          <a:ext cx="0" cy="0"/>
          <a:chOff x="0" y="0"/>
          <a:chExt cx="0" cy="0"/>
        </a:xfrm>
      </p:grpSpPr>
      <p:sp>
        <p:nvSpPr>
          <p:cNvPr id="2" name="Freeform 2"/>
          <p:cNvSpPr/>
          <p:nvPr/>
        </p:nvSpPr>
        <p:spPr>
          <a:xfrm rot="-109738">
            <a:off x="11702745" y="8425990"/>
            <a:ext cx="8961383" cy="2982097"/>
          </a:xfrm>
          <a:custGeom>
            <a:avLst/>
            <a:gdLst/>
            <a:ahLst/>
            <a:cxnLst/>
            <a:rect l="l" t="t" r="r" b="b"/>
            <a:pathLst>
              <a:path w="8961383" h="2982097">
                <a:moveTo>
                  <a:pt x="0" y="0"/>
                </a:moveTo>
                <a:lnTo>
                  <a:pt x="8961383" y="0"/>
                </a:lnTo>
                <a:lnTo>
                  <a:pt x="8961383" y="2982097"/>
                </a:lnTo>
                <a:lnTo>
                  <a:pt x="0" y="2982097"/>
                </a:lnTo>
                <a:lnTo>
                  <a:pt x="0" y="0"/>
                </a:lnTo>
                <a:close/>
              </a:path>
            </a:pathLst>
          </a:custGeom>
          <a:blipFill>
            <a:blip r:embed="rId2">
              <a:extLst>
                <a:ext uri="{96DAC541-7B7A-43D3-8B79-37D633B846F1}">
                  <asvg:svgBlip xmlns:asvg="http://schemas.microsoft.com/office/drawing/2016/SVG/main" r:embed="rId3"/>
                </a:ext>
              </a:extLst>
            </a:blip>
            <a:stretch>
              <a:fillRect t="-137" b="-137"/>
            </a:stretch>
          </a:blipFill>
        </p:spPr>
        <p:txBody>
          <a:bodyPr/>
          <a:lstStyle/>
          <a:p>
            <a:endParaRPr lang="en-SI"/>
          </a:p>
        </p:txBody>
      </p:sp>
      <p:sp>
        <p:nvSpPr>
          <p:cNvPr id="3" name="Freeform 3"/>
          <p:cNvSpPr/>
          <p:nvPr/>
        </p:nvSpPr>
        <p:spPr>
          <a:xfrm rot="-3071680">
            <a:off x="-3100371" y="572564"/>
            <a:ext cx="6024516" cy="2004790"/>
          </a:xfrm>
          <a:custGeom>
            <a:avLst/>
            <a:gdLst/>
            <a:ahLst/>
            <a:cxnLst/>
            <a:rect l="l" t="t" r="r" b="b"/>
            <a:pathLst>
              <a:path w="6024516" h="2004790">
                <a:moveTo>
                  <a:pt x="0" y="0"/>
                </a:moveTo>
                <a:lnTo>
                  <a:pt x="6024516" y="0"/>
                </a:lnTo>
                <a:lnTo>
                  <a:pt x="6024516" y="2004790"/>
                </a:lnTo>
                <a:lnTo>
                  <a:pt x="0" y="2004790"/>
                </a:lnTo>
                <a:lnTo>
                  <a:pt x="0" y="0"/>
                </a:lnTo>
                <a:close/>
              </a:path>
            </a:pathLst>
          </a:custGeom>
          <a:blipFill>
            <a:blip r:embed="rId2">
              <a:extLst>
                <a:ext uri="{96DAC541-7B7A-43D3-8B79-37D633B846F1}">
                  <asvg:svgBlip xmlns:asvg="http://schemas.microsoft.com/office/drawing/2016/SVG/main" r:embed="rId3"/>
                </a:ext>
              </a:extLst>
            </a:blip>
            <a:stretch>
              <a:fillRect t="-84" b="-84"/>
            </a:stretch>
          </a:blipFill>
        </p:spPr>
        <p:txBody>
          <a:bodyPr/>
          <a:lstStyle/>
          <a:p>
            <a:endParaRPr lang="en-SI"/>
          </a:p>
        </p:txBody>
      </p:sp>
      <p:sp>
        <p:nvSpPr>
          <p:cNvPr id="4" name="Freeform 4"/>
          <p:cNvSpPr/>
          <p:nvPr/>
        </p:nvSpPr>
        <p:spPr>
          <a:xfrm>
            <a:off x="682501" y="565519"/>
            <a:ext cx="2920163" cy="4388223"/>
          </a:xfrm>
          <a:custGeom>
            <a:avLst/>
            <a:gdLst/>
            <a:ahLst/>
            <a:cxnLst/>
            <a:rect l="l" t="t" r="r" b="b"/>
            <a:pathLst>
              <a:path w="2920163" h="4388223">
                <a:moveTo>
                  <a:pt x="0" y="0"/>
                </a:moveTo>
                <a:lnTo>
                  <a:pt x="2920164" y="0"/>
                </a:lnTo>
                <a:lnTo>
                  <a:pt x="2920164" y="4388224"/>
                </a:lnTo>
                <a:lnTo>
                  <a:pt x="0" y="4388224"/>
                </a:lnTo>
                <a:lnTo>
                  <a:pt x="0" y="0"/>
                </a:lnTo>
                <a:close/>
              </a:path>
            </a:pathLst>
          </a:custGeom>
          <a:blipFill>
            <a:blip r:embed="rId4"/>
            <a:stretch>
              <a:fillRect/>
            </a:stretch>
          </a:blipFill>
        </p:spPr>
        <p:txBody>
          <a:bodyPr/>
          <a:lstStyle/>
          <a:p>
            <a:endParaRPr lang="en-SI"/>
          </a:p>
        </p:txBody>
      </p:sp>
      <p:sp>
        <p:nvSpPr>
          <p:cNvPr id="5" name="Freeform 5"/>
          <p:cNvSpPr/>
          <p:nvPr/>
        </p:nvSpPr>
        <p:spPr>
          <a:xfrm>
            <a:off x="682501" y="5536794"/>
            <a:ext cx="2920163" cy="4380245"/>
          </a:xfrm>
          <a:custGeom>
            <a:avLst/>
            <a:gdLst/>
            <a:ahLst/>
            <a:cxnLst/>
            <a:rect l="l" t="t" r="r" b="b"/>
            <a:pathLst>
              <a:path w="2920163" h="4380245">
                <a:moveTo>
                  <a:pt x="0" y="0"/>
                </a:moveTo>
                <a:lnTo>
                  <a:pt x="2920164" y="0"/>
                </a:lnTo>
                <a:lnTo>
                  <a:pt x="2920164" y="4380244"/>
                </a:lnTo>
                <a:lnTo>
                  <a:pt x="0" y="4380244"/>
                </a:lnTo>
                <a:lnTo>
                  <a:pt x="0" y="0"/>
                </a:lnTo>
                <a:close/>
              </a:path>
            </a:pathLst>
          </a:custGeom>
          <a:blipFill>
            <a:blip r:embed="rId5"/>
            <a:stretch>
              <a:fillRect/>
            </a:stretch>
          </a:blipFill>
        </p:spPr>
        <p:txBody>
          <a:bodyPr/>
          <a:lstStyle/>
          <a:p>
            <a:endParaRPr lang="en-SI"/>
          </a:p>
        </p:txBody>
      </p:sp>
      <p:sp>
        <p:nvSpPr>
          <p:cNvPr id="6" name="Freeform 6"/>
          <p:cNvSpPr/>
          <p:nvPr/>
        </p:nvSpPr>
        <p:spPr>
          <a:xfrm rot="6642250">
            <a:off x="4794413" y="2208904"/>
            <a:ext cx="784552" cy="2024650"/>
          </a:xfrm>
          <a:custGeom>
            <a:avLst/>
            <a:gdLst/>
            <a:ahLst/>
            <a:cxnLst/>
            <a:rect l="l" t="t" r="r" b="b"/>
            <a:pathLst>
              <a:path w="784552" h="2024650">
                <a:moveTo>
                  <a:pt x="0" y="0"/>
                </a:moveTo>
                <a:lnTo>
                  <a:pt x="784553" y="0"/>
                </a:lnTo>
                <a:lnTo>
                  <a:pt x="784553" y="2024651"/>
                </a:lnTo>
                <a:lnTo>
                  <a:pt x="0" y="202465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SI"/>
          </a:p>
        </p:txBody>
      </p:sp>
      <p:sp>
        <p:nvSpPr>
          <p:cNvPr id="7" name="TextBox 7"/>
          <p:cNvSpPr txBox="1"/>
          <p:nvPr/>
        </p:nvSpPr>
        <p:spPr>
          <a:xfrm>
            <a:off x="4990830" y="4302481"/>
            <a:ext cx="11790386" cy="2838450"/>
          </a:xfrm>
          <a:prstGeom prst="rect">
            <a:avLst/>
          </a:prstGeom>
        </p:spPr>
        <p:txBody>
          <a:bodyPr lIns="0" tIns="0" rIns="0" bIns="0" rtlCol="0" anchor="t">
            <a:spAutoFit/>
          </a:bodyPr>
          <a:lstStyle/>
          <a:p>
            <a:pPr algn="ctr">
              <a:lnSpc>
                <a:spcPts val="5550"/>
              </a:lnSpc>
            </a:pPr>
            <a:r>
              <a:rPr lang="en-US" sz="4999">
                <a:solidFill>
                  <a:srgbClr val="000000"/>
                </a:solidFill>
                <a:latin typeface="Josefin Sans"/>
                <a:ea typeface="Josefin Sans"/>
                <a:cs typeface="Josefin Sans"/>
                <a:sym typeface="Josefin Sans"/>
              </a:rPr>
              <a:t>Viljem V. je 3. oktobra 2025 postal veliki vojvoda katere </a:t>
            </a:r>
            <a:r>
              <a:rPr lang="en-US" sz="4999" b="1">
                <a:solidFill>
                  <a:srgbClr val="000000"/>
                </a:solidFill>
                <a:latin typeface="Josefin Sans Bold"/>
                <a:ea typeface="Josefin Sans Bold"/>
                <a:cs typeface="Josefin Sans Bold"/>
                <a:sym typeface="Josefin Sans Bold"/>
              </a:rPr>
              <a:t>države</a:t>
            </a:r>
            <a:r>
              <a:rPr lang="en-US" sz="4999">
                <a:solidFill>
                  <a:srgbClr val="000000"/>
                </a:solidFill>
                <a:latin typeface="Josefin Sans"/>
                <a:ea typeface="Josefin Sans"/>
                <a:cs typeface="Josefin Sans"/>
                <a:sym typeface="Josefin Sans"/>
              </a:rPr>
              <a:t>, potem ko je prestol prevzel kot najstarejši sin velikega vojvode Henrija, ki je abdiciral?</a:t>
            </a:r>
          </a:p>
        </p:txBody>
      </p:sp>
      <p:sp>
        <p:nvSpPr>
          <p:cNvPr id="8" name="TextBox 8"/>
          <p:cNvSpPr txBox="1"/>
          <p:nvPr/>
        </p:nvSpPr>
        <p:spPr>
          <a:xfrm>
            <a:off x="7792635" y="2897392"/>
            <a:ext cx="5553502" cy="685775"/>
          </a:xfrm>
          <a:prstGeom prst="rect">
            <a:avLst/>
          </a:prstGeom>
        </p:spPr>
        <p:txBody>
          <a:bodyPr lIns="0" tIns="0" rIns="0" bIns="0" rtlCol="0" anchor="t">
            <a:spAutoFit/>
          </a:bodyPr>
          <a:lstStyle/>
          <a:p>
            <a:pPr algn="ctr">
              <a:lnSpc>
                <a:spcPts val="5550"/>
              </a:lnSpc>
            </a:pPr>
            <a:r>
              <a:rPr lang="en-US" sz="4999">
                <a:solidFill>
                  <a:srgbClr val="000000"/>
                </a:solidFill>
                <a:latin typeface="Bangers"/>
                <a:ea typeface="Bangers"/>
                <a:cs typeface="Bangers"/>
                <a:sym typeface="Bangers"/>
              </a:rPr>
              <a:t>2. vprašanje </a:t>
            </a:r>
          </a:p>
        </p:txBody>
      </p:sp>
      <p:sp>
        <p:nvSpPr>
          <p:cNvPr id="9" name="Freeform 9"/>
          <p:cNvSpPr/>
          <p:nvPr/>
        </p:nvSpPr>
        <p:spPr>
          <a:xfrm rot="4454429" flipH="1">
            <a:off x="4928267" y="6991162"/>
            <a:ext cx="784552" cy="2024650"/>
          </a:xfrm>
          <a:custGeom>
            <a:avLst/>
            <a:gdLst/>
            <a:ahLst/>
            <a:cxnLst/>
            <a:rect l="l" t="t" r="r" b="b"/>
            <a:pathLst>
              <a:path w="784552" h="2024650">
                <a:moveTo>
                  <a:pt x="784552" y="0"/>
                </a:moveTo>
                <a:lnTo>
                  <a:pt x="0" y="0"/>
                </a:lnTo>
                <a:lnTo>
                  <a:pt x="0" y="2024651"/>
                </a:lnTo>
                <a:lnTo>
                  <a:pt x="784552" y="2024651"/>
                </a:lnTo>
                <a:lnTo>
                  <a:pt x="784552"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SI"/>
          </a:p>
        </p:txBody>
      </p:sp>
      <p:sp>
        <p:nvSpPr>
          <p:cNvPr id="10" name="TextBox 10"/>
          <p:cNvSpPr txBox="1"/>
          <p:nvPr/>
        </p:nvSpPr>
        <p:spPr>
          <a:xfrm>
            <a:off x="15955754" y="370704"/>
            <a:ext cx="5867400" cy="434352"/>
          </a:xfrm>
          <a:prstGeom prst="rect">
            <a:avLst/>
          </a:prstGeom>
        </p:spPr>
        <p:txBody>
          <a:bodyPr lIns="0" tIns="0" rIns="0" bIns="0" rtlCol="0" anchor="t">
            <a:spAutoFit/>
          </a:bodyPr>
          <a:lstStyle/>
          <a:p>
            <a:pPr algn="l">
              <a:lnSpc>
                <a:spcPts val="3329"/>
              </a:lnSpc>
            </a:pPr>
            <a:r>
              <a:rPr lang="en-US" sz="3000">
                <a:solidFill>
                  <a:srgbClr val="000000"/>
                </a:solidFill>
                <a:latin typeface="Bangers"/>
                <a:ea typeface="Bangers"/>
                <a:cs typeface="Bangers"/>
                <a:sym typeface="Bangers"/>
              </a:rPr>
              <a:t>2025 (2026)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9DBDE7"/>
        </a:solidFill>
        <a:effectLst/>
      </p:bgPr>
    </p:bg>
    <p:spTree>
      <p:nvGrpSpPr>
        <p:cNvPr id="1" name=""/>
        <p:cNvGrpSpPr/>
        <p:nvPr/>
      </p:nvGrpSpPr>
      <p:grpSpPr>
        <a:xfrm>
          <a:off x="0" y="0"/>
          <a:ext cx="0" cy="0"/>
          <a:chOff x="0" y="0"/>
          <a:chExt cx="0" cy="0"/>
        </a:xfrm>
      </p:grpSpPr>
      <p:sp>
        <p:nvSpPr>
          <p:cNvPr id="2" name="Freeform 2"/>
          <p:cNvSpPr/>
          <p:nvPr/>
        </p:nvSpPr>
        <p:spPr>
          <a:xfrm rot="-109738">
            <a:off x="15972529" y="7355110"/>
            <a:ext cx="8961383" cy="2982097"/>
          </a:xfrm>
          <a:custGeom>
            <a:avLst/>
            <a:gdLst/>
            <a:ahLst/>
            <a:cxnLst/>
            <a:rect l="l" t="t" r="r" b="b"/>
            <a:pathLst>
              <a:path w="8961383" h="2982097">
                <a:moveTo>
                  <a:pt x="0" y="0"/>
                </a:moveTo>
                <a:lnTo>
                  <a:pt x="8961383" y="0"/>
                </a:lnTo>
                <a:lnTo>
                  <a:pt x="8961383" y="2982097"/>
                </a:lnTo>
                <a:lnTo>
                  <a:pt x="0" y="2982097"/>
                </a:lnTo>
                <a:lnTo>
                  <a:pt x="0" y="0"/>
                </a:lnTo>
                <a:close/>
              </a:path>
            </a:pathLst>
          </a:custGeom>
          <a:blipFill>
            <a:blip r:embed="rId2">
              <a:extLst>
                <a:ext uri="{96DAC541-7B7A-43D3-8B79-37D633B846F1}">
                  <asvg:svgBlip xmlns:asvg="http://schemas.microsoft.com/office/drawing/2016/SVG/main" r:embed="rId3"/>
                </a:ext>
              </a:extLst>
            </a:blip>
            <a:stretch>
              <a:fillRect t="-137" b="-137"/>
            </a:stretch>
          </a:blipFill>
        </p:spPr>
        <p:txBody>
          <a:bodyPr/>
          <a:lstStyle/>
          <a:p>
            <a:endParaRPr lang="en-SI"/>
          </a:p>
        </p:txBody>
      </p:sp>
      <p:sp>
        <p:nvSpPr>
          <p:cNvPr id="3" name="Freeform 3"/>
          <p:cNvSpPr/>
          <p:nvPr/>
        </p:nvSpPr>
        <p:spPr>
          <a:xfrm rot="-3071680">
            <a:off x="-3100371" y="572564"/>
            <a:ext cx="6024516" cy="2004790"/>
          </a:xfrm>
          <a:custGeom>
            <a:avLst/>
            <a:gdLst/>
            <a:ahLst/>
            <a:cxnLst/>
            <a:rect l="l" t="t" r="r" b="b"/>
            <a:pathLst>
              <a:path w="6024516" h="2004790">
                <a:moveTo>
                  <a:pt x="0" y="0"/>
                </a:moveTo>
                <a:lnTo>
                  <a:pt x="6024516" y="0"/>
                </a:lnTo>
                <a:lnTo>
                  <a:pt x="6024516" y="2004790"/>
                </a:lnTo>
                <a:lnTo>
                  <a:pt x="0" y="2004790"/>
                </a:lnTo>
                <a:lnTo>
                  <a:pt x="0" y="0"/>
                </a:lnTo>
                <a:close/>
              </a:path>
            </a:pathLst>
          </a:custGeom>
          <a:blipFill>
            <a:blip r:embed="rId2">
              <a:extLst>
                <a:ext uri="{96DAC541-7B7A-43D3-8B79-37D633B846F1}">
                  <asvg:svgBlip xmlns:asvg="http://schemas.microsoft.com/office/drawing/2016/SVG/main" r:embed="rId3"/>
                </a:ext>
              </a:extLst>
            </a:blip>
            <a:stretch>
              <a:fillRect t="-84" b="-84"/>
            </a:stretch>
          </a:blipFill>
        </p:spPr>
        <p:txBody>
          <a:bodyPr/>
          <a:lstStyle/>
          <a:p>
            <a:endParaRPr lang="en-SI"/>
          </a:p>
        </p:txBody>
      </p:sp>
      <p:sp>
        <p:nvSpPr>
          <p:cNvPr id="4" name="Freeform 4"/>
          <p:cNvSpPr/>
          <p:nvPr/>
        </p:nvSpPr>
        <p:spPr>
          <a:xfrm>
            <a:off x="3918904" y="1409700"/>
            <a:ext cx="11430495" cy="8342079"/>
          </a:xfrm>
          <a:custGeom>
            <a:avLst/>
            <a:gdLst/>
            <a:ahLst/>
            <a:cxnLst/>
            <a:rect l="l" t="t" r="r" b="b"/>
            <a:pathLst>
              <a:path w="11430495" h="8342079">
                <a:moveTo>
                  <a:pt x="0" y="0"/>
                </a:moveTo>
                <a:lnTo>
                  <a:pt x="11430495" y="0"/>
                </a:lnTo>
                <a:lnTo>
                  <a:pt x="11430495" y="8342079"/>
                </a:lnTo>
                <a:lnTo>
                  <a:pt x="0" y="8342079"/>
                </a:lnTo>
                <a:lnTo>
                  <a:pt x="0" y="0"/>
                </a:lnTo>
                <a:close/>
              </a:path>
            </a:pathLst>
          </a:custGeom>
          <a:blipFill>
            <a:blip r:embed="rId4"/>
            <a:stretch>
              <a:fillRect/>
            </a:stretch>
          </a:blipFill>
        </p:spPr>
        <p:txBody>
          <a:bodyPr/>
          <a:lstStyle/>
          <a:p>
            <a:endParaRPr lang="en-SI"/>
          </a:p>
        </p:txBody>
      </p:sp>
      <p:sp>
        <p:nvSpPr>
          <p:cNvPr id="5" name="TextBox 5"/>
          <p:cNvSpPr txBox="1"/>
          <p:nvPr/>
        </p:nvSpPr>
        <p:spPr>
          <a:xfrm>
            <a:off x="7674927" y="495576"/>
            <a:ext cx="2938145" cy="723900"/>
          </a:xfrm>
          <a:prstGeom prst="rect">
            <a:avLst/>
          </a:prstGeom>
        </p:spPr>
        <p:txBody>
          <a:bodyPr lIns="0" tIns="0" rIns="0" bIns="0" rtlCol="0" anchor="t">
            <a:spAutoFit/>
          </a:bodyPr>
          <a:lstStyle/>
          <a:p>
            <a:pPr algn="ctr">
              <a:lnSpc>
                <a:spcPts val="5550"/>
              </a:lnSpc>
            </a:pPr>
            <a:r>
              <a:rPr lang="en-US" sz="4999">
                <a:solidFill>
                  <a:srgbClr val="000000"/>
                </a:solidFill>
                <a:latin typeface="Bangers"/>
                <a:ea typeface="Bangers"/>
                <a:cs typeface="Bangers"/>
                <a:sym typeface="Bangers"/>
              </a:rPr>
              <a:t>3. vprašanje </a:t>
            </a:r>
          </a:p>
        </p:txBody>
      </p:sp>
      <p:sp>
        <p:nvSpPr>
          <p:cNvPr id="6" name="TextBox 6"/>
          <p:cNvSpPr txBox="1"/>
          <p:nvPr/>
        </p:nvSpPr>
        <p:spPr>
          <a:xfrm>
            <a:off x="16183436" y="249825"/>
            <a:ext cx="1839218" cy="434352"/>
          </a:xfrm>
          <a:prstGeom prst="rect">
            <a:avLst/>
          </a:prstGeom>
        </p:spPr>
        <p:txBody>
          <a:bodyPr lIns="0" tIns="0" rIns="0" bIns="0" rtlCol="0" anchor="t">
            <a:spAutoFit/>
          </a:bodyPr>
          <a:lstStyle/>
          <a:p>
            <a:pPr algn="l">
              <a:lnSpc>
                <a:spcPts val="3329"/>
              </a:lnSpc>
            </a:pPr>
            <a:r>
              <a:rPr lang="en-US" sz="3000">
                <a:solidFill>
                  <a:srgbClr val="000000"/>
                </a:solidFill>
                <a:latin typeface="Bangers"/>
                <a:ea typeface="Bangers"/>
                <a:cs typeface="Bangers"/>
                <a:sym typeface="Bangers"/>
              </a:rPr>
              <a:t>SERIJE (slike) </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9DBDE7"/>
        </a:solidFill>
        <a:effectLst/>
      </p:bgPr>
    </p:bg>
    <p:spTree>
      <p:nvGrpSpPr>
        <p:cNvPr id="1" name=""/>
        <p:cNvGrpSpPr/>
        <p:nvPr/>
      </p:nvGrpSpPr>
      <p:grpSpPr>
        <a:xfrm>
          <a:off x="0" y="0"/>
          <a:ext cx="0" cy="0"/>
          <a:chOff x="0" y="0"/>
          <a:chExt cx="0" cy="0"/>
        </a:xfrm>
      </p:grpSpPr>
      <p:sp>
        <p:nvSpPr>
          <p:cNvPr id="2" name="Freeform 2"/>
          <p:cNvSpPr/>
          <p:nvPr/>
        </p:nvSpPr>
        <p:spPr>
          <a:xfrm>
            <a:off x="9975138" y="2393648"/>
            <a:ext cx="7284162" cy="7293279"/>
          </a:xfrm>
          <a:custGeom>
            <a:avLst/>
            <a:gdLst/>
            <a:ahLst/>
            <a:cxnLst/>
            <a:rect l="l" t="t" r="r" b="b"/>
            <a:pathLst>
              <a:path w="7284162" h="7293279">
                <a:moveTo>
                  <a:pt x="0" y="0"/>
                </a:moveTo>
                <a:lnTo>
                  <a:pt x="7284162" y="0"/>
                </a:lnTo>
                <a:lnTo>
                  <a:pt x="7284162" y="7293279"/>
                </a:lnTo>
                <a:lnTo>
                  <a:pt x="0" y="7293279"/>
                </a:lnTo>
                <a:lnTo>
                  <a:pt x="0" y="0"/>
                </a:lnTo>
                <a:close/>
              </a:path>
            </a:pathLst>
          </a:custGeom>
          <a:blipFill>
            <a:blip r:embed="rId2"/>
            <a:stretch>
              <a:fillRect/>
            </a:stretch>
          </a:blipFill>
        </p:spPr>
        <p:txBody>
          <a:bodyPr/>
          <a:lstStyle/>
          <a:p>
            <a:endParaRPr lang="en-SI"/>
          </a:p>
        </p:txBody>
      </p:sp>
      <p:sp>
        <p:nvSpPr>
          <p:cNvPr id="3" name="Freeform 3"/>
          <p:cNvSpPr/>
          <p:nvPr/>
        </p:nvSpPr>
        <p:spPr>
          <a:xfrm>
            <a:off x="1028700" y="2393648"/>
            <a:ext cx="7284162" cy="7293279"/>
          </a:xfrm>
          <a:custGeom>
            <a:avLst/>
            <a:gdLst/>
            <a:ahLst/>
            <a:cxnLst/>
            <a:rect l="l" t="t" r="r" b="b"/>
            <a:pathLst>
              <a:path w="7284162" h="7293279">
                <a:moveTo>
                  <a:pt x="0" y="0"/>
                </a:moveTo>
                <a:lnTo>
                  <a:pt x="7284162" y="0"/>
                </a:lnTo>
                <a:lnTo>
                  <a:pt x="7284162" y="7293279"/>
                </a:lnTo>
                <a:lnTo>
                  <a:pt x="0" y="7293279"/>
                </a:lnTo>
                <a:lnTo>
                  <a:pt x="0" y="0"/>
                </a:lnTo>
                <a:close/>
              </a:path>
            </a:pathLst>
          </a:custGeom>
          <a:blipFill>
            <a:blip r:embed="rId3"/>
            <a:stretch>
              <a:fillRect/>
            </a:stretch>
          </a:blipFill>
        </p:spPr>
        <p:txBody>
          <a:bodyPr/>
          <a:lstStyle/>
          <a:p>
            <a:endParaRPr lang="en-SI"/>
          </a:p>
        </p:txBody>
      </p:sp>
      <p:sp>
        <p:nvSpPr>
          <p:cNvPr id="4" name="TextBox 4"/>
          <p:cNvSpPr txBox="1"/>
          <p:nvPr/>
        </p:nvSpPr>
        <p:spPr>
          <a:xfrm>
            <a:off x="7674610" y="1066800"/>
            <a:ext cx="2938780" cy="723900"/>
          </a:xfrm>
          <a:prstGeom prst="rect">
            <a:avLst/>
          </a:prstGeom>
        </p:spPr>
        <p:txBody>
          <a:bodyPr lIns="0" tIns="0" rIns="0" bIns="0" rtlCol="0" anchor="t">
            <a:spAutoFit/>
          </a:bodyPr>
          <a:lstStyle/>
          <a:p>
            <a:pPr algn="ctr">
              <a:lnSpc>
                <a:spcPts val="5550"/>
              </a:lnSpc>
            </a:pPr>
            <a:r>
              <a:rPr lang="en-US" sz="4999">
                <a:solidFill>
                  <a:srgbClr val="000000"/>
                </a:solidFill>
                <a:latin typeface="Bangers"/>
                <a:ea typeface="Bangers"/>
                <a:cs typeface="Bangers"/>
                <a:sym typeface="Bangers"/>
              </a:rPr>
              <a:t>4. vprašanje </a:t>
            </a:r>
          </a:p>
        </p:txBody>
      </p:sp>
      <p:sp>
        <p:nvSpPr>
          <p:cNvPr id="5" name="TextBox 5"/>
          <p:cNvSpPr txBox="1"/>
          <p:nvPr/>
        </p:nvSpPr>
        <p:spPr>
          <a:xfrm>
            <a:off x="16183436" y="249825"/>
            <a:ext cx="1839218" cy="434352"/>
          </a:xfrm>
          <a:prstGeom prst="rect">
            <a:avLst/>
          </a:prstGeom>
        </p:spPr>
        <p:txBody>
          <a:bodyPr lIns="0" tIns="0" rIns="0" bIns="0" rtlCol="0" anchor="t">
            <a:spAutoFit/>
          </a:bodyPr>
          <a:lstStyle/>
          <a:p>
            <a:pPr algn="l">
              <a:lnSpc>
                <a:spcPts val="3329"/>
              </a:lnSpc>
            </a:pPr>
            <a:r>
              <a:rPr lang="en-US" sz="3000">
                <a:solidFill>
                  <a:srgbClr val="000000"/>
                </a:solidFill>
                <a:latin typeface="Bangers"/>
                <a:ea typeface="Bangers"/>
                <a:cs typeface="Bangers"/>
                <a:sym typeface="Bangers"/>
              </a:rPr>
              <a:t>SERIJE (slike) </a:t>
            </a:r>
          </a:p>
        </p:txBody>
      </p:sp>
      <p:sp>
        <p:nvSpPr>
          <p:cNvPr id="6" name="Freeform 6"/>
          <p:cNvSpPr/>
          <p:nvPr/>
        </p:nvSpPr>
        <p:spPr>
          <a:xfrm rot="-3071680">
            <a:off x="-2638773" y="275822"/>
            <a:ext cx="6024516" cy="2004790"/>
          </a:xfrm>
          <a:custGeom>
            <a:avLst/>
            <a:gdLst/>
            <a:ahLst/>
            <a:cxnLst/>
            <a:rect l="l" t="t" r="r" b="b"/>
            <a:pathLst>
              <a:path w="6024516" h="2004790">
                <a:moveTo>
                  <a:pt x="0" y="0"/>
                </a:moveTo>
                <a:lnTo>
                  <a:pt x="6024516" y="0"/>
                </a:lnTo>
                <a:lnTo>
                  <a:pt x="6024516" y="2004790"/>
                </a:lnTo>
                <a:lnTo>
                  <a:pt x="0" y="2004790"/>
                </a:lnTo>
                <a:lnTo>
                  <a:pt x="0" y="0"/>
                </a:lnTo>
                <a:close/>
              </a:path>
            </a:pathLst>
          </a:custGeom>
          <a:blipFill>
            <a:blip r:embed="rId4">
              <a:extLst>
                <a:ext uri="{96DAC541-7B7A-43D3-8B79-37D633B846F1}">
                  <asvg:svgBlip xmlns:asvg="http://schemas.microsoft.com/office/drawing/2016/SVG/main" r:embed="rId5"/>
                </a:ext>
              </a:extLst>
            </a:blip>
            <a:stretch>
              <a:fillRect t="-84" b="-84"/>
            </a:stretch>
          </a:blipFill>
        </p:spPr>
        <p:txBody>
          <a:bodyPr/>
          <a:lstStyle/>
          <a:p>
            <a:endParaRPr lang="en-SI"/>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9DBDE7"/>
        </a:solidFill>
        <a:effectLst/>
      </p:bgPr>
    </p:bg>
    <p:spTree>
      <p:nvGrpSpPr>
        <p:cNvPr id="1" name=""/>
        <p:cNvGrpSpPr/>
        <p:nvPr/>
      </p:nvGrpSpPr>
      <p:grpSpPr>
        <a:xfrm>
          <a:off x="0" y="0"/>
          <a:ext cx="0" cy="0"/>
          <a:chOff x="0" y="0"/>
          <a:chExt cx="0" cy="0"/>
        </a:xfrm>
      </p:grpSpPr>
      <p:sp>
        <p:nvSpPr>
          <p:cNvPr id="2" name="Freeform 2"/>
          <p:cNvSpPr/>
          <p:nvPr/>
        </p:nvSpPr>
        <p:spPr>
          <a:xfrm>
            <a:off x="3435544" y="1640499"/>
            <a:ext cx="11416912" cy="8148821"/>
          </a:xfrm>
          <a:custGeom>
            <a:avLst/>
            <a:gdLst/>
            <a:ahLst/>
            <a:cxnLst/>
            <a:rect l="l" t="t" r="r" b="b"/>
            <a:pathLst>
              <a:path w="11416912" h="8148821">
                <a:moveTo>
                  <a:pt x="0" y="0"/>
                </a:moveTo>
                <a:lnTo>
                  <a:pt x="11416912" y="0"/>
                </a:lnTo>
                <a:lnTo>
                  <a:pt x="11416912" y="8148821"/>
                </a:lnTo>
                <a:lnTo>
                  <a:pt x="0" y="8148821"/>
                </a:lnTo>
                <a:lnTo>
                  <a:pt x="0" y="0"/>
                </a:lnTo>
                <a:close/>
              </a:path>
            </a:pathLst>
          </a:custGeom>
          <a:blipFill>
            <a:blip r:embed="rId2"/>
            <a:stretch>
              <a:fillRect/>
            </a:stretch>
          </a:blipFill>
        </p:spPr>
        <p:txBody>
          <a:bodyPr/>
          <a:lstStyle/>
          <a:p>
            <a:endParaRPr lang="en-SI"/>
          </a:p>
        </p:txBody>
      </p:sp>
      <p:sp>
        <p:nvSpPr>
          <p:cNvPr id="3" name="TextBox 3"/>
          <p:cNvSpPr txBox="1"/>
          <p:nvPr/>
        </p:nvSpPr>
        <p:spPr>
          <a:xfrm>
            <a:off x="7677467" y="554317"/>
            <a:ext cx="2933065" cy="723900"/>
          </a:xfrm>
          <a:prstGeom prst="rect">
            <a:avLst/>
          </a:prstGeom>
        </p:spPr>
        <p:txBody>
          <a:bodyPr lIns="0" tIns="0" rIns="0" bIns="0" rtlCol="0" anchor="t">
            <a:spAutoFit/>
          </a:bodyPr>
          <a:lstStyle/>
          <a:p>
            <a:pPr algn="ctr">
              <a:lnSpc>
                <a:spcPts val="5550"/>
              </a:lnSpc>
            </a:pPr>
            <a:r>
              <a:rPr lang="en-US" sz="4999">
                <a:solidFill>
                  <a:srgbClr val="000000"/>
                </a:solidFill>
                <a:latin typeface="Bangers"/>
                <a:ea typeface="Bangers"/>
                <a:cs typeface="Bangers"/>
                <a:sym typeface="Bangers"/>
              </a:rPr>
              <a:t>5. vprašanje </a:t>
            </a:r>
          </a:p>
        </p:txBody>
      </p:sp>
      <p:sp>
        <p:nvSpPr>
          <p:cNvPr id="4" name="TextBox 4"/>
          <p:cNvSpPr txBox="1"/>
          <p:nvPr/>
        </p:nvSpPr>
        <p:spPr>
          <a:xfrm>
            <a:off x="16183436" y="249825"/>
            <a:ext cx="1839218" cy="434352"/>
          </a:xfrm>
          <a:prstGeom prst="rect">
            <a:avLst/>
          </a:prstGeom>
        </p:spPr>
        <p:txBody>
          <a:bodyPr lIns="0" tIns="0" rIns="0" bIns="0" rtlCol="0" anchor="t">
            <a:spAutoFit/>
          </a:bodyPr>
          <a:lstStyle/>
          <a:p>
            <a:pPr algn="l">
              <a:lnSpc>
                <a:spcPts val="3329"/>
              </a:lnSpc>
            </a:pPr>
            <a:r>
              <a:rPr lang="en-US" sz="3000">
                <a:solidFill>
                  <a:srgbClr val="000000"/>
                </a:solidFill>
                <a:latin typeface="Bangers"/>
                <a:ea typeface="Bangers"/>
                <a:cs typeface="Bangers"/>
                <a:sym typeface="Bangers"/>
              </a:rPr>
              <a:t>SERIJE (slike) </a:t>
            </a:r>
          </a:p>
        </p:txBody>
      </p:sp>
      <p:sp>
        <p:nvSpPr>
          <p:cNvPr id="5" name="Freeform 5"/>
          <p:cNvSpPr/>
          <p:nvPr/>
        </p:nvSpPr>
        <p:spPr>
          <a:xfrm rot="-3071680">
            <a:off x="-2638773" y="275822"/>
            <a:ext cx="6024516" cy="2004790"/>
          </a:xfrm>
          <a:custGeom>
            <a:avLst/>
            <a:gdLst/>
            <a:ahLst/>
            <a:cxnLst/>
            <a:rect l="l" t="t" r="r" b="b"/>
            <a:pathLst>
              <a:path w="6024516" h="2004790">
                <a:moveTo>
                  <a:pt x="0" y="0"/>
                </a:moveTo>
                <a:lnTo>
                  <a:pt x="6024516" y="0"/>
                </a:lnTo>
                <a:lnTo>
                  <a:pt x="6024516" y="2004790"/>
                </a:lnTo>
                <a:lnTo>
                  <a:pt x="0" y="2004790"/>
                </a:lnTo>
                <a:lnTo>
                  <a:pt x="0" y="0"/>
                </a:lnTo>
                <a:close/>
              </a:path>
            </a:pathLst>
          </a:custGeom>
          <a:blipFill>
            <a:blip r:embed="rId3">
              <a:extLst>
                <a:ext uri="{96DAC541-7B7A-43D3-8B79-37D633B846F1}">
                  <asvg:svgBlip xmlns:asvg="http://schemas.microsoft.com/office/drawing/2016/SVG/main" r:embed="rId4"/>
                </a:ext>
              </a:extLst>
            </a:blip>
            <a:stretch>
              <a:fillRect t="-84" b="-84"/>
            </a:stretch>
          </a:blipFill>
        </p:spPr>
        <p:txBody>
          <a:bodyPr/>
          <a:lstStyle/>
          <a:p>
            <a:endParaRPr lang="en-SI"/>
          </a:p>
        </p:txBody>
      </p:sp>
      <p:sp>
        <p:nvSpPr>
          <p:cNvPr id="6" name="Freeform 6"/>
          <p:cNvSpPr/>
          <p:nvPr/>
        </p:nvSpPr>
        <p:spPr>
          <a:xfrm rot="-109738">
            <a:off x="15972529" y="7355110"/>
            <a:ext cx="8961383" cy="2982097"/>
          </a:xfrm>
          <a:custGeom>
            <a:avLst/>
            <a:gdLst/>
            <a:ahLst/>
            <a:cxnLst/>
            <a:rect l="l" t="t" r="r" b="b"/>
            <a:pathLst>
              <a:path w="8961383" h="2982097">
                <a:moveTo>
                  <a:pt x="0" y="0"/>
                </a:moveTo>
                <a:lnTo>
                  <a:pt x="8961383" y="0"/>
                </a:lnTo>
                <a:lnTo>
                  <a:pt x="8961383" y="2982097"/>
                </a:lnTo>
                <a:lnTo>
                  <a:pt x="0" y="2982097"/>
                </a:lnTo>
                <a:lnTo>
                  <a:pt x="0" y="0"/>
                </a:lnTo>
                <a:close/>
              </a:path>
            </a:pathLst>
          </a:custGeom>
          <a:blipFill>
            <a:blip r:embed="rId3">
              <a:extLst>
                <a:ext uri="{96DAC541-7B7A-43D3-8B79-37D633B846F1}">
                  <asvg:svgBlip xmlns:asvg="http://schemas.microsoft.com/office/drawing/2016/SVG/main" r:embed="rId4"/>
                </a:ext>
              </a:extLst>
            </a:blip>
            <a:stretch>
              <a:fillRect t="-137" b="-137"/>
            </a:stretch>
          </a:blipFill>
        </p:spPr>
        <p:txBody>
          <a:bodyPr/>
          <a:lstStyle/>
          <a:p>
            <a:endParaRPr lang="en-SI"/>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9DBDE7"/>
        </a:solidFill>
        <a:effectLst/>
      </p:bgPr>
    </p:bg>
    <p:spTree>
      <p:nvGrpSpPr>
        <p:cNvPr id="1" name=""/>
        <p:cNvGrpSpPr/>
        <p:nvPr/>
      </p:nvGrpSpPr>
      <p:grpSpPr>
        <a:xfrm>
          <a:off x="0" y="0"/>
          <a:ext cx="0" cy="0"/>
          <a:chOff x="0" y="0"/>
          <a:chExt cx="0" cy="0"/>
        </a:xfrm>
      </p:grpSpPr>
      <p:sp>
        <p:nvSpPr>
          <p:cNvPr id="2" name="Freeform 2"/>
          <p:cNvSpPr/>
          <p:nvPr/>
        </p:nvSpPr>
        <p:spPr>
          <a:xfrm rot="-109738">
            <a:off x="11702745" y="8425990"/>
            <a:ext cx="8961383" cy="2982097"/>
          </a:xfrm>
          <a:custGeom>
            <a:avLst/>
            <a:gdLst/>
            <a:ahLst/>
            <a:cxnLst/>
            <a:rect l="l" t="t" r="r" b="b"/>
            <a:pathLst>
              <a:path w="8961383" h="2982097">
                <a:moveTo>
                  <a:pt x="0" y="0"/>
                </a:moveTo>
                <a:lnTo>
                  <a:pt x="8961383" y="0"/>
                </a:lnTo>
                <a:lnTo>
                  <a:pt x="8961383" y="2982097"/>
                </a:lnTo>
                <a:lnTo>
                  <a:pt x="0" y="2982097"/>
                </a:lnTo>
                <a:lnTo>
                  <a:pt x="0" y="0"/>
                </a:lnTo>
                <a:close/>
              </a:path>
            </a:pathLst>
          </a:custGeom>
          <a:blipFill>
            <a:blip r:embed="rId2">
              <a:extLst>
                <a:ext uri="{96DAC541-7B7A-43D3-8B79-37D633B846F1}">
                  <asvg:svgBlip xmlns:asvg="http://schemas.microsoft.com/office/drawing/2016/SVG/main" r:embed="rId3"/>
                </a:ext>
              </a:extLst>
            </a:blip>
            <a:stretch>
              <a:fillRect t="-137" b="-137"/>
            </a:stretch>
          </a:blipFill>
        </p:spPr>
        <p:txBody>
          <a:bodyPr/>
          <a:lstStyle/>
          <a:p>
            <a:endParaRPr lang="en-SI"/>
          </a:p>
        </p:txBody>
      </p:sp>
      <p:sp>
        <p:nvSpPr>
          <p:cNvPr id="3" name="Freeform 3"/>
          <p:cNvSpPr/>
          <p:nvPr/>
        </p:nvSpPr>
        <p:spPr>
          <a:xfrm rot="-3071680">
            <a:off x="-3100371" y="572564"/>
            <a:ext cx="6024516" cy="2004790"/>
          </a:xfrm>
          <a:custGeom>
            <a:avLst/>
            <a:gdLst/>
            <a:ahLst/>
            <a:cxnLst/>
            <a:rect l="l" t="t" r="r" b="b"/>
            <a:pathLst>
              <a:path w="6024516" h="2004790">
                <a:moveTo>
                  <a:pt x="0" y="0"/>
                </a:moveTo>
                <a:lnTo>
                  <a:pt x="6024516" y="0"/>
                </a:lnTo>
                <a:lnTo>
                  <a:pt x="6024516" y="2004790"/>
                </a:lnTo>
                <a:lnTo>
                  <a:pt x="0" y="2004790"/>
                </a:lnTo>
                <a:lnTo>
                  <a:pt x="0" y="0"/>
                </a:lnTo>
                <a:close/>
              </a:path>
            </a:pathLst>
          </a:custGeom>
          <a:blipFill>
            <a:blip r:embed="rId2">
              <a:extLst>
                <a:ext uri="{96DAC541-7B7A-43D3-8B79-37D633B846F1}">
                  <asvg:svgBlip xmlns:asvg="http://schemas.microsoft.com/office/drawing/2016/SVG/main" r:embed="rId3"/>
                </a:ext>
              </a:extLst>
            </a:blip>
            <a:stretch>
              <a:fillRect t="-84" b="-84"/>
            </a:stretch>
          </a:blipFill>
        </p:spPr>
        <p:txBody>
          <a:bodyPr/>
          <a:lstStyle/>
          <a:p>
            <a:endParaRPr lang="en-SI"/>
          </a:p>
        </p:txBody>
      </p:sp>
      <p:sp>
        <p:nvSpPr>
          <p:cNvPr id="4" name="Freeform 4"/>
          <p:cNvSpPr/>
          <p:nvPr/>
        </p:nvSpPr>
        <p:spPr>
          <a:xfrm>
            <a:off x="5532028" y="2342298"/>
            <a:ext cx="7223945" cy="6131323"/>
          </a:xfrm>
          <a:custGeom>
            <a:avLst/>
            <a:gdLst/>
            <a:ahLst/>
            <a:cxnLst/>
            <a:rect l="l" t="t" r="r" b="b"/>
            <a:pathLst>
              <a:path w="7223945" h="6131323">
                <a:moveTo>
                  <a:pt x="0" y="0"/>
                </a:moveTo>
                <a:lnTo>
                  <a:pt x="7223944" y="0"/>
                </a:lnTo>
                <a:lnTo>
                  <a:pt x="7223944" y="6131323"/>
                </a:lnTo>
                <a:lnTo>
                  <a:pt x="0" y="6131323"/>
                </a:lnTo>
                <a:lnTo>
                  <a:pt x="0" y="0"/>
                </a:lnTo>
                <a:close/>
              </a:path>
            </a:pathLst>
          </a:custGeom>
          <a:blipFill>
            <a:blip r:embed="rId4"/>
            <a:stretch>
              <a:fillRect/>
            </a:stretch>
          </a:blipFill>
        </p:spPr>
        <p:txBody>
          <a:bodyPr/>
          <a:lstStyle/>
          <a:p>
            <a:endParaRPr lang="en-SI"/>
          </a:p>
        </p:txBody>
      </p:sp>
      <p:sp>
        <p:nvSpPr>
          <p:cNvPr id="5" name="TextBox 5"/>
          <p:cNvSpPr txBox="1"/>
          <p:nvPr/>
        </p:nvSpPr>
        <p:spPr>
          <a:xfrm>
            <a:off x="4762500" y="4946378"/>
            <a:ext cx="8763000" cy="961263"/>
          </a:xfrm>
          <a:prstGeom prst="rect">
            <a:avLst/>
          </a:prstGeom>
        </p:spPr>
        <p:txBody>
          <a:bodyPr lIns="0" tIns="0" rIns="0" bIns="0" rtlCol="0" anchor="t">
            <a:spAutoFit/>
          </a:bodyPr>
          <a:lstStyle/>
          <a:p>
            <a:pPr algn="ctr">
              <a:lnSpc>
                <a:spcPts val="7325"/>
              </a:lnSpc>
            </a:pPr>
            <a:r>
              <a:rPr lang="en-US" sz="6599">
                <a:solidFill>
                  <a:srgbClr val="000000"/>
                </a:solidFill>
                <a:latin typeface="Bangers"/>
                <a:ea typeface="Bangers"/>
                <a:cs typeface="Bangers"/>
                <a:sym typeface="Bangers"/>
              </a:rPr>
              <a:t>rešitve</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9DBDE7"/>
        </a:solidFill>
        <a:effectLst/>
      </p:bgPr>
    </p:bg>
    <p:spTree>
      <p:nvGrpSpPr>
        <p:cNvPr id="1" name=""/>
        <p:cNvGrpSpPr/>
        <p:nvPr/>
      </p:nvGrpSpPr>
      <p:grpSpPr>
        <a:xfrm>
          <a:off x="0" y="0"/>
          <a:ext cx="0" cy="0"/>
          <a:chOff x="0" y="0"/>
          <a:chExt cx="0" cy="0"/>
        </a:xfrm>
      </p:grpSpPr>
      <p:sp>
        <p:nvSpPr>
          <p:cNvPr id="2" name="Freeform 2"/>
          <p:cNvSpPr/>
          <p:nvPr/>
        </p:nvSpPr>
        <p:spPr>
          <a:xfrm rot="-109738">
            <a:off x="11702745" y="8425990"/>
            <a:ext cx="8961383" cy="2982097"/>
          </a:xfrm>
          <a:custGeom>
            <a:avLst/>
            <a:gdLst/>
            <a:ahLst/>
            <a:cxnLst/>
            <a:rect l="l" t="t" r="r" b="b"/>
            <a:pathLst>
              <a:path w="8961383" h="2982097">
                <a:moveTo>
                  <a:pt x="0" y="0"/>
                </a:moveTo>
                <a:lnTo>
                  <a:pt x="8961383" y="0"/>
                </a:lnTo>
                <a:lnTo>
                  <a:pt x="8961383" y="2982097"/>
                </a:lnTo>
                <a:lnTo>
                  <a:pt x="0" y="2982097"/>
                </a:lnTo>
                <a:lnTo>
                  <a:pt x="0" y="0"/>
                </a:lnTo>
                <a:close/>
              </a:path>
            </a:pathLst>
          </a:custGeom>
          <a:blipFill>
            <a:blip r:embed="rId2">
              <a:extLst>
                <a:ext uri="{96DAC541-7B7A-43D3-8B79-37D633B846F1}">
                  <asvg:svgBlip xmlns:asvg="http://schemas.microsoft.com/office/drawing/2016/SVG/main" r:embed="rId3"/>
                </a:ext>
              </a:extLst>
            </a:blip>
            <a:stretch>
              <a:fillRect t="-137" b="-137"/>
            </a:stretch>
          </a:blipFill>
        </p:spPr>
        <p:txBody>
          <a:bodyPr/>
          <a:lstStyle/>
          <a:p>
            <a:endParaRPr lang="en-SI"/>
          </a:p>
        </p:txBody>
      </p:sp>
      <p:sp>
        <p:nvSpPr>
          <p:cNvPr id="3" name="Freeform 3"/>
          <p:cNvSpPr/>
          <p:nvPr/>
        </p:nvSpPr>
        <p:spPr>
          <a:xfrm rot="-3071680">
            <a:off x="-3100371" y="572564"/>
            <a:ext cx="6024516" cy="2004790"/>
          </a:xfrm>
          <a:custGeom>
            <a:avLst/>
            <a:gdLst/>
            <a:ahLst/>
            <a:cxnLst/>
            <a:rect l="l" t="t" r="r" b="b"/>
            <a:pathLst>
              <a:path w="6024516" h="2004790">
                <a:moveTo>
                  <a:pt x="0" y="0"/>
                </a:moveTo>
                <a:lnTo>
                  <a:pt x="6024516" y="0"/>
                </a:lnTo>
                <a:lnTo>
                  <a:pt x="6024516" y="2004790"/>
                </a:lnTo>
                <a:lnTo>
                  <a:pt x="0" y="2004790"/>
                </a:lnTo>
                <a:lnTo>
                  <a:pt x="0" y="0"/>
                </a:lnTo>
                <a:close/>
              </a:path>
            </a:pathLst>
          </a:custGeom>
          <a:blipFill>
            <a:blip r:embed="rId2">
              <a:extLst>
                <a:ext uri="{96DAC541-7B7A-43D3-8B79-37D633B846F1}">
                  <asvg:svgBlip xmlns:asvg="http://schemas.microsoft.com/office/drawing/2016/SVG/main" r:embed="rId3"/>
                </a:ext>
              </a:extLst>
            </a:blip>
            <a:stretch>
              <a:fillRect t="-84" b="-84"/>
            </a:stretch>
          </a:blipFill>
        </p:spPr>
        <p:txBody>
          <a:bodyPr/>
          <a:lstStyle/>
          <a:p>
            <a:endParaRPr lang="en-SI"/>
          </a:p>
        </p:txBody>
      </p:sp>
      <p:sp>
        <p:nvSpPr>
          <p:cNvPr id="4" name="TextBox 4"/>
          <p:cNvSpPr txBox="1"/>
          <p:nvPr/>
        </p:nvSpPr>
        <p:spPr>
          <a:xfrm>
            <a:off x="6304273" y="1350048"/>
            <a:ext cx="5353166" cy="6208395"/>
          </a:xfrm>
          <a:prstGeom prst="rect">
            <a:avLst/>
          </a:prstGeom>
        </p:spPr>
        <p:txBody>
          <a:bodyPr lIns="0" tIns="0" rIns="0" bIns="0" rtlCol="0" anchor="t">
            <a:spAutoFit/>
          </a:bodyPr>
          <a:lstStyle/>
          <a:p>
            <a:pPr marL="863599" lvl="1" indent="-431800" algn="ctr">
              <a:lnSpc>
                <a:spcPts val="4439"/>
              </a:lnSpc>
              <a:buAutoNum type="arabicPeriod"/>
            </a:pPr>
            <a:r>
              <a:rPr lang="en-US" sz="3999">
                <a:solidFill>
                  <a:srgbClr val="000000"/>
                </a:solidFill>
                <a:latin typeface="Josefin Sans"/>
                <a:ea typeface="Josefin Sans"/>
                <a:cs typeface="Josefin Sans"/>
                <a:sym typeface="Josefin Sans"/>
              </a:rPr>
              <a:t>SEX AND THE CITY   </a:t>
            </a:r>
          </a:p>
          <a:p>
            <a:pPr algn="ctr">
              <a:lnSpc>
                <a:spcPts val="4439"/>
              </a:lnSpc>
              <a:spcBef>
                <a:spcPct val="0"/>
              </a:spcBef>
            </a:pPr>
            <a:endParaRPr lang="en-US" sz="3999">
              <a:solidFill>
                <a:srgbClr val="000000"/>
              </a:solidFill>
              <a:latin typeface="Josefin Sans"/>
              <a:ea typeface="Josefin Sans"/>
              <a:cs typeface="Josefin Sans"/>
              <a:sym typeface="Josefin Sans"/>
            </a:endParaRPr>
          </a:p>
          <a:p>
            <a:pPr algn="ctr">
              <a:lnSpc>
                <a:spcPts val="4439"/>
              </a:lnSpc>
              <a:spcBef>
                <a:spcPct val="0"/>
              </a:spcBef>
            </a:pPr>
            <a:r>
              <a:rPr lang="en-US" sz="3999">
                <a:solidFill>
                  <a:srgbClr val="000000"/>
                </a:solidFill>
                <a:latin typeface="Josefin Sans"/>
                <a:ea typeface="Josefin Sans"/>
                <a:cs typeface="Josefin Sans"/>
                <a:sym typeface="Josefin Sans"/>
              </a:rPr>
              <a:t>2.  FRIENDS</a:t>
            </a:r>
          </a:p>
          <a:p>
            <a:pPr algn="ctr">
              <a:lnSpc>
                <a:spcPts val="4439"/>
              </a:lnSpc>
              <a:spcBef>
                <a:spcPct val="0"/>
              </a:spcBef>
            </a:pPr>
            <a:endParaRPr lang="en-US" sz="3999">
              <a:solidFill>
                <a:srgbClr val="000000"/>
              </a:solidFill>
              <a:latin typeface="Josefin Sans"/>
              <a:ea typeface="Josefin Sans"/>
              <a:cs typeface="Josefin Sans"/>
              <a:sym typeface="Josefin Sans"/>
            </a:endParaRPr>
          </a:p>
          <a:p>
            <a:pPr algn="ctr">
              <a:lnSpc>
                <a:spcPts val="4439"/>
              </a:lnSpc>
              <a:spcBef>
                <a:spcPct val="0"/>
              </a:spcBef>
            </a:pPr>
            <a:r>
              <a:rPr lang="en-US" sz="3999">
                <a:solidFill>
                  <a:srgbClr val="000000"/>
                </a:solidFill>
                <a:latin typeface="Josefin Sans"/>
                <a:ea typeface="Josefin Sans"/>
                <a:cs typeface="Josefin Sans"/>
                <a:sym typeface="Josefin Sans"/>
              </a:rPr>
              <a:t> 3. BIG BANG THEORY </a:t>
            </a:r>
          </a:p>
          <a:p>
            <a:pPr algn="ctr">
              <a:lnSpc>
                <a:spcPts val="4439"/>
              </a:lnSpc>
              <a:spcBef>
                <a:spcPct val="0"/>
              </a:spcBef>
            </a:pPr>
            <a:endParaRPr lang="en-US" sz="3999">
              <a:solidFill>
                <a:srgbClr val="000000"/>
              </a:solidFill>
              <a:latin typeface="Josefin Sans"/>
              <a:ea typeface="Josefin Sans"/>
              <a:cs typeface="Josefin Sans"/>
              <a:sym typeface="Josefin Sans"/>
            </a:endParaRPr>
          </a:p>
          <a:p>
            <a:pPr algn="ctr">
              <a:lnSpc>
                <a:spcPts val="4439"/>
              </a:lnSpc>
              <a:spcBef>
                <a:spcPct val="0"/>
              </a:spcBef>
            </a:pPr>
            <a:r>
              <a:rPr lang="en-US" sz="3999">
                <a:solidFill>
                  <a:srgbClr val="000000"/>
                </a:solidFill>
                <a:latin typeface="Josefin Sans"/>
                <a:ea typeface="Josefin Sans"/>
                <a:cs typeface="Josefin Sans"/>
                <a:sym typeface="Josefin Sans"/>
              </a:rPr>
              <a:t>4.  THE SIMPSONS</a:t>
            </a:r>
          </a:p>
          <a:p>
            <a:pPr algn="ctr">
              <a:lnSpc>
                <a:spcPts val="4439"/>
              </a:lnSpc>
              <a:spcBef>
                <a:spcPct val="0"/>
              </a:spcBef>
            </a:pPr>
            <a:endParaRPr lang="en-US" sz="3999">
              <a:solidFill>
                <a:srgbClr val="000000"/>
              </a:solidFill>
              <a:latin typeface="Josefin Sans"/>
              <a:ea typeface="Josefin Sans"/>
              <a:cs typeface="Josefin Sans"/>
              <a:sym typeface="Josefin Sans"/>
            </a:endParaRPr>
          </a:p>
          <a:p>
            <a:pPr algn="ctr">
              <a:lnSpc>
                <a:spcPts val="4439"/>
              </a:lnSpc>
              <a:spcBef>
                <a:spcPct val="0"/>
              </a:spcBef>
            </a:pPr>
            <a:r>
              <a:rPr lang="en-US" sz="3999">
                <a:solidFill>
                  <a:srgbClr val="000000"/>
                </a:solidFill>
                <a:latin typeface="Josefin Sans"/>
                <a:ea typeface="Josefin Sans"/>
                <a:cs typeface="Josefin Sans"/>
                <a:sym typeface="Josefin Sans"/>
              </a:rPr>
              <a:t>5.   HIMYM</a:t>
            </a:r>
          </a:p>
        </p:txBody>
      </p:sp>
      <p:sp>
        <p:nvSpPr>
          <p:cNvPr id="5" name="Freeform 5"/>
          <p:cNvSpPr/>
          <p:nvPr/>
        </p:nvSpPr>
        <p:spPr>
          <a:xfrm>
            <a:off x="13122449" y="4379964"/>
            <a:ext cx="4243270" cy="6356958"/>
          </a:xfrm>
          <a:custGeom>
            <a:avLst/>
            <a:gdLst/>
            <a:ahLst/>
            <a:cxnLst/>
            <a:rect l="l" t="t" r="r" b="b"/>
            <a:pathLst>
              <a:path w="4243270" h="6356958">
                <a:moveTo>
                  <a:pt x="0" y="0"/>
                </a:moveTo>
                <a:lnTo>
                  <a:pt x="4243269" y="0"/>
                </a:lnTo>
                <a:lnTo>
                  <a:pt x="4243269" y="6356958"/>
                </a:lnTo>
                <a:lnTo>
                  <a:pt x="0" y="6356958"/>
                </a:lnTo>
                <a:lnTo>
                  <a:pt x="0" y="0"/>
                </a:lnTo>
                <a:close/>
              </a:path>
            </a:pathLst>
          </a:custGeom>
          <a:blipFill>
            <a:blip r:embed="rId4"/>
            <a:stretch>
              <a:fillRect/>
            </a:stretch>
          </a:blipFill>
        </p:spPr>
        <p:txBody>
          <a:bodyPr/>
          <a:lstStyle/>
          <a:p>
            <a:endParaRPr lang="en-SI"/>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9DBDE7"/>
        </a:solidFill>
        <a:effectLst/>
      </p:bgPr>
    </p:bg>
    <p:spTree>
      <p:nvGrpSpPr>
        <p:cNvPr id="1" name=""/>
        <p:cNvGrpSpPr/>
        <p:nvPr/>
      </p:nvGrpSpPr>
      <p:grpSpPr>
        <a:xfrm>
          <a:off x="0" y="0"/>
          <a:ext cx="0" cy="0"/>
          <a:chOff x="0" y="0"/>
          <a:chExt cx="0" cy="0"/>
        </a:xfrm>
      </p:grpSpPr>
      <p:sp>
        <p:nvSpPr>
          <p:cNvPr id="2" name="Freeform 2"/>
          <p:cNvSpPr/>
          <p:nvPr/>
        </p:nvSpPr>
        <p:spPr>
          <a:xfrm rot="-109738">
            <a:off x="11702745" y="8425990"/>
            <a:ext cx="8961383" cy="2982097"/>
          </a:xfrm>
          <a:custGeom>
            <a:avLst/>
            <a:gdLst/>
            <a:ahLst/>
            <a:cxnLst/>
            <a:rect l="l" t="t" r="r" b="b"/>
            <a:pathLst>
              <a:path w="8961383" h="2982097">
                <a:moveTo>
                  <a:pt x="0" y="0"/>
                </a:moveTo>
                <a:lnTo>
                  <a:pt x="8961383" y="0"/>
                </a:lnTo>
                <a:lnTo>
                  <a:pt x="8961383" y="2982097"/>
                </a:lnTo>
                <a:lnTo>
                  <a:pt x="0" y="2982097"/>
                </a:lnTo>
                <a:lnTo>
                  <a:pt x="0" y="0"/>
                </a:lnTo>
                <a:close/>
              </a:path>
            </a:pathLst>
          </a:custGeom>
          <a:blipFill>
            <a:blip r:embed="rId2">
              <a:extLst>
                <a:ext uri="{96DAC541-7B7A-43D3-8B79-37D633B846F1}">
                  <asvg:svgBlip xmlns:asvg="http://schemas.microsoft.com/office/drawing/2016/SVG/main" r:embed="rId3"/>
                </a:ext>
              </a:extLst>
            </a:blip>
            <a:stretch>
              <a:fillRect t="-137" b="-137"/>
            </a:stretch>
          </a:blipFill>
        </p:spPr>
        <p:txBody>
          <a:bodyPr/>
          <a:lstStyle/>
          <a:p>
            <a:endParaRPr lang="en-SI"/>
          </a:p>
        </p:txBody>
      </p:sp>
      <p:sp>
        <p:nvSpPr>
          <p:cNvPr id="3" name="Freeform 3"/>
          <p:cNvSpPr/>
          <p:nvPr/>
        </p:nvSpPr>
        <p:spPr>
          <a:xfrm>
            <a:off x="3513793" y="355923"/>
            <a:ext cx="11260414" cy="9561115"/>
          </a:xfrm>
          <a:custGeom>
            <a:avLst/>
            <a:gdLst/>
            <a:ahLst/>
            <a:cxnLst/>
            <a:rect l="l" t="t" r="r" b="b"/>
            <a:pathLst>
              <a:path w="11260414" h="9561115">
                <a:moveTo>
                  <a:pt x="0" y="0"/>
                </a:moveTo>
                <a:lnTo>
                  <a:pt x="11260414" y="0"/>
                </a:lnTo>
                <a:lnTo>
                  <a:pt x="11260414" y="9561115"/>
                </a:lnTo>
                <a:lnTo>
                  <a:pt x="0" y="9561115"/>
                </a:lnTo>
                <a:lnTo>
                  <a:pt x="0" y="0"/>
                </a:lnTo>
                <a:close/>
              </a:path>
            </a:pathLst>
          </a:custGeom>
          <a:blipFill>
            <a:blip r:embed="rId4">
              <a:extLst>
                <a:ext uri="{96DAC541-7B7A-43D3-8B79-37D633B846F1}">
                  <asvg:svgBlip xmlns:asvg="http://schemas.microsoft.com/office/drawing/2016/SVG/main" r:embed="rId5"/>
                </a:ext>
              </a:extLst>
            </a:blip>
            <a:stretch>
              <a:fillRect l="-65" r="-65"/>
            </a:stretch>
          </a:blipFill>
        </p:spPr>
        <p:txBody>
          <a:bodyPr/>
          <a:lstStyle/>
          <a:p>
            <a:endParaRPr lang="en-SI"/>
          </a:p>
        </p:txBody>
      </p:sp>
      <p:sp>
        <p:nvSpPr>
          <p:cNvPr id="4" name="Freeform 4"/>
          <p:cNvSpPr/>
          <p:nvPr/>
        </p:nvSpPr>
        <p:spPr>
          <a:xfrm rot="-3071680">
            <a:off x="-3100371" y="572564"/>
            <a:ext cx="6024516" cy="2004790"/>
          </a:xfrm>
          <a:custGeom>
            <a:avLst/>
            <a:gdLst/>
            <a:ahLst/>
            <a:cxnLst/>
            <a:rect l="l" t="t" r="r" b="b"/>
            <a:pathLst>
              <a:path w="6024516" h="2004790">
                <a:moveTo>
                  <a:pt x="0" y="0"/>
                </a:moveTo>
                <a:lnTo>
                  <a:pt x="6024516" y="0"/>
                </a:lnTo>
                <a:lnTo>
                  <a:pt x="6024516" y="2004790"/>
                </a:lnTo>
                <a:lnTo>
                  <a:pt x="0" y="2004790"/>
                </a:lnTo>
                <a:lnTo>
                  <a:pt x="0" y="0"/>
                </a:lnTo>
                <a:close/>
              </a:path>
            </a:pathLst>
          </a:custGeom>
          <a:blipFill>
            <a:blip r:embed="rId2">
              <a:extLst>
                <a:ext uri="{96DAC541-7B7A-43D3-8B79-37D633B846F1}">
                  <asvg:svgBlip xmlns:asvg="http://schemas.microsoft.com/office/drawing/2016/SVG/main" r:embed="rId3"/>
                </a:ext>
              </a:extLst>
            </a:blip>
            <a:stretch>
              <a:fillRect t="-84" b="-84"/>
            </a:stretch>
          </a:blipFill>
        </p:spPr>
        <p:txBody>
          <a:bodyPr/>
          <a:lstStyle/>
          <a:p>
            <a:endParaRPr lang="en-SI"/>
          </a:p>
        </p:txBody>
      </p:sp>
      <p:sp>
        <p:nvSpPr>
          <p:cNvPr id="5" name="TextBox 5"/>
          <p:cNvSpPr txBox="1"/>
          <p:nvPr/>
        </p:nvSpPr>
        <p:spPr>
          <a:xfrm>
            <a:off x="8099914" y="4957764"/>
            <a:ext cx="5535366" cy="1058540"/>
          </a:xfrm>
          <a:prstGeom prst="rect">
            <a:avLst/>
          </a:prstGeom>
        </p:spPr>
        <p:txBody>
          <a:bodyPr lIns="0" tIns="0" rIns="0" bIns="0" rtlCol="0" anchor="t">
            <a:spAutoFit/>
          </a:bodyPr>
          <a:lstStyle/>
          <a:p>
            <a:pPr algn="l">
              <a:lnSpc>
                <a:spcPts val="8741"/>
              </a:lnSpc>
            </a:pPr>
            <a:r>
              <a:rPr lang="en-US" sz="7875">
                <a:solidFill>
                  <a:srgbClr val="000000"/>
                </a:solidFill>
                <a:latin typeface="Bangers"/>
                <a:ea typeface="Bangers"/>
                <a:cs typeface="Bangers"/>
                <a:sym typeface="Bangers"/>
              </a:rPr>
              <a:t>ŠPORT</a:t>
            </a:r>
          </a:p>
        </p:txBody>
      </p:sp>
      <p:sp>
        <p:nvSpPr>
          <p:cNvPr id="6" name="Freeform 6"/>
          <p:cNvSpPr/>
          <p:nvPr/>
        </p:nvSpPr>
        <p:spPr>
          <a:xfrm>
            <a:off x="8813896" y="3446824"/>
            <a:ext cx="443618" cy="974091"/>
          </a:xfrm>
          <a:custGeom>
            <a:avLst/>
            <a:gdLst/>
            <a:ahLst/>
            <a:cxnLst/>
            <a:rect l="l" t="t" r="r" b="b"/>
            <a:pathLst>
              <a:path w="443618" h="974091">
                <a:moveTo>
                  <a:pt x="0" y="0"/>
                </a:moveTo>
                <a:lnTo>
                  <a:pt x="443617" y="0"/>
                </a:lnTo>
                <a:lnTo>
                  <a:pt x="443617" y="974091"/>
                </a:lnTo>
                <a:lnTo>
                  <a:pt x="0" y="97409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SI"/>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9DBDE7"/>
        </a:solidFill>
        <a:effectLst/>
      </p:bgPr>
    </p:bg>
    <p:spTree>
      <p:nvGrpSpPr>
        <p:cNvPr id="1" name=""/>
        <p:cNvGrpSpPr/>
        <p:nvPr/>
      </p:nvGrpSpPr>
      <p:grpSpPr>
        <a:xfrm>
          <a:off x="0" y="0"/>
          <a:ext cx="0" cy="0"/>
          <a:chOff x="0" y="0"/>
          <a:chExt cx="0" cy="0"/>
        </a:xfrm>
      </p:grpSpPr>
      <p:sp>
        <p:nvSpPr>
          <p:cNvPr id="2" name="Freeform 2"/>
          <p:cNvSpPr/>
          <p:nvPr/>
        </p:nvSpPr>
        <p:spPr>
          <a:xfrm rot="-109738">
            <a:off x="-2573832" y="8244648"/>
            <a:ext cx="8961383" cy="2982097"/>
          </a:xfrm>
          <a:custGeom>
            <a:avLst/>
            <a:gdLst/>
            <a:ahLst/>
            <a:cxnLst/>
            <a:rect l="l" t="t" r="r" b="b"/>
            <a:pathLst>
              <a:path w="8961383" h="2982097">
                <a:moveTo>
                  <a:pt x="0" y="0"/>
                </a:moveTo>
                <a:lnTo>
                  <a:pt x="8961383" y="0"/>
                </a:lnTo>
                <a:lnTo>
                  <a:pt x="8961383" y="2982097"/>
                </a:lnTo>
                <a:lnTo>
                  <a:pt x="0" y="2982097"/>
                </a:lnTo>
                <a:lnTo>
                  <a:pt x="0" y="0"/>
                </a:lnTo>
                <a:close/>
              </a:path>
            </a:pathLst>
          </a:custGeom>
          <a:blipFill>
            <a:blip r:embed="rId2">
              <a:extLst>
                <a:ext uri="{96DAC541-7B7A-43D3-8B79-37D633B846F1}">
                  <asvg:svgBlip xmlns:asvg="http://schemas.microsoft.com/office/drawing/2016/SVG/main" r:embed="rId3"/>
                </a:ext>
              </a:extLst>
            </a:blip>
            <a:stretch>
              <a:fillRect t="-137" b="-137"/>
            </a:stretch>
          </a:blipFill>
        </p:spPr>
        <p:txBody>
          <a:bodyPr/>
          <a:lstStyle/>
          <a:p>
            <a:endParaRPr lang="en-SI"/>
          </a:p>
        </p:txBody>
      </p:sp>
      <p:sp>
        <p:nvSpPr>
          <p:cNvPr id="3" name="Freeform 3"/>
          <p:cNvSpPr/>
          <p:nvPr/>
        </p:nvSpPr>
        <p:spPr>
          <a:xfrm rot="2628327">
            <a:off x="15275742" y="26305"/>
            <a:ext cx="6024516" cy="2004790"/>
          </a:xfrm>
          <a:custGeom>
            <a:avLst/>
            <a:gdLst/>
            <a:ahLst/>
            <a:cxnLst/>
            <a:rect l="l" t="t" r="r" b="b"/>
            <a:pathLst>
              <a:path w="6024516" h="2004790">
                <a:moveTo>
                  <a:pt x="0" y="0"/>
                </a:moveTo>
                <a:lnTo>
                  <a:pt x="6024516" y="0"/>
                </a:lnTo>
                <a:lnTo>
                  <a:pt x="6024516" y="2004790"/>
                </a:lnTo>
                <a:lnTo>
                  <a:pt x="0" y="2004790"/>
                </a:lnTo>
                <a:lnTo>
                  <a:pt x="0" y="0"/>
                </a:lnTo>
                <a:close/>
              </a:path>
            </a:pathLst>
          </a:custGeom>
          <a:blipFill>
            <a:blip r:embed="rId2">
              <a:extLst>
                <a:ext uri="{96DAC541-7B7A-43D3-8B79-37D633B846F1}">
                  <asvg:svgBlip xmlns:asvg="http://schemas.microsoft.com/office/drawing/2016/SVG/main" r:embed="rId3"/>
                </a:ext>
              </a:extLst>
            </a:blip>
            <a:stretch>
              <a:fillRect t="-84" b="-84"/>
            </a:stretch>
          </a:blipFill>
        </p:spPr>
        <p:txBody>
          <a:bodyPr/>
          <a:lstStyle/>
          <a:p>
            <a:endParaRPr lang="en-SI"/>
          </a:p>
        </p:txBody>
      </p:sp>
      <p:sp>
        <p:nvSpPr>
          <p:cNvPr id="4" name="Freeform 4"/>
          <p:cNvSpPr/>
          <p:nvPr/>
        </p:nvSpPr>
        <p:spPr>
          <a:xfrm>
            <a:off x="10498039" y="5957686"/>
            <a:ext cx="7315200" cy="3959352"/>
          </a:xfrm>
          <a:custGeom>
            <a:avLst/>
            <a:gdLst/>
            <a:ahLst/>
            <a:cxnLst/>
            <a:rect l="l" t="t" r="r" b="b"/>
            <a:pathLst>
              <a:path w="7315200" h="3959352">
                <a:moveTo>
                  <a:pt x="0" y="0"/>
                </a:moveTo>
                <a:lnTo>
                  <a:pt x="7315200" y="0"/>
                </a:lnTo>
                <a:lnTo>
                  <a:pt x="7315200" y="3959352"/>
                </a:lnTo>
                <a:lnTo>
                  <a:pt x="0" y="395935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SI"/>
          </a:p>
        </p:txBody>
      </p:sp>
      <p:sp>
        <p:nvSpPr>
          <p:cNvPr id="5" name="TextBox 5"/>
          <p:cNvSpPr txBox="1"/>
          <p:nvPr/>
        </p:nvSpPr>
        <p:spPr>
          <a:xfrm>
            <a:off x="3576153" y="4215064"/>
            <a:ext cx="11887200" cy="1428750"/>
          </a:xfrm>
          <a:prstGeom prst="rect">
            <a:avLst/>
          </a:prstGeom>
        </p:spPr>
        <p:txBody>
          <a:bodyPr lIns="0" tIns="0" rIns="0" bIns="0" rtlCol="0" anchor="t">
            <a:spAutoFit/>
          </a:bodyPr>
          <a:lstStyle/>
          <a:p>
            <a:pPr algn="ctr">
              <a:lnSpc>
                <a:spcPts val="5550"/>
              </a:lnSpc>
            </a:pPr>
            <a:r>
              <a:rPr lang="en-US" sz="4999">
                <a:solidFill>
                  <a:srgbClr val="000000"/>
                </a:solidFill>
                <a:latin typeface="Josefin Sans"/>
                <a:ea typeface="Josefin Sans"/>
                <a:cs typeface="Josefin Sans"/>
                <a:sym typeface="Josefin Sans"/>
              </a:rPr>
              <a:t>Katere država je </a:t>
            </a:r>
            <a:r>
              <a:rPr lang="en-US" sz="4999" b="1">
                <a:solidFill>
                  <a:srgbClr val="000000"/>
                </a:solidFill>
                <a:latin typeface="Josefin Sans Bold"/>
                <a:ea typeface="Josefin Sans Bold"/>
                <a:cs typeface="Josefin Sans Bold"/>
                <a:sym typeface="Josefin Sans Bold"/>
              </a:rPr>
              <a:t>domovina </a:t>
            </a:r>
            <a:r>
              <a:rPr lang="en-US" sz="4999">
                <a:solidFill>
                  <a:srgbClr val="000000"/>
                </a:solidFill>
                <a:latin typeface="Josefin Sans"/>
                <a:ea typeface="Josefin Sans"/>
                <a:cs typeface="Josefin Sans"/>
                <a:sym typeface="Josefin Sans"/>
              </a:rPr>
              <a:t>Curlinga? (Prvo SP 1959, prvaki so bili “šele” 1967.) </a:t>
            </a:r>
          </a:p>
        </p:txBody>
      </p:sp>
      <p:sp>
        <p:nvSpPr>
          <p:cNvPr id="6" name="TextBox 6"/>
          <p:cNvSpPr txBox="1"/>
          <p:nvPr/>
        </p:nvSpPr>
        <p:spPr>
          <a:xfrm>
            <a:off x="6103937" y="2786798"/>
            <a:ext cx="5553502" cy="685775"/>
          </a:xfrm>
          <a:prstGeom prst="rect">
            <a:avLst/>
          </a:prstGeom>
        </p:spPr>
        <p:txBody>
          <a:bodyPr lIns="0" tIns="0" rIns="0" bIns="0" rtlCol="0" anchor="t">
            <a:spAutoFit/>
          </a:bodyPr>
          <a:lstStyle/>
          <a:p>
            <a:pPr algn="ctr">
              <a:lnSpc>
                <a:spcPts val="5550"/>
              </a:lnSpc>
            </a:pPr>
            <a:r>
              <a:rPr lang="en-US" sz="4999">
                <a:solidFill>
                  <a:srgbClr val="000000"/>
                </a:solidFill>
                <a:latin typeface="Bangers"/>
                <a:ea typeface="Bangers"/>
                <a:cs typeface="Bangers"/>
                <a:sym typeface="Bangers"/>
              </a:rPr>
              <a:t>1. vprašanje </a:t>
            </a:r>
          </a:p>
        </p:txBody>
      </p:sp>
      <p:sp>
        <p:nvSpPr>
          <p:cNvPr id="7" name="TextBox 7"/>
          <p:cNvSpPr txBox="1"/>
          <p:nvPr/>
        </p:nvSpPr>
        <p:spPr>
          <a:xfrm>
            <a:off x="17010014" y="435566"/>
            <a:ext cx="803225" cy="434352"/>
          </a:xfrm>
          <a:prstGeom prst="rect">
            <a:avLst/>
          </a:prstGeom>
        </p:spPr>
        <p:txBody>
          <a:bodyPr lIns="0" tIns="0" rIns="0" bIns="0" rtlCol="0" anchor="t">
            <a:spAutoFit/>
          </a:bodyPr>
          <a:lstStyle/>
          <a:p>
            <a:pPr algn="l">
              <a:lnSpc>
                <a:spcPts val="3329"/>
              </a:lnSpc>
            </a:pPr>
            <a:r>
              <a:rPr lang="en-US" sz="3000">
                <a:solidFill>
                  <a:srgbClr val="000000"/>
                </a:solidFill>
                <a:latin typeface="Bangers"/>
                <a:ea typeface="Bangers"/>
                <a:cs typeface="Bangers"/>
                <a:sym typeface="Bangers"/>
              </a:rPr>
              <a:t>ŠPORT</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9DBDE7"/>
        </a:solidFill>
        <a:effectLst/>
      </p:bgPr>
    </p:bg>
    <p:spTree>
      <p:nvGrpSpPr>
        <p:cNvPr id="1" name=""/>
        <p:cNvGrpSpPr/>
        <p:nvPr/>
      </p:nvGrpSpPr>
      <p:grpSpPr>
        <a:xfrm>
          <a:off x="0" y="0"/>
          <a:ext cx="0" cy="0"/>
          <a:chOff x="0" y="0"/>
          <a:chExt cx="0" cy="0"/>
        </a:xfrm>
      </p:grpSpPr>
      <p:sp>
        <p:nvSpPr>
          <p:cNvPr id="2" name="Freeform 2"/>
          <p:cNvSpPr/>
          <p:nvPr/>
        </p:nvSpPr>
        <p:spPr>
          <a:xfrm rot="-109738">
            <a:off x="11702745" y="8425990"/>
            <a:ext cx="8961383" cy="2982097"/>
          </a:xfrm>
          <a:custGeom>
            <a:avLst/>
            <a:gdLst/>
            <a:ahLst/>
            <a:cxnLst/>
            <a:rect l="l" t="t" r="r" b="b"/>
            <a:pathLst>
              <a:path w="8961383" h="2982097">
                <a:moveTo>
                  <a:pt x="0" y="0"/>
                </a:moveTo>
                <a:lnTo>
                  <a:pt x="8961383" y="0"/>
                </a:lnTo>
                <a:lnTo>
                  <a:pt x="8961383" y="2982097"/>
                </a:lnTo>
                <a:lnTo>
                  <a:pt x="0" y="2982097"/>
                </a:lnTo>
                <a:lnTo>
                  <a:pt x="0" y="0"/>
                </a:lnTo>
                <a:close/>
              </a:path>
            </a:pathLst>
          </a:custGeom>
          <a:blipFill>
            <a:blip r:embed="rId2">
              <a:extLst>
                <a:ext uri="{96DAC541-7B7A-43D3-8B79-37D633B846F1}">
                  <asvg:svgBlip xmlns:asvg="http://schemas.microsoft.com/office/drawing/2016/SVG/main" r:embed="rId3"/>
                </a:ext>
              </a:extLst>
            </a:blip>
            <a:stretch>
              <a:fillRect t="-137" b="-137"/>
            </a:stretch>
          </a:blipFill>
        </p:spPr>
        <p:txBody>
          <a:bodyPr/>
          <a:lstStyle/>
          <a:p>
            <a:endParaRPr lang="en-SI"/>
          </a:p>
        </p:txBody>
      </p:sp>
      <p:sp>
        <p:nvSpPr>
          <p:cNvPr id="3" name="Freeform 3"/>
          <p:cNvSpPr/>
          <p:nvPr/>
        </p:nvSpPr>
        <p:spPr>
          <a:xfrm rot="-3071680">
            <a:off x="-3100371" y="572564"/>
            <a:ext cx="6024516" cy="2004790"/>
          </a:xfrm>
          <a:custGeom>
            <a:avLst/>
            <a:gdLst/>
            <a:ahLst/>
            <a:cxnLst/>
            <a:rect l="l" t="t" r="r" b="b"/>
            <a:pathLst>
              <a:path w="6024516" h="2004790">
                <a:moveTo>
                  <a:pt x="0" y="0"/>
                </a:moveTo>
                <a:lnTo>
                  <a:pt x="6024516" y="0"/>
                </a:lnTo>
                <a:lnTo>
                  <a:pt x="6024516" y="2004790"/>
                </a:lnTo>
                <a:lnTo>
                  <a:pt x="0" y="2004790"/>
                </a:lnTo>
                <a:lnTo>
                  <a:pt x="0" y="0"/>
                </a:lnTo>
                <a:close/>
              </a:path>
            </a:pathLst>
          </a:custGeom>
          <a:blipFill>
            <a:blip r:embed="rId2">
              <a:extLst>
                <a:ext uri="{96DAC541-7B7A-43D3-8B79-37D633B846F1}">
                  <asvg:svgBlip xmlns:asvg="http://schemas.microsoft.com/office/drawing/2016/SVG/main" r:embed="rId3"/>
                </a:ext>
              </a:extLst>
            </a:blip>
            <a:stretch>
              <a:fillRect t="-84" b="-84"/>
            </a:stretch>
          </a:blipFill>
        </p:spPr>
        <p:txBody>
          <a:bodyPr/>
          <a:lstStyle/>
          <a:p>
            <a:endParaRPr lang="en-SI"/>
          </a:p>
        </p:txBody>
      </p:sp>
      <p:sp>
        <p:nvSpPr>
          <p:cNvPr id="4" name="TextBox 4"/>
          <p:cNvSpPr txBox="1"/>
          <p:nvPr/>
        </p:nvSpPr>
        <p:spPr>
          <a:xfrm>
            <a:off x="3453132" y="2521837"/>
            <a:ext cx="11946157" cy="9226296"/>
          </a:xfrm>
          <a:prstGeom prst="rect">
            <a:avLst/>
          </a:prstGeom>
        </p:spPr>
        <p:txBody>
          <a:bodyPr lIns="0" tIns="0" rIns="0" bIns="0" rtlCol="0" anchor="t">
            <a:spAutoFit/>
          </a:bodyPr>
          <a:lstStyle/>
          <a:p>
            <a:pPr algn="ctr">
              <a:lnSpc>
                <a:spcPts val="5217"/>
              </a:lnSpc>
            </a:pPr>
            <a:r>
              <a:rPr lang="en-US" sz="4700">
                <a:solidFill>
                  <a:srgbClr val="000000"/>
                </a:solidFill>
                <a:latin typeface="Josefin Sans"/>
                <a:ea typeface="Josefin Sans"/>
                <a:cs typeface="Josefin Sans"/>
                <a:sym typeface="Josefin Sans"/>
              </a:rPr>
              <a:t>Klubi iz katerega Slovenskega </a:t>
            </a:r>
            <a:r>
              <a:rPr lang="en-US" sz="4700" b="1">
                <a:solidFill>
                  <a:srgbClr val="000000"/>
                </a:solidFill>
                <a:latin typeface="Josefin Sans Bold"/>
                <a:ea typeface="Josefin Sans Bold"/>
                <a:cs typeface="Josefin Sans Bold"/>
                <a:sym typeface="Josefin Sans Bold"/>
              </a:rPr>
              <a:t>mesta</a:t>
            </a:r>
            <a:r>
              <a:rPr lang="en-US" sz="4700">
                <a:solidFill>
                  <a:srgbClr val="000000"/>
                </a:solidFill>
                <a:latin typeface="Josefin Sans"/>
                <a:ea typeface="Josefin Sans"/>
                <a:cs typeface="Josefin Sans"/>
                <a:sym typeface="Josefin Sans"/>
              </a:rPr>
              <a:t> so največkrat osvojili Slovensko nogometno pokalno tekmovanje (moška konkurenca, lahko je sam en klub ali pa več klubov iz tega mesta)? </a:t>
            </a:r>
          </a:p>
          <a:p>
            <a:pPr algn="ctr">
              <a:lnSpc>
                <a:spcPts val="5217"/>
              </a:lnSpc>
            </a:pPr>
            <a:endParaRPr lang="en-US" sz="4700">
              <a:solidFill>
                <a:srgbClr val="000000"/>
              </a:solidFill>
              <a:latin typeface="Josefin Sans"/>
              <a:ea typeface="Josefin Sans"/>
              <a:cs typeface="Josefin Sans"/>
              <a:sym typeface="Josefin Sans"/>
            </a:endParaRPr>
          </a:p>
          <a:p>
            <a:pPr algn="ctr">
              <a:lnSpc>
                <a:spcPts val="5217"/>
              </a:lnSpc>
            </a:pPr>
            <a:r>
              <a:rPr lang="en-US" sz="4700">
                <a:solidFill>
                  <a:srgbClr val="000000"/>
                </a:solidFill>
                <a:latin typeface="Josefin Sans"/>
                <a:ea typeface="Josefin Sans"/>
                <a:cs typeface="Josefin Sans"/>
                <a:sym typeface="Josefin Sans"/>
              </a:rPr>
              <a:t>A) Iz Ljubljane</a:t>
            </a:r>
          </a:p>
          <a:p>
            <a:pPr algn="ctr">
              <a:lnSpc>
                <a:spcPts val="5217"/>
              </a:lnSpc>
            </a:pPr>
            <a:r>
              <a:rPr lang="en-US" sz="4700">
                <a:solidFill>
                  <a:srgbClr val="000000"/>
                </a:solidFill>
                <a:latin typeface="Josefin Sans"/>
                <a:ea typeface="Josefin Sans"/>
                <a:cs typeface="Josefin Sans"/>
                <a:sym typeface="Josefin Sans"/>
              </a:rPr>
              <a:t>B) Iz Maribora</a:t>
            </a:r>
          </a:p>
          <a:p>
            <a:pPr algn="ctr">
              <a:lnSpc>
                <a:spcPts val="5217"/>
              </a:lnSpc>
            </a:pPr>
            <a:r>
              <a:rPr lang="en-US" sz="4700">
                <a:solidFill>
                  <a:srgbClr val="000000"/>
                </a:solidFill>
                <a:latin typeface="Josefin Sans"/>
                <a:ea typeface="Josefin Sans"/>
                <a:cs typeface="Josefin Sans"/>
                <a:sym typeface="Josefin Sans"/>
              </a:rPr>
              <a:t>C) Iz Kopra</a:t>
            </a:r>
          </a:p>
          <a:p>
            <a:pPr algn="ctr">
              <a:lnSpc>
                <a:spcPts val="5217"/>
              </a:lnSpc>
            </a:pPr>
            <a:endParaRPr lang="en-US" sz="4700">
              <a:solidFill>
                <a:srgbClr val="000000"/>
              </a:solidFill>
              <a:latin typeface="Josefin Sans"/>
              <a:ea typeface="Josefin Sans"/>
              <a:cs typeface="Josefin Sans"/>
              <a:sym typeface="Josefin Sans"/>
            </a:endParaRPr>
          </a:p>
          <a:p>
            <a:pPr algn="ctr">
              <a:lnSpc>
                <a:spcPts val="5217"/>
              </a:lnSpc>
            </a:pPr>
            <a:endParaRPr lang="en-US" sz="4700">
              <a:solidFill>
                <a:srgbClr val="000000"/>
              </a:solidFill>
              <a:latin typeface="Josefin Sans"/>
              <a:ea typeface="Josefin Sans"/>
              <a:cs typeface="Josefin Sans"/>
              <a:sym typeface="Josefin Sans"/>
            </a:endParaRPr>
          </a:p>
          <a:p>
            <a:pPr algn="ctr">
              <a:lnSpc>
                <a:spcPts val="5217"/>
              </a:lnSpc>
            </a:pPr>
            <a:endParaRPr lang="en-US" sz="4700">
              <a:solidFill>
                <a:srgbClr val="000000"/>
              </a:solidFill>
              <a:latin typeface="Josefin Sans"/>
              <a:ea typeface="Josefin Sans"/>
              <a:cs typeface="Josefin Sans"/>
              <a:sym typeface="Josefin Sans"/>
            </a:endParaRPr>
          </a:p>
          <a:p>
            <a:pPr algn="ctr">
              <a:lnSpc>
                <a:spcPts val="5217"/>
              </a:lnSpc>
            </a:pPr>
            <a:endParaRPr lang="en-US" sz="4700">
              <a:solidFill>
                <a:srgbClr val="000000"/>
              </a:solidFill>
              <a:latin typeface="Josefin Sans"/>
              <a:ea typeface="Josefin Sans"/>
              <a:cs typeface="Josefin Sans"/>
              <a:sym typeface="Josefin Sans"/>
            </a:endParaRPr>
          </a:p>
          <a:p>
            <a:pPr algn="ctr">
              <a:lnSpc>
                <a:spcPts val="5217"/>
              </a:lnSpc>
            </a:pPr>
            <a:endParaRPr lang="en-US" sz="4700">
              <a:solidFill>
                <a:srgbClr val="000000"/>
              </a:solidFill>
              <a:latin typeface="Josefin Sans"/>
              <a:ea typeface="Josefin Sans"/>
              <a:cs typeface="Josefin Sans"/>
              <a:sym typeface="Josefin Sans"/>
            </a:endParaRPr>
          </a:p>
        </p:txBody>
      </p:sp>
      <p:sp>
        <p:nvSpPr>
          <p:cNvPr id="5" name="Freeform 5"/>
          <p:cNvSpPr/>
          <p:nvPr/>
        </p:nvSpPr>
        <p:spPr>
          <a:xfrm>
            <a:off x="15140569" y="6704516"/>
            <a:ext cx="1869444" cy="1869444"/>
          </a:xfrm>
          <a:custGeom>
            <a:avLst/>
            <a:gdLst/>
            <a:ahLst/>
            <a:cxnLst/>
            <a:rect l="l" t="t" r="r" b="b"/>
            <a:pathLst>
              <a:path w="1869444" h="1869444">
                <a:moveTo>
                  <a:pt x="0" y="0"/>
                </a:moveTo>
                <a:lnTo>
                  <a:pt x="1869445" y="0"/>
                </a:lnTo>
                <a:lnTo>
                  <a:pt x="1869445" y="1869444"/>
                </a:lnTo>
                <a:lnTo>
                  <a:pt x="0" y="186944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SI"/>
          </a:p>
        </p:txBody>
      </p:sp>
      <p:sp>
        <p:nvSpPr>
          <p:cNvPr id="6" name="Freeform 6"/>
          <p:cNvSpPr/>
          <p:nvPr/>
        </p:nvSpPr>
        <p:spPr>
          <a:xfrm>
            <a:off x="1028700" y="5691377"/>
            <a:ext cx="4631493" cy="2026278"/>
          </a:xfrm>
          <a:custGeom>
            <a:avLst/>
            <a:gdLst/>
            <a:ahLst/>
            <a:cxnLst/>
            <a:rect l="l" t="t" r="r" b="b"/>
            <a:pathLst>
              <a:path w="4631493" h="2026278">
                <a:moveTo>
                  <a:pt x="0" y="0"/>
                </a:moveTo>
                <a:lnTo>
                  <a:pt x="4631493" y="0"/>
                </a:lnTo>
                <a:lnTo>
                  <a:pt x="4631493" y="2026278"/>
                </a:lnTo>
                <a:lnTo>
                  <a:pt x="0" y="2026278"/>
                </a:lnTo>
                <a:lnTo>
                  <a:pt x="0" y="0"/>
                </a:lnTo>
                <a:close/>
              </a:path>
            </a:pathLst>
          </a:custGeom>
          <a:blipFill>
            <a:blip r:embed="rId6"/>
            <a:stretch>
              <a:fillRect/>
            </a:stretch>
          </a:blipFill>
        </p:spPr>
        <p:txBody>
          <a:bodyPr/>
          <a:lstStyle/>
          <a:p>
            <a:endParaRPr lang="en-SI"/>
          </a:p>
        </p:txBody>
      </p:sp>
      <p:sp>
        <p:nvSpPr>
          <p:cNvPr id="7" name="TextBox 7"/>
          <p:cNvSpPr txBox="1"/>
          <p:nvPr/>
        </p:nvSpPr>
        <p:spPr>
          <a:xfrm>
            <a:off x="6103937" y="1251122"/>
            <a:ext cx="5553502" cy="685775"/>
          </a:xfrm>
          <a:prstGeom prst="rect">
            <a:avLst/>
          </a:prstGeom>
        </p:spPr>
        <p:txBody>
          <a:bodyPr lIns="0" tIns="0" rIns="0" bIns="0" rtlCol="0" anchor="t">
            <a:spAutoFit/>
          </a:bodyPr>
          <a:lstStyle/>
          <a:p>
            <a:pPr algn="ctr">
              <a:lnSpc>
                <a:spcPts val="5550"/>
              </a:lnSpc>
            </a:pPr>
            <a:r>
              <a:rPr lang="en-US" sz="4999">
                <a:solidFill>
                  <a:srgbClr val="000000"/>
                </a:solidFill>
                <a:latin typeface="Bangers"/>
                <a:ea typeface="Bangers"/>
                <a:cs typeface="Bangers"/>
                <a:sym typeface="Bangers"/>
              </a:rPr>
              <a:t>2. vprašanje </a:t>
            </a:r>
          </a:p>
        </p:txBody>
      </p:sp>
      <p:sp>
        <p:nvSpPr>
          <p:cNvPr id="8" name="TextBox 8"/>
          <p:cNvSpPr txBox="1"/>
          <p:nvPr/>
        </p:nvSpPr>
        <p:spPr>
          <a:xfrm>
            <a:off x="17010014" y="435566"/>
            <a:ext cx="803225" cy="434352"/>
          </a:xfrm>
          <a:prstGeom prst="rect">
            <a:avLst/>
          </a:prstGeom>
        </p:spPr>
        <p:txBody>
          <a:bodyPr lIns="0" tIns="0" rIns="0" bIns="0" rtlCol="0" anchor="t">
            <a:spAutoFit/>
          </a:bodyPr>
          <a:lstStyle/>
          <a:p>
            <a:pPr algn="l">
              <a:lnSpc>
                <a:spcPts val="3329"/>
              </a:lnSpc>
            </a:pPr>
            <a:r>
              <a:rPr lang="en-US" sz="3000">
                <a:solidFill>
                  <a:srgbClr val="000000"/>
                </a:solidFill>
                <a:latin typeface="Bangers"/>
                <a:ea typeface="Bangers"/>
                <a:cs typeface="Bangers"/>
                <a:sym typeface="Bangers"/>
              </a:rPr>
              <a:t>ŠPORT</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9DBDE7"/>
        </a:solidFill>
        <a:effectLst/>
      </p:bgPr>
    </p:bg>
    <p:spTree>
      <p:nvGrpSpPr>
        <p:cNvPr id="1" name=""/>
        <p:cNvGrpSpPr/>
        <p:nvPr/>
      </p:nvGrpSpPr>
      <p:grpSpPr>
        <a:xfrm>
          <a:off x="0" y="0"/>
          <a:ext cx="0" cy="0"/>
          <a:chOff x="0" y="0"/>
          <a:chExt cx="0" cy="0"/>
        </a:xfrm>
      </p:grpSpPr>
      <p:sp>
        <p:nvSpPr>
          <p:cNvPr id="2" name="Freeform 2"/>
          <p:cNvSpPr/>
          <p:nvPr/>
        </p:nvSpPr>
        <p:spPr>
          <a:xfrm rot="-109738">
            <a:off x="11702745" y="8425990"/>
            <a:ext cx="8961383" cy="2982097"/>
          </a:xfrm>
          <a:custGeom>
            <a:avLst/>
            <a:gdLst/>
            <a:ahLst/>
            <a:cxnLst/>
            <a:rect l="l" t="t" r="r" b="b"/>
            <a:pathLst>
              <a:path w="8961383" h="2982097">
                <a:moveTo>
                  <a:pt x="0" y="0"/>
                </a:moveTo>
                <a:lnTo>
                  <a:pt x="8961383" y="0"/>
                </a:lnTo>
                <a:lnTo>
                  <a:pt x="8961383" y="2982097"/>
                </a:lnTo>
                <a:lnTo>
                  <a:pt x="0" y="2982097"/>
                </a:lnTo>
                <a:lnTo>
                  <a:pt x="0" y="0"/>
                </a:lnTo>
                <a:close/>
              </a:path>
            </a:pathLst>
          </a:custGeom>
          <a:blipFill>
            <a:blip r:embed="rId2">
              <a:extLst>
                <a:ext uri="{96DAC541-7B7A-43D3-8B79-37D633B846F1}">
                  <asvg:svgBlip xmlns:asvg="http://schemas.microsoft.com/office/drawing/2016/SVG/main" r:embed="rId3"/>
                </a:ext>
              </a:extLst>
            </a:blip>
            <a:stretch>
              <a:fillRect t="-137" b="-137"/>
            </a:stretch>
          </a:blipFill>
        </p:spPr>
        <p:txBody>
          <a:bodyPr/>
          <a:lstStyle/>
          <a:p>
            <a:endParaRPr lang="en-SI"/>
          </a:p>
        </p:txBody>
      </p:sp>
      <p:sp>
        <p:nvSpPr>
          <p:cNvPr id="3" name="Freeform 3"/>
          <p:cNvSpPr/>
          <p:nvPr/>
        </p:nvSpPr>
        <p:spPr>
          <a:xfrm rot="-3071680">
            <a:off x="-3100371" y="572564"/>
            <a:ext cx="6024516" cy="2004790"/>
          </a:xfrm>
          <a:custGeom>
            <a:avLst/>
            <a:gdLst/>
            <a:ahLst/>
            <a:cxnLst/>
            <a:rect l="l" t="t" r="r" b="b"/>
            <a:pathLst>
              <a:path w="6024516" h="2004790">
                <a:moveTo>
                  <a:pt x="0" y="0"/>
                </a:moveTo>
                <a:lnTo>
                  <a:pt x="6024516" y="0"/>
                </a:lnTo>
                <a:lnTo>
                  <a:pt x="6024516" y="2004790"/>
                </a:lnTo>
                <a:lnTo>
                  <a:pt x="0" y="2004790"/>
                </a:lnTo>
                <a:lnTo>
                  <a:pt x="0" y="0"/>
                </a:lnTo>
                <a:close/>
              </a:path>
            </a:pathLst>
          </a:custGeom>
          <a:blipFill>
            <a:blip r:embed="rId2">
              <a:extLst>
                <a:ext uri="{96DAC541-7B7A-43D3-8B79-37D633B846F1}">
                  <asvg:svgBlip xmlns:asvg="http://schemas.microsoft.com/office/drawing/2016/SVG/main" r:embed="rId3"/>
                </a:ext>
              </a:extLst>
            </a:blip>
            <a:stretch>
              <a:fillRect t="-84" b="-84"/>
            </a:stretch>
          </a:blipFill>
        </p:spPr>
        <p:txBody>
          <a:bodyPr/>
          <a:lstStyle/>
          <a:p>
            <a:endParaRPr lang="en-SI"/>
          </a:p>
        </p:txBody>
      </p:sp>
      <p:sp>
        <p:nvSpPr>
          <p:cNvPr id="4" name="Freeform 4"/>
          <p:cNvSpPr/>
          <p:nvPr/>
        </p:nvSpPr>
        <p:spPr>
          <a:xfrm>
            <a:off x="369249" y="7086269"/>
            <a:ext cx="4640606" cy="2830770"/>
          </a:xfrm>
          <a:custGeom>
            <a:avLst/>
            <a:gdLst/>
            <a:ahLst/>
            <a:cxnLst/>
            <a:rect l="l" t="t" r="r" b="b"/>
            <a:pathLst>
              <a:path w="4640606" h="2830770">
                <a:moveTo>
                  <a:pt x="0" y="0"/>
                </a:moveTo>
                <a:lnTo>
                  <a:pt x="4640606" y="0"/>
                </a:lnTo>
                <a:lnTo>
                  <a:pt x="4640606" y="2830769"/>
                </a:lnTo>
                <a:lnTo>
                  <a:pt x="0" y="2830769"/>
                </a:lnTo>
                <a:lnTo>
                  <a:pt x="0" y="0"/>
                </a:lnTo>
                <a:close/>
              </a:path>
            </a:pathLst>
          </a:custGeom>
          <a:blipFill>
            <a:blip r:embed="rId4"/>
            <a:stretch>
              <a:fillRect/>
            </a:stretch>
          </a:blipFill>
        </p:spPr>
        <p:txBody>
          <a:bodyPr/>
          <a:lstStyle/>
          <a:p>
            <a:endParaRPr lang="en-SI"/>
          </a:p>
        </p:txBody>
      </p:sp>
      <p:sp>
        <p:nvSpPr>
          <p:cNvPr id="5" name="TextBox 5"/>
          <p:cNvSpPr txBox="1"/>
          <p:nvPr/>
        </p:nvSpPr>
        <p:spPr>
          <a:xfrm>
            <a:off x="1652594" y="2838119"/>
            <a:ext cx="14982812" cy="4248150"/>
          </a:xfrm>
          <a:prstGeom prst="rect">
            <a:avLst/>
          </a:prstGeom>
        </p:spPr>
        <p:txBody>
          <a:bodyPr lIns="0" tIns="0" rIns="0" bIns="0" rtlCol="0" anchor="t">
            <a:spAutoFit/>
          </a:bodyPr>
          <a:lstStyle/>
          <a:p>
            <a:pPr algn="ctr">
              <a:lnSpc>
                <a:spcPts val="5550"/>
              </a:lnSpc>
            </a:pPr>
            <a:r>
              <a:rPr lang="en-US" sz="5000">
                <a:solidFill>
                  <a:srgbClr val="000000"/>
                </a:solidFill>
                <a:latin typeface="Josefin Sans"/>
                <a:ea typeface="Josefin Sans"/>
                <a:cs typeface="Josefin Sans"/>
                <a:sym typeface="Josefin Sans"/>
              </a:rPr>
              <a:t>Lando Norris je 13. britanski F1 prvak. Katero je edino (celo) </a:t>
            </a:r>
            <a:r>
              <a:rPr lang="en-US" sz="5000" b="1">
                <a:solidFill>
                  <a:srgbClr val="000000"/>
                </a:solidFill>
                <a:latin typeface="Josefin Sans Bold"/>
                <a:ea typeface="Josefin Sans Bold"/>
                <a:cs typeface="Josefin Sans Bold"/>
                <a:sym typeface="Josefin Sans Bold"/>
              </a:rPr>
              <a:t>desetletje</a:t>
            </a:r>
            <a:r>
              <a:rPr lang="en-US" sz="5000">
                <a:solidFill>
                  <a:srgbClr val="000000"/>
                </a:solidFill>
                <a:latin typeface="Josefin Sans"/>
                <a:ea typeface="Josefin Sans"/>
                <a:cs typeface="Josefin Sans"/>
                <a:sym typeface="Josefin Sans"/>
              </a:rPr>
              <a:t>, v katerem Britanci niso imeli prvaka F1 ? </a:t>
            </a:r>
          </a:p>
          <a:p>
            <a:pPr algn="ctr">
              <a:lnSpc>
                <a:spcPts val="5550"/>
              </a:lnSpc>
            </a:pPr>
            <a:endParaRPr lang="en-US" sz="5000">
              <a:solidFill>
                <a:srgbClr val="000000"/>
              </a:solidFill>
              <a:latin typeface="Josefin Sans"/>
              <a:ea typeface="Josefin Sans"/>
              <a:cs typeface="Josefin Sans"/>
              <a:sym typeface="Josefin Sans"/>
            </a:endParaRPr>
          </a:p>
          <a:p>
            <a:pPr algn="ctr">
              <a:lnSpc>
                <a:spcPts val="5550"/>
              </a:lnSpc>
            </a:pPr>
            <a:r>
              <a:rPr lang="en-US" sz="4999">
                <a:solidFill>
                  <a:srgbClr val="000000"/>
                </a:solidFill>
                <a:latin typeface="Josefin Sans"/>
                <a:ea typeface="Josefin Sans"/>
                <a:cs typeface="Josefin Sans"/>
                <a:sym typeface="Josefin Sans"/>
              </a:rPr>
              <a:t>(od leta 1950 naprej, 1950 ne šteje)  1960s, 1970s, 1980s, 1990s, 2000s, 2010s</a:t>
            </a:r>
          </a:p>
        </p:txBody>
      </p:sp>
      <p:sp>
        <p:nvSpPr>
          <p:cNvPr id="6" name="TextBox 6"/>
          <p:cNvSpPr txBox="1"/>
          <p:nvPr/>
        </p:nvSpPr>
        <p:spPr>
          <a:xfrm>
            <a:off x="6106039" y="1613059"/>
            <a:ext cx="5553502" cy="685775"/>
          </a:xfrm>
          <a:prstGeom prst="rect">
            <a:avLst/>
          </a:prstGeom>
        </p:spPr>
        <p:txBody>
          <a:bodyPr lIns="0" tIns="0" rIns="0" bIns="0" rtlCol="0" anchor="t">
            <a:spAutoFit/>
          </a:bodyPr>
          <a:lstStyle/>
          <a:p>
            <a:pPr algn="ctr">
              <a:lnSpc>
                <a:spcPts val="5550"/>
              </a:lnSpc>
            </a:pPr>
            <a:r>
              <a:rPr lang="en-US" sz="4999">
                <a:solidFill>
                  <a:srgbClr val="000000"/>
                </a:solidFill>
                <a:latin typeface="Bangers"/>
                <a:ea typeface="Bangers"/>
                <a:cs typeface="Bangers"/>
                <a:sym typeface="Bangers"/>
              </a:rPr>
              <a:t>3. vprašanje </a:t>
            </a:r>
          </a:p>
        </p:txBody>
      </p:sp>
      <p:sp>
        <p:nvSpPr>
          <p:cNvPr id="7" name="TextBox 7"/>
          <p:cNvSpPr txBox="1"/>
          <p:nvPr/>
        </p:nvSpPr>
        <p:spPr>
          <a:xfrm>
            <a:off x="17010014" y="435566"/>
            <a:ext cx="803225" cy="434352"/>
          </a:xfrm>
          <a:prstGeom prst="rect">
            <a:avLst/>
          </a:prstGeom>
        </p:spPr>
        <p:txBody>
          <a:bodyPr lIns="0" tIns="0" rIns="0" bIns="0" rtlCol="0" anchor="t">
            <a:spAutoFit/>
          </a:bodyPr>
          <a:lstStyle/>
          <a:p>
            <a:pPr algn="l">
              <a:lnSpc>
                <a:spcPts val="3329"/>
              </a:lnSpc>
            </a:pPr>
            <a:r>
              <a:rPr lang="en-US" sz="3000">
                <a:solidFill>
                  <a:srgbClr val="000000"/>
                </a:solidFill>
                <a:latin typeface="Bangers"/>
                <a:ea typeface="Bangers"/>
                <a:cs typeface="Bangers"/>
                <a:sym typeface="Bangers"/>
              </a:rPr>
              <a:t>ŠPORT</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9DBDE7"/>
        </a:solidFill>
        <a:effectLst/>
      </p:bgPr>
    </p:bg>
    <p:spTree>
      <p:nvGrpSpPr>
        <p:cNvPr id="1" name=""/>
        <p:cNvGrpSpPr/>
        <p:nvPr/>
      </p:nvGrpSpPr>
      <p:grpSpPr>
        <a:xfrm>
          <a:off x="0" y="0"/>
          <a:ext cx="0" cy="0"/>
          <a:chOff x="0" y="0"/>
          <a:chExt cx="0" cy="0"/>
        </a:xfrm>
      </p:grpSpPr>
      <p:sp>
        <p:nvSpPr>
          <p:cNvPr id="2" name="Freeform 2"/>
          <p:cNvSpPr/>
          <p:nvPr/>
        </p:nvSpPr>
        <p:spPr>
          <a:xfrm rot="-109738">
            <a:off x="11702745" y="8425990"/>
            <a:ext cx="8961383" cy="2982097"/>
          </a:xfrm>
          <a:custGeom>
            <a:avLst/>
            <a:gdLst/>
            <a:ahLst/>
            <a:cxnLst/>
            <a:rect l="l" t="t" r="r" b="b"/>
            <a:pathLst>
              <a:path w="8961383" h="2982097">
                <a:moveTo>
                  <a:pt x="0" y="0"/>
                </a:moveTo>
                <a:lnTo>
                  <a:pt x="8961383" y="0"/>
                </a:lnTo>
                <a:lnTo>
                  <a:pt x="8961383" y="2982097"/>
                </a:lnTo>
                <a:lnTo>
                  <a:pt x="0" y="2982097"/>
                </a:lnTo>
                <a:lnTo>
                  <a:pt x="0" y="0"/>
                </a:lnTo>
                <a:close/>
              </a:path>
            </a:pathLst>
          </a:custGeom>
          <a:blipFill>
            <a:blip r:embed="rId2">
              <a:extLst>
                <a:ext uri="{96DAC541-7B7A-43D3-8B79-37D633B846F1}">
                  <asvg:svgBlip xmlns:asvg="http://schemas.microsoft.com/office/drawing/2016/SVG/main" r:embed="rId3"/>
                </a:ext>
              </a:extLst>
            </a:blip>
            <a:stretch>
              <a:fillRect t="-137" b="-137"/>
            </a:stretch>
          </a:blipFill>
        </p:spPr>
        <p:txBody>
          <a:bodyPr/>
          <a:lstStyle/>
          <a:p>
            <a:endParaRPr lang="en-SI"/>
          </a:p>
        </p:txBody>
      </p:sp>
      <p:sp>
        <p:nvSpPr>
          <p:cNvPr id="3" name="Freeform 3"/>
          <p:cNvSpPr/>
          <p:nvPr/>
        </p:nvSpPr>
        <p:spPr>
          <a:xfrm rot="-3071680">
            <a:off x="-2737687" y="275822"/>
            <a:ext cx="6024516" cy="2004790"/>
          </a:xfrm>
          <a:custGeom>
            <a:avLst/>
            <a:gdLst/>
            <a:ahLst/>
            <a:cxnLst/>
            <a:rect l="l" t="t" r="r" b="b"/>
            <a:pathLst>
              <a:path w="6024516" h="2004790">
                <a:moveTo>
                  <a:pt x="0" y="0"/>
                </a:moveTo>
                <a:lnTo>
                  <a:pt x="6024516" y="0"/>
                </a:lnTo>
                <a:lnTo>
                  <a:pt x="6024516" y="2004790"/>
                </a:lnTo>
                <a:lnTo>
                  <a:pt x="0" y="2004790"/>
                </a:lnTo>
                <a:lnTo>
                  <a:pt x="0" y="0"/>
                </a:lnTo>
                <a:close/>
              </a:path>
            </a:pathLst>
          </a:custGeom>
          <a:blipFill>
            <a:blip r:embed="rId2">
              <a:extLst>
                <a:ext uri="{96DAC541-7B7A-43D3-8B79-37D633B846F1}">
                  <asvg:svgBlip xmlns:asvg="http://schemas.microsoft.com/office/drawing/2016/SVG/main" r:embed="rId3"/>
                </a:ext>
              </a:extLst>
            </a:blip>
            <a:stretch>
              <a:fillRect t="-84" b="-84"/>
            </a:stretch>
          </a:blipFill>
        </p:spPr>
        <p:txBody>
          <a:bodyPr/>
          <a:lstStyle/>
          <a:p>
            <a:endParaRPr lang="en-SI"/>
          </a:p>
        </p:txBody>
      </p:sp>
      <p:sp>
        <p:nvSpPr>
          <p:cNvPr id="4" name="TextBox 4"/>
          <p:cNvSpPr txBox="1"/>
          <p:nvPr/>
        </p:nvSpPr>
        <p:spPr>
          <a:xfrm>
            <a:off x="1219200" y="3038475"/>
            <a:ext cx="15849600" cy="4248150"/>
          </a:xfrm>
          <a:prstGeom prst="rect">
            <a:avLst/>
          </a:prstGeom>
        </p:spPr>
        <p:txBody>
          <a:bodyPr lIns="0" tIns="0" rIns="0" bIns="0" rtlCol="0" anchor="t">
            <a:spAutoFit/>
          </a:bodyPr>
          <a:lstStyle/>
          <a:p>
            <a:pPr algn="ctr">
              <a:lnSpc>
                <a:spcPts val="5550"/>
              </a:lnSpc>
            </a:pPr>
            <a:r>
              <a:rPr lang="en-US" sz="5000">
                <a:solidFill>
                  <a:srgbClr val="000000"/>
                </a:solidFill>
                <a:latin typeface="Josefin Sans"/>
                <a:ea typeface="Josefin Sans"/>
                <a:cs typeface="Josefin Sans"/>
                <a:sym typeface="Josefin Sans"/>
              </a:rPr>
              <a:t>Kateri </a:t>
            </a:r>
            <a:r>
              <a:rPr lang="en-US" sz="5000" b="1">
                <a:solidFill>
                  <a:srgbClr val="000000"/>
                </a:solidFill>
                <a:latin typeface="Josefin Sans Bold"/>
                <a:ea typeface="Josefin Sans Bold"/>
                <a:cs typeface="Josefin Sans Bold"/>
                <a:sym typeface="Josefin Sans Bold"/>
              </a:rPr>
              <a:t>norveški biatlonec</a:t>
            </a:r>
            <a:r>
              <a:rPr lang="en-US" sz="5000">
                <a:solidFill>
                  <a:srgbClr val="000000"/>
                </a:solidFill>
                <a:latin typeface="Josefin Sans"/>
                <a:ea typeface="Josefin Sans"/>
                <a:cs typeface="Josefin Sans"/>
                <a:sym typeface="Josefin Sans"/>
              </a:rPr>
              <a:t> se je upokojil po koncu sezone 2024/2025? </a:t>
            </a:r>
          </a:p>
          <a:p>
            <a:pPr algn="ctr">
              <a:lnSpc>
                <a:spcPts val="5550"/>
              </a:lnSpc>
            </a:pPr>
            <a:endParaRPr lang="en-US" sz="5000">
              <a:solidFill>
                <a:srgbClr val="000000"/>
              </a:solidFill>
              <a:latin typeface="Josefin Sans"/>
              <a:ea typeface="Josefin Sans"/>
              <a:cs typeface="Josefin Sans"/>
              <a:sym typeface="Josefin Sans"/>
            </a:endParaRPr>
          </a:p>
          <a:p>
            <a:pPr algn="ctr">
              <a:lnSpc>
                <a:spcPts val="5550"/>
              </a:lnSpc>
            </a:pPr>
            <a:r>
              <a:rPr lang="en-US" sz="4999">
                <a:solidFill>
                  <a:srgbClr val="000000"/>
                </a:solidFill>
                <a:latin typeface="Josefin Sans"/>
                <a:ea typeface="Josefin Sans"/>
                <a:cs typeface="Josefin Sans"/>
                <a:sym typeface="Josefin Sans"/>
              </a:rPr>
              <a:t>Čeprav ni postal rekorder po številu osvojenih naslovov v svetovnem pokalu, je bil dominanten v zadnjih letih (5x naslov svetovnega pokala v skupnem seštevku).</a:t>
            </a:r>
          </a:p>
        </p:txBody>
      </p:sp>
      <p:sp>
        <p:nvSpPr>
          <p:cNvPr id="5" name="Freeform 5"/>
          <p:cNvSpPr/>
          <p:nvPr/>
        </p:nvSpPr>
        <p:spPr>
          <a:xfrm>
            <a:off x="451322" y="1599385"/>
            <a:ext cx="2321691" cy="3235806"/>
          </a:xfrm>
          <a:custGeom>
            <a:avLst/>
            <a:gdLst/>
            <a:ahLst/>
            <a:cxnLst/>
            <a:rect l="l" t="t" r="r" b="b"/>
            <a:pathLst>
              <a:path w="2321691" h="3235806">
                <a:moveTo>
                  <a:pt x="0" y="0"/>
                </a:moveTo>
                <a:lnTo>
                  <a:pt x="2321691" y="0"/>
                </a:lnTo>
                <a:lnTo>
                  <a:pt x="2321691" y="3235806"/>
                </a:lnTo>
                <a:lnTo>
                  <a:pt x="0" y="323580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SI"/>
          </a:p>
        </p:txBody>
      </p:sp>
      <p:sp>
        <p:nvSpPr>
          <p:cNvPr id="6" name="TextBox 6"/>
          <p:cNvSpPr txBox="1"/>
          <p:nvPr/>
        </p:nvSpPr>
        <p:spPr>
          <a:xfrm>
            <a:off x="6308463" y="2107629"/>
            <a:ext cx="5553502" cy="685775"/>
          </a:xfrm>
          <a:prstGeom prst="rect">
            <a:avLst/>
          </a:prstGeom>
        </p:spPr>
        <p:txBody>
          <a:bodyPr lIns="0" tIns="0" rIns="0" bIns="0" rtlCol="0" anchor="t">
            <a:spAutoFit/>
          </a:bodyPr>
          <a:lstStyle/>
          <a:p>
            <a:pPr algn="ctr">
              <a:lnSpc>
                <a:spcPts val="5550"/>
              </a:lnSpc>
            </a:pPr>
            <a:r>
              <a:rPr lang="en-US" sz="4999">
                <a:solidFill>
                  <a:srgbClr val="000000"/>
                </a:solidFill>
                <a:latin typeface="Bangers"/>
                <a:ea typeface="Bangers"/>
                <a:cs typeface="Bangers"/>
                <a:sym typeface="Bangers"/>
              </a:rPr>
              <a:t>4. vprašanje </a:t>
            </a:r>
          </a:p>
        </p:txBody>
      </p:sp>
      <p:sp>
        <p:nvSpPr>
          <p:cNvPr id="7" name="TextBox 7"/>
          <p:cNvSpPr txBox="1"/>
          <p:nvPr/>
        </p:nvSpPr>
        <p:spPr>
          <a:xfrm>
            <a:off x="17010014" y="435566"/>
            <a:ext cx="803225" cy="434352"/>
          </a:xfrm>
          <a:prstGeom prst="rect">
            <a:avLst/>
          </a:prstGeom>
        </p:spPr>
        <p:txBody>
          <a:bodyPr lIns="0" tIns="0" rIns="0" bIns="0" rtlCol="0" anchor="t">
            <a:spAutoFit/>
          </a:bodyPr>
          <a:lstStyle/>
          <a:p>
            <a:pPr algn="l">
              <a:lnSpc>
                <a:spcPts val="3329"/>
              </a:lnSpc>
            </a:pPr>
            <a:r>
              <a:rPr lang="en-US" sz="3000">
                <a:solidFill>
                  <a:srgbClr val="000000"/>
                </a:solidFill>
                <a:latin typeface="Bangers"/>
                <a:ea typeface="Bangers"/>
                <a:cs typeface="Bangers"/>
                <a:sym typeface="Bangers"/>
              </a:rPr>
              <a:t>ŠPORT</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9DBDE7"/>
        </a:solidFill>
        <a:effectLst/>
      </p:bgPr>
    </p:bg>
    <p:spTree>
      <p:nvGrpSpPr>
        <p:cNvPr id="1" name=""/>
        <p:cNvGrpSpPr/>
        <p:nvPr/>
      </p:nvGrpSpPr>
      <p:grpSpPr>
        <a:xfrm>
          <a:off x="0" y="0"/>
          <a:ext cx="0" cy="0"/>
          <a:chOff x="0" y="0"/>
          <a:chExt cx="0" cy="0"/>
        </a:xfrm>
      </p:grpSpPr>
      <p:sp>
        <p:nvSpPr>
          <p:cNvPr id="2" name="Freeform 2"/>
          <p:cNvSpPr/>
          <p:nvPr/>
        </p:nvSpPr>
        <p:spPr>
          <a:xfrm rot="-109738">
            <a:off x="11702745" y="8425990"/>
            <a:ext cx="8961383" cy="2982097"/>
          </a:xfrm>
          <a:custGeom>
            <a:avLst/>
            <a:gdLst/>
            <a:ahLst/>
            <a:cxnLst/>
            <a:rect l="l" t="t" r="r" b="b"/>
            <a:pathLst>
              <a:path w="8961383" h="2982097">
                <a:moveTo>
                  <a:pt x="0" y="0"/>
                </a:moveTo>
                <a:lnTo>
                  <a:pt x="8961383" y="0"/>
                </a:lnTo>
                <a:lnTo>
                  <a:pt x="8961383" y="2982097"/>
                </a:lnTo>
                <a:lnTo>
                  <a:pt x="0" y="2982097"/>
                </a:lnTo>
                <a:lnTo>
                  <a:pt x="0" y="0"/>
                </a:lnTo>
                <a:close/>
              </a:path>
            </a:pathLst>
          </a:custGeom>
          <a:blipFill>
            <a:blip r:embed="rId2">
              <a:extLst>
                <a:ext uri="{96DAC541-7B7A-43D3-8B79-37D633B846F1}">
                  <asvg:svgBlip xmlns:asvg="http://schemas.microsoft.com/office/drawing/2016/SVG/main" r:embed="rId3"/>
                </a:ext>
              </a:extLst>
            </a:blip>
            <a:stretch>
              <a:fillRect t="-137" b="-137"/>
            </a:stretch>
          </a:blipFill>
        </p:spPr>
        <p:txBody>
          <a:bodyPr/>
          <a:lstStyle/>
          <a:p>
            <a:endParaRPr lang="en-SI"/>
          </a:p>
        </p:txBody>
      </p:sp>
      <p:sp>
        <p:nvSpPr>
          <p:cNvPr id="3" name="Freeform 3"/>
          <p:cNvSpPr/>
          <p:nvPr/>
        </p:nvSpPr>
        <p:spPr>
          <a:xfrm rot="-3071680">
            <a:off x="-3100371" y="572564"/>
            <a:ext cx="6024516" cy="2004790"/>
          </a:xfrm>
          <a:custGeom>
            <a:avLst/>
            <a:gdLst/>
            <a:ahLst/>
            <a:cxnLst/>
            <a:rect l="l" t="t" r="r" b="b"/>
            <a:pathLst>
              <a:path w="6024516" h="2004790">
                <a:moveTo>
                  <a:pt x="0" y="0"/>
                </a:moveTo>
                <a:lnTo>
                  <a:pt x="6024516" y="0"/>
                </a:lnTo>
                <a:lnTo>
                  <a:pt x="6024516" y="2004790"/>
                </a:lnTo>
                <a:lnTo>
                  <a:pt x="0" y="2004790"/>
                </a:lnTo>
                <a:lnTo>
                  <a:pt x="0" y="0"/>
                </a:lnTo>
                <a:close/>
              </a:path>
            </a:pathLst>
          </a:custGeom>
          <a:blipFill>
            <a:blip r:embed="rId2">
              <a:extLst>
                <a:ext uri="{96DAC541-7B7A-43D3-8B79-37D633B846F1}">
                  <asvg:svgBlip xmlns:asvg="http://schemas.microsoft.com/office/drawing/2016/SVG/main" r:embed="rId3"/>
                </a:ext>
              </a:extLst>
            </a:blip>
            <a:stretch>
              <a:fillRect t="-84" b="-84"/>
            </a:stretch>
          </a:blipFill>
        </p:spPr>
        <p:txBody>
          <a:bodyPr/>
          <a:lstStyle/>
          <a:p>
            <a:endParaRPr lang="en-SI"/>
          </a:p>
        </p:txBody>
      </p:sp>
      <p:sp>
        <p:nvSpPr>
          <p:cNvPr id="4" name="Freeform 4"/>
          <p:cNvSpPr/>
          <p:nvPr/>
        </p:nvSpPr>
        <p:spPr>
          <a:xfrm>
            <a:off x="1028700" y="5660895"/>
            <a:ext cx="4251595" cy="4469482"/>
          </a:xfrm>
          <a:custGeom>
            <a:avLst/>
            <a:gdLst/>
            <a:ahLst/>
            <a:cxnLst/>
            <a:rect l="l" t="t" r="r" b="b"/>
            <a:pathLst>
              <a:path w="4251595" h="4469482">
                <a:moveTo>
                  <a:pt x="0" y="0"/>
                </a:moveTo>
                <a:lnTo>
                  <a:pt x="4251595" y="0"/>
                </a:lnTo>
                <a:lnTo>
                  <a:pt x="4251595" y="4469482"/>
                </a:lnTo>
                <a:lnTo>
                  <a:pt x="0" y="446948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SI"/>
          </a:p>
        </p:txBody>
      </p:sp>
      <p:sp>
        <p:nvSpPr>
          <p:cNvPr id="5" name="Freeform 5"/>
          <p:cNvSpPr/>
          <p:nvPr/>
        </p:nvSpPr>
        <p:spPr>
          <a:xfrm>
            <a:off x="13849293" y="1102672"/>
            <a:ext cx="3982123" cy="3447855"/>
          </a:xfrm>
          <a:custGeom>
            <a:avLst/>
            <a:gdLst/>
            <a:ahLst/>
            <a:cxnLst/>
            <a:rect l="l" t="t" r="r" b="b"/>
            <a:pathLst>
              <a:path w="3982123" h="3447855">
                <a:moveTo>
                  <a:pt x="0" y="0"/>
                </a:moveTo>
                <a:lnTo>
                  <a:pt x="3982124" y="0"/>
                </a:lnTo>
                <a:lnTo>
                  <a:pt x="3982124" y="3447856"/>
                </a:lnTo>
                <a:lnTo>
                  <a:pt x="0" y="344785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SI"/>
          </a:p>
        </p:txBody>
      </p:sp>
      <p:sp>
        <p:nvSpPr>
          <p:cNvPr id="6" name="TextBox 6"/>
          <p:cNvSpPr txBox="1"/>
          <p:nvPr/>
        </p:nvSpPr>
        <p:spPr>
          <a:xfrm>
            <a:off x="3547329" y="3336987"/>
            <a:ext cx="10896600" cy="2838450"/>
          </a:xfrm>
          <a:prstGeom prst="rect">
            <a:avLst/>
          </a:prstGeom>
        </p:spPr>
        <p:txBody>
          <a:bodyPr lIns="0" tIns="0" rIns="0" bIns="0" rtlCol="0" anchor="t">
            <a:spAutoFit/>
          </a:bodyPr>
          <a:lstStyle/>
          <a:p>
            <a:pPr algn="ctr">
              <a:lnSpc>
                <a:spcPts val="5550"/>
              </a:lnSpc>
            </a:pPr>
            <a:r>
              <a:rPr lang="en-US" sz="4999">
                <a:solidFill>
                  <a:srgbClr val="000000"/>
                </a:solidFill>
                <a:latin typeface="Josefin Sans"/>
                <a:ea typeface="Josefin Sans"/>
                <a:cs typeface="Josefin Sans"/>
                <a:sym typeface="Josefin Sans"/>
              </a:rPr>
              <a:t>Katera </a:t>
            </a:r>
            <a:r>
              <a:rPr lang="en-US" sz="4999" b="1">
                <a:solidFill>
                  <a:srgbClr val="000000"/>
                </a:solidFill>
                <a:latin typeface="Josefin Sans Bold"/>
                <a:ea typeface="Josefin Sans Bold"/>
                <a:cs typeface="Josefin Sans Bold"/>
                <a:sym typeface="Josefin Sans Bold"/>
              </a:rPr>
              <a:t>država</a:t>
            </a:r>
            <a:r>
              <a:rPr lang="en-US" sz="4999">
                <a:solidFill>
                  <a:srgbClr val="000000"/>
                </a:solidFill>
                <a:latin typeface="Josefin Sans"/>
                <a:ea typeface="Josefin Sans"/>
                <a:cs typeface="Josefin Sans"/>
                <a:sym typeface="Josefin Sans"/>
              </a:rPr>
              <a:t> je marca 2025 z izvršnim ukazom prvič v svoji zgodovini uradno določila angleščino kot edini uradni jezik?</a:t>
            </a:r>
          </a:p>
        </p:txBody>
      </p:sp>
      <p:sp>
        <p:nvSpPr>
          <p:cNvPr id="7" name="TextBox 7"/>
          <p:cNvSpPr txBox="1"/>
          <p:nvPr/>
        </p:nvSpPr>
        <p:spPr>
          <a:xfrm>
            <a:off x="6026327" y="2350152"/>
            <a:ext cx="5553502" cy="685775"/>
          </a:xfrm>
          <a:prstGeom prst="rect">
            <a:avLst/>
          </a:prstGeom>
        </p:spPr>
        <p:txBody>
          <a:bodyPr lIns="0" tIns="0" rIns="0" bIns="0" rtlCol="0" anchor="t">
            <a:spAutoFit/>
          </a:bodyPr>
          <a:lstStyle/>
          <a:p>
            <a:pPr algn="ctr">
              <a:lnSpc>
                <a:spcPts val="5550"/>
              </a:lnSpc>
            </a:pPr>
            <a:r>
              <a:rPr lang="en-US" sz="4999">
                <a:solidFill>
                  <a:srgbClr val="000000"/>
                </a:solidFill>
                <a:latin typeface="Bangers"/>
                <a:ea typeface="Bangers"/>
                <a:cs typeface="Bangers"/>
                <a:sym typeface="Bangers"/>
              </a:rPr>
              <a:t>3. vprašanje </a:t>
            </a:r>
          </a:p>
        </p:txBody>
      </p:sp>
      <p:sp>
        <p:nvSpPr>
          <p:cNvPr id="8" name="TextBox 8"/>
          <p:cNvSpPr txBox="1"/>
          <p:nvPr/>
        </p:nvSpPr>
        <p:spPr>
          <a:xfrm>
            <a:off x="15955754" y="370704"/>
            <a:ext cx="5867400" cy="434352"/>
          </a:xfrm>
          <a:prstGeom prst="rect">
            <a:avLst/>
          </a:prstGeom>
        </p:spPr>
        <p:txBody>
          <a:bodyPr lIns="0" tIns="0" rIns="0" bIns="0" rtlCol="0" anchor="t">
            <a:spAutoFit/>
          </a:bodyPr>
          <a:lstStyle/>
          <a:p>
            <a:pPr algn="l">
              <a:lnSpc>
                <a:spcPts val="3329"/>
              </a:lnSpc>
            </a:pPr>
            <a:r>
              <a:rPr lang="en-US" sz="3000">
                <a:solidFill>
                  <a:srgbClr val="000000"/>
                </a:solidFill>
                <a:latin typeface="Bangers"/>
                <a:ea typeface="Bangers"/>
                <a:cs typeface="Bangers"/>
                <a:sym typeface="Bangers"/>
              </a:rPr>
              <a:t>2025 (2026)</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9DBDE7"/>
        </a:solidFill>
        <a:effectLst/>
      </p:bgPr>
    </p:bg>
    <p:spTree>
      <p:nvGrpSpPr>
        <p:cNvPr id="1" name=""/>
        <p:cNvGrpSpPr/>
        <p:nvPr/>
      </p:nvGrpSpPr>
      <p:grpSpPr>
        <a:xfrm>
          <a:off x="0" y="0"/>
          <a:ext cx="0" cy="0"/>
          <a:chOff x="0" y="0"/>
          <a:chExt cx="0" cy="0"/>
        </a:xfrm>
      </p:grpSpPr>
      <p:sp>
        <p:nvSpPr>
          <p:cNvPr id="2" name="Freeform 2"/>
          <p:cNvSpPr/>
          <p:nvPr/>
        </p:nvSpPr>
        <p:spPr>
          <a:xfrm rot="-109738">
            <a:off x="11702745" y="8425990"/>
            <a:ext cx="8961383" cy="2982097"/>
          </a:xfrm>
          <a:custGeom>
            <a:avLst/>
            <a:gdLst/>
            <a:ahLst/>
            <a:cxnLst/>
            <a:rect l="l" t="t" r="r" b="b"/>
            <a:pathLst>
              <a:path w="8961383" h="2982097">
                <a:moveTo>
                  <a:pt x="0" y="0"/>
                </a:moveTo>
                <a:lnTo>
                  <a:pt x="8961383" y="0"/>
                </a:lnTo>
                <a:lnTo>
                  <a:pt x="8961383" y="2982097"/>
                </a:lnTo>
                <a:lnTo>
                  <a:pt x="0" y="2982097"/>
                </a:lnTo>
                <a:lnTo>
                  <a:pt x="0" y="0"/>
                </a:lnTo>
                <a:close/>
              </a:path>
            </a:pathLst>
          </a:custGeom>
          <a:blipFill>
            <a:blip r:embed="rId2">
              <a:extLst>
                <a:ext uri="{96DAC541-7B7A-43D3-8B79-37D633B846F1}">
                  <asvg:svgBlip xmlns:asvg="http://schemas.microsoft.com/office/drawing/2016/SVG/main" r:embed="rId3"/>
                </a:ext>
              </a:extLst>
            </a:blip>
            <a:stretch>
              <a:fillRect t="-137" b="-137"/>
            </a:stretch>
          </a:blipFill>
        </p:spPr>
        <p:txBody>
          <a:bodyPr/>
          <a:lstStyle/>
          <a:p>
            <a:endParaRPr lang="en-SI"/>
          </a:p>
        </p:txBody>
      </p:sp>
      <p:sp>
        <p:nvSpPr>
          <p:cNvPr id="3" name="Freeform 3"/>
          <p:cNvSpPr/>
          <p:nvPr/>
        </p:nvSpPr>
        <p:spPr>
          <a:xfrm rot="-3071680">
            <a:off x="-3100371" y="572564"/>
            <a:ext cx="6024516" cy="2004790"/>
          </a:xfrm>
          <a:custGeom>
            <a:avLst/>
            <a:gdLst/>
            <a:ahLst/>
            <a:cxnLst/>
            <a:rect l="l" t="t" r="r" b="b"/>
            <a:pathLst>
              <a:path w="6024516" h="2004790">
                <a:moveTo>
                  <a:pt x="0" y="0"/>
                </a:moveTo>
                <a:lnTo>
                  <a:pt x="6024516" y="0"/>
                </a:lnTo>
                <a:lnTo>
                  <a:pt x="6024516" y="2004790"/>
                </a:lnTo>
                <a:lnTo>
                  <a:pt x="0" y="2004790"/>
                </a:lnTo>
                <a:lnTo>
                  <a:pt x="0" y="0"/>
                </a:lnTo>
                <a:close/>
              </a:path>
            </a:pathLst>
          </a:custGeom>
          <a:blipFill>
            <a:blip r:embed="rId2">
              <a:extLst>
                <a:ext uri="{96DAC541-7B7A-43D3-8B79-37D633B846F1}">
                  <asvg:svgBlip xmlns:asvg="http://schemas.microsoft.com/office/drawing/2016/SVG/main" r:embed="rId3"/>
                </a:ext>
              </a:extLst>
            </a:blip>
            <a:stretch>
              <a:fillRect t="-84" b="-84"/>
            </a:stretch>
          </a:blipFill>
        </p:spPr>
        <p:txBody>
          <a:bodyPr/>
          <a:lstStyle/>
          <a:p>
            <a:endParaRPr lang="en-SI"/>
          </a:p>
        </p:txBody>
      </p:sp>
      <p:sp>
        <p:nvSpPr>
          <p:cNvPr id="4" name="Freeform 4"/>
          <p:cNvSpPr/>
          <p:nvPr/>
        </p:nvSpPr>
        <p:spPr>
          <a:xfrm>
            <a:off x="14463318" y="3212124"/>
            <a:ext cx="4227377" cy="6356958"/>
          </a:xfrm>
          <a:custGeom>
            <a:avLst/>
            <a:gdLst/>
            <a:ahLst/>
            <a:cxnLst/>
            <a:rect l="l" t="t" r="r" b="b"/>
            <a:pathLst>
              <a:path w="4227377" h="6356958">
                <a:moveTo>
                  <a:pt x="0" y="0"/>
                </a:moveTo>
                <a:lnTo>
                  <a:pt x="4227377" y="0"/>
                </a:lnTo>
                <a:lnTo>
                  <a:pt x="4227377" y="6356958"/>
                </a:lnTo>
                <a:lnTo>
                  <a:pt x="0" y="6356958"/>
                </a:lnTo>
                <a:lnTo>
                  <a:pt x="0" y="0"/>
                </a:lnTo>
                <a:close/>
              </a:path>
            </a:pathLst>
          </a:custGeom>
          <a:blipFill>
            <a:blip r:embed="rId4"/>
            <a:stretch>
              <a:fillRect/>
            </a:stretch>
          </a:blipFill>
        </p:spPr>
        <p:txBody>
          <a:bodyPr/>
          <a:lstStyle/>
          <a:p>
            <a:endParaRPr lang="en-SI"/>
          </a:p>
        </p:txBody>
      </p:sp>
      <p:sp>
        <p:nvSpPr>
          <p:cNvPr id="5" name="TextBox 5"/>
          <p:cNvSpPr txBox="1"/>
          <p:nvPr/>
        </p:nvSpPr>
        <p:spPr>
          <a:xfrm>
            <a:off x="2967251" y="4259142"/>
            <a:ext cx="11658600" cy="2133600"/>
          </a:xfrm>
          <a:prstGeom prst="rect">
            <a:avLst/>
          </a:prstGeom>
        </p:spPr>
        <p:txBody>
          <a:bodyPr lIns="0" tIns="0" rIns="0" bIns="0" rtlCol="0" anchor="t">
            <a:spAutoFit/>
          </a:bodyPr>
          <a:lstStyle/>
          <a:p>
            <a:pPr algn="ctr">
              <a:lnSpc>
                <a:spcPts val="5550"/>
              </a:lnSpc>
            </a:pPr>
            <a:r>
              <a:rPr lang="en-US" sz="4999">
                <a:solidFill>
                  <a:srgbClr val="000000"/>
                </a:solidFill>
                <a:latin typeface="Josefin Sans"/>
                <a:ea typeface="Josefin Sans"/>
                <a:cs typeface="Josefin Sans"/>
                <a:sym typeface="Josefin Sans"/>
              </a:rPr>
              <a:t>Kateri </a:t>
            </a:r>
            <a:r>
              <a:rPr lang="en-US" sz="4999" b="1">
                <a:solidFill>
                  <a:srgbClr val="000000"/>
                </a:solidFill>
                <a:latin typeface="Josefin Sans Bold"/>
                <a:ea typeface="Josefin Sans Bold"/>
                <a:cs typeface="Josefin Sans Bold"/>
                <a:sym typeface="Josefin Sans Bold"/>
              </a:rPr>
              <a:t>borec</a:t>
            </a:r>
            <a:r>
              <a:rPr lang="en-US" sz="4999">
                <a:solidFill>
                  <a:srgbClr val="000000"/>
                </a:solidFill>
                <a:latin typeface="Josefin Sans"/>
                <a:ea typeface="Josefin Sans"/>
                <a:cs typeface="Josefin Sans"/>
                <a:sym typeface="Josefin Sans"/>
              </a:rPr>
              <a:t> z vzdevkom ‘Bones’ je leta 2011, ko je bil star šele 23 postal najmlajši prvak v zgodovini UFC?</a:t>
            </a:r>
          </a:p>
        </p:txBody>
      </p:sp>
      <p:sp>
        <p:nvSpPr>
          <p:cNvPr id="6" name="TextBox 6"/>
          <p:cNvSpPr txBox="1"/>
          <p:nvPr/>
        </p:nvSpPr>
        <p:spPr>
          <a:xfrm>
            <a:off x="6019800" y="2888286"/>
            <a:ext cx="5553502" cy="685775"/>
          </a:xfrm>
          <a:prstGeom prst="rect">
            <a:avLst/>
          </a:prstGeom>
        </p:spPr>
        <p:txBody>
          <a:bodyPr lIns="0" tIns="0" rIns="0" bIns="0" rtlCol="0" anchor="t">
            <a:spAutoFit/>
          </a:bodyPr>
          <a:lstStyle/>
          <a:p>
            <a:pPr algn="ctr">
              <a:lnSpc>
                <a:spcPts val="5550"/>
              </a:lnSpc>
            </a:pPr>
            <a:r>
              <a:rPr lang="en-US" sz="4999">
                <a:solidFill>
                  <a:srgbClr val="000000"/>
                </a:solidFill>
                <a:latin typeface="Bangers"/>
                <a:ea typeface="Bangers"/>
                <a:cs typeface="Bangers"/>
                <a:sym typeface="Bangers"/>
              </a:rPr>
              <a:t>5. vprašanje </a:t>
            </a:r>
          </a:p>
        </p:txBody>
      </p:sp>
      <p:sp>
        <p:nvSpPr>
          <p:cNvPr id="7" name="TextBox 7"/>
          <p:cNvSpPr txBox="1"/>
          <p:nvPr/>
        </p:nvSpPr>
        <p:spPr>
          <a:xfrm>
            <a:off x="17010014" y="435566"/>
            <a:ext cx="803225" cy="434352"/>
          </a:xfrm>
          <a:prstGeom prst="rect">
            <a:avLst/>
          </a:prstGeom>
        </p:spPr>
        <p:txBody>
          <a:bodyPr lIns="0" tIns="0" rIns="0" bIns="0" rtlCol="0" anchor="t">
            <a:spAutoFit/>
          </a:bodyPr>
          <a:lstStyle/>
          <a:p>
            <a:pPr algn="l">
              <a:lnSpc>
                <a:spcPts val="3329"/>
              </a:lnSpc>
            </a:pPr>
            <a:r>
              <a:rPr lang="en-US" sz="3000">
                <a:solidFill>
                  <a:srgbClr val="000000"/>
                </a:solidFill>
                <a:latin typeface="Bangers"/>
                <a:ea typeface="Bangers"/>
                <a:cs typeface="Bangers"/>
                <a:sym typeface="Bangers"/>
              </a:rPr>
              <a:t>ŠPORT</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9DBDE7"/>
        </a:solidFill>
        <a:effectLst/>
      </p:bgPr>
    </p:bg>
    <p:spTree>
      <p:nvGrpSpPr>
        <p:cNvPr id="1" name=""/>
        <p:cNvGrpSpPr/>
        <p:nvPr/>
      </p:nvGrpSpPr>
      <p:grpSpPr>
        <a:xfrm>
          <a:off x="0" y="0"/>
          <a:ext cx="0" cy="0"/>
          <a:chOff x="0" y="0"/>
          <a:chExt cx="0" cy="0"/>
        </a:xfrm>
      </p:grpSpPr>
      <p:sp>
        <p:nvSpPr>
          <p:cNvPr id="2" name="Freeform 2"/>
          <p:cNvSpPr/>
          <p:nvPr/>
        </p:nvSpPr>
        <p:spPr>
          <a:xfrm rot="-109738">
            <a:off x="11702745" y="8425990"/>
            <a:ext cx="8961383" cy="2982097"/>
          </a:xfrm>
          <a:custGeom>
            <a:avLst/>
            <a:gdLst/>
            <a:ahLst/>
            <a:cxnLst/>
            <a:rect l="l" t="t" r="r" b="b"/>
            <a:pathLst>
              <a:path w="8961383" h="2982097">
                <a:moveTo>
                  <a:pt x="0" y="0"/>
                </a:moveTo>
                <a:lnTo>
                  <a:pt x="8961383" y="0"/>
                </a:lnTo>
                <a:lnTo>
                  <a:pt x="8961383" y="2982097"/>
                </a:lnTo>
                <a:lnTo>
                  <a:pt x="0" y="2982097"/>
                </a:lnTo>
                <a:lnTo>
                  <a:pt x="0" y="0"/>
                </a:lnTo>
                <a:close/>
              </a:path>
            </a:pathLst>
          </a:custGeom>
          <a:blipFill>
            <a:blip r:embed="rId2">
              <a:extLst>
                <a:ext uri="{96DAC541-7B7A-43D3-8B79-37D633B846F1}">
                  <asvg:svgBlip xmlns:asvg="http://schemas.microsoft.com/office/drawing/2016/SVG/main" r:embed="rId3"/>
                </a:ext>
              </a:extLst>
            </a:blip>
            <a:stretch>
              <a:fillRect t="-137" b="-137"/>
            </a:stretch>
          </a:blipFill>
        </p:spPr>
        <p:txBody>
          <a:bodyPr/>
          <a:lstStyle/>
          <a:p>
            <a:endParaRPr lang="en-SI"/>
          </a:p>
        </p:txBody>
      </p:sp>
      <p:sp>
        <p:nvSpPr>
          <p:cNvPr id="3" name="Freeform 3"/>
          <p:cNvSpPr/>
          <p:nvPr/>
        </p:nvSpPr>
        <p:spPr>
          <a:xfrm rot="-3071680">
            <a:off x="-3100371" y="572564"/>
            <a:ext cx="6024516" cy="2004790"/>
          </a:xfrm>
          <a:custGeom>
            <a:avLst/>
            <a:gdLst/>
            <a:ahLst/>
            <a:cxnLst/>
            <a:rect l="l" t="t" r="r" b="b"/>
            <a:pathLst>
              <a:path w="6024516" h="2004790">
                <a:moveTo>
                  <a:pt x="0" y="0"/>
                </a:moveTo>
                <a:lnTo>
                  <a:pt x="6024516" y="0"/>
                </a:lnTo>
                <a:lnTo>
                  <a:pt x="6024516" y="2004790"/>
                </a:lnTo>
                <a:lnTo>
                  <a:pt x="0" y="2004790"/>
                </a:lnTo>
                <a:lnTo>
                  <a:pt x="0" y="0"/>
                </a:lnTo>
                <a:close/>
              </a:path>
            </a:pathLst>
          </a:custGeom>
          <a:blipFill>
            <a:blip r:embed="rId2">
              <a:extLst>
                <a:ext uri="{96DAC541-7B7A-43D3-8B79-37D633B846F1}">
                  <asvg:svgBlip xmlns:asvg="http://schemas.microsoft.com/office/drawing/2016/SVG/main" r:embed="rId3"/>
                </a:ext>
              </a:extLst>
            </a:blip>
            <a:stretch>
              <a:fillRect t="-84" b="-84"/>
            </a:stretch>
          </a:blipFill>
        </p:spPr>
        <p:txBody>
          <a:bodyPr/>
          <a:lstStyle/>
          <a:p>
            <a:endParaRPr lang="en-SI"/>
          </a:p>
        </p:txBody>
      </p:sp>
      <p:sp>
        <p:nvSpPr>
          <p:cNvPr id="4" name="Freeform 4"/>
          <p:cNvSpPr/>
          <p:nvPr/>
        </p:nvSpPr>
        <p:spPr>
          <a:xfrm>
            <a:off x="5532028" y="2342298"/>
            <a:ext cx="7223945" cy="6131323"/>
          </a:xfrm>
          <a:custGeom>
            <a:avLst/>
            <a:gdLst/>
            <a:ahLst/>
            <a:cxnLst/>
            <a:rect l="l" t="t" r="r" b="b"/>
            <a:pathLst>
              <a:path w="7223945" h="6131323">
                <a:moveTo>
                  <a:pt x="0" y="0"/>
                </a:moveTo>
                <a:lnTo>
                  <a:pt x="7223944" y="0"/>
                </a:lnTo>
                <a:lnTo>
                  <a:pt x="7223944" y="6131323"/>
                </a:lnTo>
                <a:lnTo>
                  <a:pt x="0" y="6131323"/>
                </a:lnTo>
                <a:lnTo>
                  <a:pt x="0" y="0"/>
                </a:lnTo>
                <a:close/>
              </a:path>
            </a:pathLst>
          </a:custGeom>
          <a:blipFill>
            <a:blip r:embed="rId4"/>
            <a:stretch>
              <a:fillRect/>
            </a:stretch>
          </a:blipFill>
        </p:spPr>
        <p:txBody>
          <a:bodyPr/>
          <a:lstStyle/>
          <a:p>
            <a:endParaRPr lang="en-SI"/>
          </a:p>
        </p:txBody>
      </p:sp>
      <p:sp>
        <p:nvSpPr>
          <p:cNvPr id="5" name="TextBox 5"/>
          <p:cNvSpPr txBox="1"/>
          <p:nvPr/>
        </p:nvSpPr>
        <p:spPr>
          <a:xfrm>
            <a:off x="4762500" y="4946378"/>
            <a:ext cx="8763000" cy="961263"/>
          </a:xfrm>
          <a:prstGeom prst="rect">
            <a:avLst/>
          </a:prstGeom>
        </p:spPr>
        <p:txBody>
          <a:bodyPr lIns="0" tIns="0" rIns="0" bIns="0" rtlCol="0" anchor="t">
            <a:spAutoFit/>
          </a:bodyPr>
          <a:lstStyle/>
          <a:p>
            <a:pPr algn="ctr">
              <a:lnSpc>
                <a:spcPts val="7325"/>
              </a:lnSpc>
            </a:pPr>
            <a:r>
              <a:rPr lang="en-US" sz="6599">
                <a:solidFill>
                  <a:srgbClr val="000000"/>
                </a:solidFill>
                <a:latin typeface="Bangers"/>
                <a:ea typeface="Bangers"/>
                <a:cs typeface="Bangers"/>
                <a:sym typeface="Bangers"/>
              </a:rPr>
              <a:t>rešitve</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9DBDE7"/>
        </a:solidFill>
        <a:effectLst/>
      </p:bgPr>
    </p:bg>
    <p:spTree>
      <p:nvGrpSpPr>
        <p:cNvPr id="1" name=""/>
        <p:cNvGrpSpPr/>
        <p:nvPr/>
      </p:nvGrpSpPr>
      <p:grpSpPr>
        <a:xfrm>
          <a:off x="0" y="0"/>
          <a:ext cx="0" cy="0"/>
          <a:chOff x="0" y="0"/>
          <a:chExt cx="0" cy="0"/>
        </a:xfrm>
      </p:grpSpPr>
      <p:sp>
        <p:nvSpPr>
          <p:cNvPr id="2" name="Freeform 2"/>
          <p:cNvSpPr/>
          <p:nvPr/>
        </p:nvSpPr>
        <p:spPr>
          <a:xfrm rot="-109738">
            <a:off x="11702745" y="8425990"/>
            <a:ext cx="8961383" cy="2982097"/>
          </a:xfrm>
          <a:custGeom>
            <a:avLst/>
            <a:gdLst/>
            <a:ahLst/>
            <a:cxnLst/>
            <a:rect l="l" t="t" r="r" b="b"/>
            <a:pathLst>
              <a:path w="8961383" h="2982097">
                <a:moveTo>
                  <a:pt x="0" y="0"/>
                </a:moveTo>
                <a:lnTo>
                  <a:pt x="8961383" y="0"/>
                </a:lnTo>
                <a:lnTo>
                  <a:pt x="8961383" y="2982097"/>
                </a:lnTo>
                <a:lnTo>
                  <a:pt x="0" y="2982097"/>
                </a:lnTo>
                <a:lnTo>
                  <a:pt x="0" y="0"/>
                </a:lnTo>
                <a:close/>
              </a:path>
            </a:pathLst>
          </a:custGeom>
          <a:blipFill>
            <a:blip r:embed="rId2">
              <a:extLst>
                <a:ext uri="{96DAC541-7B7A-43D3-8B79-37D633B846F1}">
                  <asvg:svgBlip xmlns:asvg="http://schemas.microsoft.com/office/drawing/2016/SVG/main" r:embed="rId3"/>
                </a:ext>
              </a:extLst>
            </a:blip>
            <a:stretch>
              <a:fillRect t="-137" b="-137"/>
            </a:stretch>
          </a:blipFill>
        </p:spPr>
        <p:txBody>
          <a:bodyPr/>
          <a:lstStyle/>
          <a:p>
            <a:endParaRPr lang="en-SI"/>
          </a:p>
        </p:txBody>
      </p:sp>
      <p:sp>
        <p:nvSpPr>
          <p:cNvPr id="3" name="Freeform 3"/>
          <p:cNvSpPr/>
          <p:nvPr/>
        </p:nvSpPr>
        <p:spPr>
          <a:xfrm rot="-3071680">
            <a:off x="-3100371" y="572564"/>
            <a:ext cx="6024516" cy="2004790"/>
          </a:xfrm>
          <a:custGeom>
            <a:avLst/>
            <a:gdLst/>
            <a:ahLst/>
            <a:cxnLst/>
            <a:rect l="l" t="t" r="r" b="b"/>
            <a:pathLst>
              <a:path w="6024516" h="2004790">
                <a:moveTo>
                  <a:pt x="0" y="0"/>
                </a:moveTo>
                <a:lnTo>
                  <a:pt x="6024516" y="0"/>
                </a:lnTo>
                <a:lnTo>
                  <a:pt x="6024516" y="2004790"/>
                </a:lnTo>
                <a:lnTo>
                  <a:pt x="0" y="2004790"/>
                </a:lnTo>
                <a:lnTo>
                  <a:pt x="0" y="0"/>
                </a:lnTo>
                <a:close/>
              </a:path>
            </a:pathLst>
          </a:custGeom>
          <a:blipFill>
            <a:blip r:embed="rId2">
              <a:extLst>
                <a:ext uri="{96DAC541-7B7A-43D3-8B79-37D633B846F1}">
                  <asvg:svgBlip xmlns:asvg="http://schemas.microsoft.com/office/drawing/2016/SVG/main" r:embed="rId3"/>
                </a:ext>
              </a:extLst>
            </a:blip>
            <a:stretch>
              <a:fillRect t="-84" b="-84"/>
            </a:stretch>
          </a:blipFill>
        </p:spPr>
        <p:txBody>
          <a:bodyPr/>
          <a:lstStyle/>
          <a:p>
            <a:endParaRPr lang="en-SI"/>
          </a:p>
        </p:txBody>
      </p:sp>
      <p:sp>
        <p:nvSpPr>
          <p:cNvPr id="4" name="TextBox 4"/>
          <p:cNvSpPr txBox="1"/>
          <p:nvPr/>
        </p:nvSpPr>
        <p:spPr>
          <a:xfrm>
            <a:off x="2891571" y="2036149"/>
            <a:ext cx="11148791" cy="5066857"/>
          </a:xfrm>
          <a:prstGeom prst="rect">
            <a:avLst/>
          </a:prstGeom>
        </p:spPr>
        <p:txBody>
          <a:bodyPr lIns="0" tIns="0" rIns="0" bIns="0" rtlCol="0" anchor="t">
            <a:spAutoFit/>
          </a:bodyPr>
          <a:lstStyle/>
          <a:p>
            <a:pPr marL="1137229" lvl="1" indent="-568615" algn="ctr">
              <a:lnSpc>
                <a:spcPts val="5846"/>
              </a:lnSpc>
              <a:spcBef>
                <a:spcPct val="0"/>
              </a:spcBef>
              <a:buAutoNum type="arabicPeriod"/>
            </a:pPr>
            <a:r>
              <a:rPr lang="en-US" sz="5267">
                <a:solidFill>
                  <a:srgbClr val="000000"/>
                </a:solidFill>
                <a:latin typeface="Josefin Sans"/>
                <a:ea typeface="Josefin Sans"/>
                <a:cs typeface="Josefin Sans"/>
                <a:sym typeface="Josefin Sans"/>
              </a:rPr>
              <a:t>ŠKOTSKA</a:t>
            </a:r>
          </a:p>
          <a:p>
            <a:pPr algn="ctr">
              <a:lnSpc>
                <a:spcPts val="5846"/>
              </a:lnSpc>
              <a:spcBef>
                <a:spcPct val="0"/>
              </a:spcBef>
            </a:pPr>
            <a:r>
              <a:rPr lang="en-US" sz="5267">
                <a:solidFill>
                  <a:srgbClr val="000000"/>
                </a:solidFill>
                <a:latin typeface="Josefin Sans"/>
                <a:ea typeface="Josefin Sans"/>
                <a:cs typeface="Josefin Sans"/>
                <a:sym typeface="Josefin Sans"/>
              </a:rPr>
              <a:t>2.  A/LJUBLJANA (10=Olimpija 8x+ Interblock 2x... Maribor 9x)</a:t>
            </a:r>
          </a:p>
          <a:p>
            <a:pPr algn="ctr">
              <a:lnSpc>
                <a:spcPts val="5846"/>
              </a:lnSpc>
              <a:spcBef>
                <a:spcPct val="0"/>
              </a:spcBef>
            </a:pPr>
            <a:r>
              <a:rPr lang="en-US" sz="5267">
                <a:solidFill>
                  <a:srgbClr val="000000"/>
                </a:solidFill>
                <a:latin typeface="Josefin Sans"/>
                <a:ea typeface="Josefin Sans"/>
                <a:cs typeface="Josefin Sans"/>
                <a:sym typeface="Josefin Sans"/>
              </a:rPr>
              <a:t>3.1980s (1976 Hunt-92 Mansell)</a:t>
            </a:r>
          </a:p>
          <a:p>
            <a:pPr algn="ctr">
              <a:lnSpc>
                <a:spcPts val="5846"/>
              </a:lnSpc>
              <a:spcBef>
                <a:spcPct val="0"/>
              </a:spcBef>
            </a:pPr>
            <a:r>
              <a:rPr lang="en-US" sz="5267">
                <a:solidFill>
                  <a:srgbClr val="000000"/>
                </a:solidFill>
                <a:latin typeface="Josefin Sans"/>
                <a:ea typeface="Josefin Sans"/>
                <a:cs typeface="Josefin Sans"/>
                <a:sym typeface="Josefin Sans"/>
              </a:rPr>
              <a:t>4. Johaness Thinges BOE (Bø)</a:t>
            </a:r>
          </a:p>
          <a:p>
            <a:pPr algn="ctr">
              <a:lnSpc>
                <a:spcPts val="5846"/>
              </a:lnSpc>
              <a:spcBef>
                <a:spcPct val="0"/>
              </a:spcBef>
            </a:pPr>
            <a:r>
              <a:rPr lang="en-US" sz="5267">
                <a:solidFill>
                  <a:srgbClr val="000000"/>
                </a:solidFill>
                <a:latin typeface="Josefin Sans"/>
                <a:ea typeface="Josefin Sans"/>
                <a:cs typeface="Josefin Sans"/>
                <a:sym typeface="Josefin Sans"/>
              </a:rPr>
              <a:t>5. Jon JONES</a:t>
            </a:r>
          </a:p>
          <a:p>
            <a:pPr algn="ctr">
              <a:lnSpc>
                <a:spcPts val="4976"/>
              </a:lnSpc>
              <a:spcBef>
                <a:spcPct val="0"/>
              </a:spcBef>
            </a:pPr>
            <a:endParaRPr lang="en-US" sz="5267">
              <a:solidFill>
                <a:srgbClr val="000000"/>
              </a:solidFill>
              <a:latin typeface="Josefin Sans"/>
              <a:ea typeface="Josefin Sans"/>
              <a:cs typeface="Josefin Sans"/>
              <a:sym typeface="Josefin Sans"/>
            </a:endParaRPr>
          </a:p>
        </p:txBody>
      </p:sp>
      <p:sp>
        <p:nvSpPr>
          <p:cNvPr id="5" name="Freeform 5"/>
          <p:cNvSpPr/>
          <p:nvPr/>
        </p:nvSpPr>
        <p:spPr>
          <a:xfrm>
            <a:off x="13122449" y="4379964"/>
            <a:ext cx="4243270" cy="6356958"/>
          </a:xfrm>
          <a:custGeom>
            <a:avLst/>
            <a:gdLst/>
            <a:ahLst/>
            <a:cxnLst/>
            <a:rect l="l" t="t" r="r" b="b"/>
            <a:pathLst>
              <a:path w="4243270" h="6356958">
                <a:moveTo>
                  <a:pt x="0" y="0"/>
                </a:moveTo>
                <a:lnTo>
                  <a:pt x="4243269" y="0"/>
                </a:lnTo>
                <a:lnTo>
                  <a:pt x="4243269" y="6356958"/>
                </a:lnTo>
                <a:lnTo>
                  <a:pt x="0" y="6356958"/>
                </a:lnTo>
                <a:lnTo>
                  <a:pt x="0" y="0"/>
                </a:lnTo>
                <a:close/>
              </a:path>
            </a:pathLst>
          </a:custGeom>
          <a:blipFill>
            <a:blip r:embed="rId4"/>
            <a:stretch>
              <a:fillRect/>
            </a:stretch>
          </a:blipFill>
        </p:spPr>
        <p:txBody>
          <a:bodyPr/>
          <a:lstStyle/>
          <a:p>
            <a:endParaRPr lang="en-SI"/>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9DBDE7"/>
        </a:solidFill>
        <a:effectLst/>
      </p:bgPr>
    </p:bg>
    <p:spTree>
      <p:nvGrpSpPr>
        <p:cNvPr id="1" name=""/>
        <p:cNvGrpSpPr/>
        <p:nvPr/>
      </p:nvGrpSpPr>
      <p:grpSpPr>
        <a:xfrm>
          <a:off x="0" y="0"/>
          <a:ext cx="0" cy="0"/>
          <a:chOff x="0" y="0"/>
          <a:chExt cx="0" cy="0"/>
        </a:xfrm>
      </p:grpSpPr>
      <p:sp>
        <p:nvSpPr>
          <p:cNvPr id="2" name="Freeform 2"/>
          <p:cNvSpPr/>
          <p:nvPr/>
        </p:nvSpPr>
        <p:spPr>
          <a:xfrm rot="-109738">
            <a:off x="11702745" y="8425990"/>
            <a:ext cx="8961383" cy="2982097"/>
          </a:xfrm>
          <a:custGeom>
            <a:avLst/>
            <a:gdLst/>
            <a:ahLst/>
            <a:cxnLst/>
            <a:rect l="l" t="t" r="r" b="b"/>
            <a:pathLst>
              <a:path w="8961383" h="2982097">
                <a:moveTo>
                  <a:pt x="0" y="0"/>
                </a:moveTo>
                <a:lnTo>
                  <a:pt x="8961383" y="0"/>
                </a:lnTo>
                <a:lnTo>
                  <a:pt x="8961383" y="2982097"/>
                </a:lnTo>
                <a:lnTo>
                  <a:pt x="0" y="2982097"/>
                </a:lnTo>
                <a:lnTo>
                  <a:pt x="0" y="0"/>
                </a:lnTo>
                <a:close/>
              </a:path>
            </a:pathLst>
          </a:custGeom>
          <a:blipFill>
            <a:blip r:embed="rId2">
              <a:extLst>
                <a:ext uri="{96DAC541-7B7A-43D3-8B79-37D633B846F1}">
                  <asvg:svgBlip xmlns:asvg="http://schemas.microsoft.com/office/drawing/2016/SVG/main" r:embed="rId3"/>
                </a:ext>
              </a:extLst>
            </a:blip>
            <a:stretch>
              <a:fillRect t="-137" b="-137"/>
            </a:stretch>
          </a:blipFill>
        </p:spPr>
        <p:txBody>
          <a:bodyPr/>
          <a:lstStyle/>
          <a:p>
            <a:endParaRPr lang="en-SI"/>
          </a:p>
        </p:txBody>
      </p:sp>
      <p:sp>
        <p:nvSpPr>
          <p:cNvPr id="3" name="Freeform 3"/>
          <p:cNvSpPr/>
          <p:nvPr/>
        </p:nvSpPr>
        <p:spPr>
          <a:xfrm>
            <a:off x="3589993" y="463587"/>
            <a:ext cx="11260414" cy="9561115"/>
          </a:xfrm>
          <a:custGeom>
            <a:avLst/>
            <a:gdLst/>
            <a:ahLst/>
            <a:cxnLst/>
            <a:rect l="l" t="t" r="r" b="b"/>
            <a:pathLst>
              <a:path w="11260414" h="9561115">
                <a:moveTo>
                  <a:pt x="0" y="0"/>
                </a:moveTo>
                <a:lnTo>
                  <a:pt x="11260414" y="0"/>
                </a:lnTo>
                <a:lnTo>
                  <a:pt x="11260414" y="9561115"/>
                </a:lnTo>
                <a:lnTo>
                  <a:pt x="0" y="9561115"/>
                </a:lnTo>
                <a:lnTo>
                  <a:pt x="0" y="0"/>
                </a:lnTo>
                <a:close/>
              </a:path>
            </a:pathLst>
          </a:custGeom>
          <a:blipFill>
            <a:blip r:embed="rId4">
              <a:extLst>
                <a:ext uri="{96DAC541-7B7A-43D3-8B79-37D633B846F1}">
                  <asvg:svgBlip xmlns:asvg="http://schemas.microsoft.com/office/drawing/2016/SVG/main" r:embed="rId5"/>
                </a:ext>
              </a:extLst>
            </a:blip>
            <a:stretch>
              <a:fillRect l="-65" r="-65"/>
            </a:stretch>
          </a:blipFill>
        </p:spPr>
        <p:txBody>
          <a:bodyPr/>
          <a:lstStyle/>
          <a:p>
            <a:endParaRPr lang="en-SI"/>
          </a:p>
        </p:txBody>
      </p:sp>
      <p:sp>
        <p:nvSpPr>
          <p:cNvPr id="4" name="Freeform 4"/>
          <p:cNvSpPr/>
          <p:nvPr/>
        </p:nvSpPr>
        <p:spPr>
          <a:xfrm rot="-3071680">
            <a:off x="-3100371" y="572564"/>
            <a:ext cx="6024516" cy="2004790"/>
          </a:xfrm>
          <a:custGeom>
            <a:avLst/>
            <a:gdLst/>
            <a:ahLst/>
            <a:cxnLst/>
            <a:rect l="l" t="t" r="r" b="b"/>
            <a:pathLst>
              <a:path w="6024516" h="2004790">
                <a:moveTo>
                  <a:pt x="0" y="0"/>
                </a:moveTo>
                <a:lnTo>
                  <a:pt x="6024516" y="0"/>
                </a:lnTo>
                <a:lnTo>
                  <a:pt x="6024516" y="2004790"/>
                </a:lnTo>
                <a:lnTo>
                  <a:pt x="0" y="2004790"/>
                </a:lnTo>
                <a:lnTo>
                  <a:pt x="0" y="0"/>
                </a:lnTo>
                <a:close/>
              </a:path>
            </a:pathLst>
          </a:custGeom>
          <a:blipFill>
            <a:blip r:embed="rId2">
              <a:extLst>
                <a:ext uri="{96DAC541-7B7A-43D3-8B79-37D633B846F1}">
                  <asvg:svgBlip xmlns:asvg="http://schemas.microsoft.com/office/drawing/2016/SVG/main" r:embed="rId3"/>
                </a:ext>
              </a:extLst>
            </a:blip>
            <a:stretch>
              <a:fillRect t="-84" b="-84"/>
            </a:stretch>
          </a:blipFill>
        </p:spPr>
        <p:txBody>
          <a:bodyPr/>
          <a:lstStyle/>
          <a:p>
            <a:endParaRPr lang="en-SI"/>
          </a:p>
        </p:txBody>
      </p:sp>
      <p:sp>
        <p:nvSpPr>
          <p:cNvPr id="5" name="TextBox 5"/>
          <p:cNvSpPr txBox="1"/>
          <p:nvPr/>
        </p:nvSpPr>
        <p:spPr>
          <a:xfrm>
            <a:off x="7669457" y="5191125"/>
            <a:ext cx="2247508" cy="1015863"/>
          </a:xfrm>
          <a:prstGeom prst="rect">
            <a:avLst/>
          </a:prstGeom>
        </p:spPr>
        <p:txBody>
          <a:bodyPr lIns="0" tIns="0" rIns="0" bIns="0" rtlCol="0" anchor="t">
            <a:spAutoFit/>
          </a:bodyPr>
          <a:lstStyle/>
          <a:p>
            <a:pPr algn="l">
              <a:lnSpc>
                <a:spcPts val="7779"/>
              </a:lnSpc>
            </a:pPr>
            <a:r>
              <a:rPr lang="en-US" sz="7008">
                <a:solidFill>
                  <a:srgbClr val="000000"/>
                </a:solidFill>
                <a:latin typeface="Bangers"/>
                <a:ea typeface="Bangers"/>
                <a:cs typeface="Bangers"/>
                <a:sym typeface="Bangers"/>
              </a:rPr>
              <a:t>GLASBA</a:t>
            </a:r>
          </a:p>
        </p:txBody>
      </p:sp>
      <p:sp>
        <p:nvSpPr>
          <p:cNvPr id="6" name="Freeform 6"/>
          <p:cNvSpPr/>
          <p:nvPr/>
        </p:nvSpPr>
        <p:spPr>
          <a:xfrm>
            <a:off x="8545170" y="3625422"/>
            <a:ext cx="1113294" cy="1060877"/>
          </a:xfrm>
          <a:custGeom>
            <a:avLst/>
            <a:gdLst/>
            <a:ahLst/>
            <a:cxnLst/>
            <a:rect l="l" t="t" r="r" b="b"/>
            <a:pathLst>
              <a:path w="1113294" h="1060877">
                <a:moveTo>
                  <a:pt x="0" y="0"/>
                </a:moveTo>
                <a:lnTo>
                  <a:pt x="1113294" y="0"/>
                </a:lnTo>
                <a:lnTo>
                  <a:pt x="1113294" y="1060877"/>
                </a:lnTo>
                <a:lnTo>
                  <a:pt x="0" y="106087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SI"/>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9DBDE7"/>
        </a:solidFill>
        <a:effectLst/>
      </p:bgPr>
    </p:bg>
    <p:spTree>
      <p:nvGrpSpPr>
        <p:cNvPr id="1" name=""/>
        <p:cNvGrpSpPr/>
        <p:nvPr/>
      </p:nvGrpSpPr>
      <p:grpSpPr>
        <a:xfrm>
          <a:off x="0" y="0"/>
          <a:ext cx="0" cy="0"/>
          <a:chOff x="0" y="0"/>
          <a:chExt cx="0" cy="0"/>
        </a:xfrm>
      </p:grpSpPr>
      <p:sp>
        <p:nvSpPr>
          <p:cNvPr id="2" name="Freeform 2"/>
          <p:cNvSpPr/>
          <p:nvPr/>
        </p:nvSpPr>
        <p:spPr>
          <a:xfrm rot="-109738">
            <a:off x="11702745" y="8425990"/>
            <a:ext cx="8961383" cy="2982097"/>
          </a:xfrm>
          <a:custGeom>
            <a:avLst/>
            <a:gdLst/>
            <a:ahLst/>
            <a:cxnLst/>
            <a:rect l="l" t="t" r="r" b="b"/>
            <a:pathLst>
              <a:path w="8961383" h="2982097">
                <a:moveTo>
                  <a:pt x="0" y="0"/>
                </a:moveTo>
                <a:lnTo>
                  <a:pt x="8961383" y="0"/>
                </a:lnTo>
                <a:lnTo>
                  <a:pt x="8961383" y="2982097"/>
                </a:lnTo>
                <a:lnTo>
                  <a:pt x="0" y="2982097"/>
                </a:lnTo>
                <a:lnTo>
                  <a:pt x="0" y="0"/>
                </a:lnTo>
                <a:close/>
              </a:path>
            </a:pathLst>
          </a:custGeom>
          <a:blipFill>
            <a:blip r:embed="rId4">
              <a:extLst>
                <a:ext uri="{96DAC541-7B7A-43D3-8B79-37D633B846F1}">
                  <asvg:svgBlip xmlns:asvg="http://schemas.microsoft.com/office/drawing/2016/SVG/main" r:embed="rId5"/>
                </a:ext>
              </a:extLst>
            </a:blip>
            <a:stretch>
              <a:fillRect t="-137" b="-137"/>
            </a:stretch>
          </a:blipFill>
        </p:spPr>
        <p:txBody>
          <a:bodyPr/>
          <a:lstStyle/>
          <a:p>
            <a:endParaRPr lang="en-SI"/>
          </a:p>
        </p:txBody>
      </p:sp>
      <p:sp>
        <p:nvSpPr>
          <p:cNvPr id="3" name="Freeform 3"/>
          <p:cNvSpPr/>
          <p:nvPr/>
        </p:nvSpPr>
        <p:spPr>
          <a:xfrm rot="-3071680">
            <a:off x="-3100371" y="572564"/>
            <a:ext cx="6024516" cy="2004790"/>
          </a:xfrm>
          <a:custGeom>
            <a:avLst/>
            <a:gdLst/>
            <a:ahLst/>
            <a:cxnLst/>
            <a:rect l="l" t="t" r="r" b="b"/>
            <a:pathLst>
              <a:path w="6024516" h="2004790">
                <a:moveTo>
                  <a:pt x="0" y="0"/>
                </a:moveTo>
                <a:lnTo>
                  <a:pt x="6024516" y="0"/>
                </a:lnTo>
                <a:lnTo>
                  <a:pt x="6024516" y="2004790"/>
                </a:lnTo>
                <a:lnTo>
                  <a:pt x="0" y="2004790"/>
                </a:lnTo>
                <a:lnTo>
                  <a:pt x="0" y="0"/>
                </a:lnTo>
                <a:close/>
              </a:path>
            </a:pathLst>
          </a:custGeom>
          <a:blipFill>
            <a:blip r:embed="rId4">
              <a:extLst>
                <a:ext uri="{96DAC541-7B7A-43D3-8B79-37D633B846F1}">
                  <asvg:svgBlip xmlns:asvg="http://schemas.microsoft.com/office/drawing/2016/SVG/main" r:embed="rId5"/>
                </a:ext>
              </a:extLst>
            </a:blip>
            <a:stretch>
              <a:fillRect t="-84" b="-84"/>
            </a:stretch>
          </a:blipFill>
        </p:spPr>
        <p:txBody>
          <a:bodyPr/>
          <a:lstStyle/>
          <a:p>
            <a:endParaRPr lang="en-SI"/>
          </a:p>
        </p:txBody>
      </p:sp>
      <p:sp>
        <p:nvSpPr>
          <p:cNvPr id="4" name="Freeform 4"/>
          <p:cNvSpPr/>
          <p:nvPr/>
        </p:nvSpPr>
        <p:spPr>
          <a:xfrm>
            <a:off x="13408688" y="2466827"/>
            <a:ext cx="4235323" cy="6356958"/>
          </a:xfrm>
          <a:custGeom>
            <a:avLst/>
            <a:gdLst/>
            <a:ahLst/>
            <a:cxnLst/>
            <a:rect l="l" t="t" r="r" b="b"/>
            <a:pathLst>
              <a:path w="4235323" h="6356958">
                <a:moveTo>
                  <a:pt x="0" y="0"/>
                </a:moveTo>
                <a:lnTo>
                  <a:pt x="4235323" y="0"/>
                </a:lnTo>
                <a:lnTo>
                  <a:pt x="4235323" y="6356958"/>
                </a:lnTo>
                <a:lnTo>
                  <a:pt x="0" y="6356958"/>
                </a:lnTo>
                <a:lnTo>
                  <a:pt x="0" y="0"/>
                </a:lnTo>
                <a:close/>
              </a:path>
            </a:pathLst>
          </a:custGeom>
          <a:blipFill>
            <a:blip r:embed="rId6"/>
            <a:stretch>
              <a:fillRect/>
            </a:stretch>
          </a:blipFill>
        </p:spPr>
        <p:txBody>
          <a:bodyPr/>
          <a:lstStyle/>
          <a:p>
            <a:endParaRPr lang="en-SI"/>
          </a:p>
        </p:txBody>
      </p:sp>
      <p:sp>
        <p:nvSpPr>
          <p:cNvPr id="5" name="TextBox 5"/>
          <p:cNvSpPr txBox="1"/>
          <p:nvPr/>
        </p:nvSpPr>
        <p:spPr>
          <a:xfrm>
            <a:off x="6329149" y="1981200"/>
            <a:ext cx="5553502" cy="685775"/>
          </a:xfrm>
          <a:prstGeom prst="rect">
            <a:avLst/>
          </a:prstGeom>
        </p:spPr>
        <p:txBody>
          <a:bodyPr lIns="0" tIns="0" rIns="0" bIns="0" rtlCol="0" anchor="t">
            <a:spAutoFit/>
          </a:bodyPr>
          <a:lstStyle/>
          <a:p>
            <a:pPr algn="ctr">
              <a:lnSpc>
                <a:spcPts val="5550"/>
              </a:lnSpc>
            </a:pPr>
            <a:r>
              <a:rPr lang="en-US" sz="4999">
                <a:solidFill>
                  <a:srgbClr val="000000"/>
                </a:solidFill>
                <a:latin typeface="Bangers"/>
                <a:ea typeface="Bangers"/>
                <a:cs typeface="Bangers"/>
                <a:sym typeface="Bangers"/>
              </a:rPr>
              <a:t>1. vprašanje </a:t>
            </a:r>
          </a:p>
        </p:txBody>
      </p:sp>
      <p:sp>
        <p:nvSpPr>
          <p:cNvPr id="6" name="TextBox 6"/>
          <p:cNvSpPr txBox="1"/>
          <p:nvPr/>
        </p:nvSpPr>
        <p:spPr>
          <a:xfrm>
            <a:off x="16884938" y="315768"/>
            <a:ext cx="962025" cy="434352"/>
          </a:xfrm>
          <a:prstGeom prst="rect">
            <a:avLst/>
          </a:prstGeom>
        </p:spPr>
        <p:txBody>
          <a:bodyPr lIns="0" tIns="0" rIns="0" bIns="0" rtlCol="0" anchor="t">
            <a:spAutoFit/>
          </a:bodyPr>
          <a:lstStyle/>
          <a:p>
            <a:pPr algn="l">
              <a:lnSpc>
                <a:spcPts val="3329"/>
              </a:lnSpc>
            </a:pPr>
            <a:r>
              <a:rPr lang="en-US" sz="3000">
                <a:solidFill>
                  <a:srgbClr val="000000"/>
                </a:solidFill>
                <a:latin typeface="Bangers"/>
                <a:ea typeface="Bangers"/>
                <a:cs typeface="Bangers"/>
                <a:sym typeface="Bangers"/>
              </a:rPr>
              <a:t>GLASBA</a:t>
            </a:r>
          </a:p>
        </p:txBody>
      </p:sp>
      <p:pic>
        <p:nvPicPr>
          <p:cNvPr id="7" name="pubkvizpesem1">
            <a:hlinkClick r:id="" action="ppaction://media"/>
            <a:extLst>
              <a:ext uri="{FF2B5EF4-FFF2-40B4-BE49-F238E27FC236}">
                <a16:creationId xmlns:a16="http://schemas.microsoft.com/office/drawing/2014/main" id="{16ECB00C-8A54-1A39-8006-777A0E542A0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593112" y="4512428"/>
            <a:ext cx="2750153" cy="275015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98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rgbClr val="9DBDE7"/>
        </a:solidFill>
        <a:effectLst/>
      </p:bgPr>
    </p:bg>
    <p:spTree>
      <p:nvGrpSpPr>
        <p:cNvPr id="1" name=""/>
        <p:cNvGrpSpPr/>
        <p:nvPr/>
      </p:nvGrpSpPr>
      <p:grpSpPr>
        <a:xfrm>
          <a:off x="0" y="0"/>
          <a:ext cx="0" cy="0"/>
          <a:chOff x="0" y="0"/>
          <a:chExt cx="0" cy="0"/>
        </a:xfrm>
      </p:grpSpPr>
      <p:sp>
        <p:nvSpPr>
          <p:cNvPr id="2" name="Freeform 2"/>
          <p:cNvSpPr/>
          <p:nvPr/>
        </p:nvSpPr>
        <p:spPr>
          <a:xfrm rot="-109738">
            <a:off x="11702745" y="8425990"/>
            <a:ext cx="8961383" cy="2982097"/>
          </a:xfrm>
          <a:custGeom>
            <a:avLst/>
            <a:gdLst/>
            <a:ahLst/>
            <a:cxnLst/>
            <a:rect l="l" t="t" r="r" b="b"/>
            <a:pathLst>
              <a:path w="8961383" h="2982097">
                <a:moveTo>
                  <a:pt x="0" y="0"/>
                </a:moveTo>
                <a:lnTo>
                  <a:pt x="8961383" y="0"/>
                </a:lnTo>
                <a:lnTo>
                  <a:pt x="8961383" y="2982097"/>
                </a:lnTo>
                <a:lnTo>
                  <a:pt x="0" y="2982097"/>
                </a:lnTo>
                <a:lnTo>
                  <a:pt x="0" y="0"/>
                </a:lnTo>
                <a:close/>
              </a:path>
            </a:pathLst>
          </a:custGeom>
          <a:blipFill>
            <a:blip r:embed="rId4">
              <a:extLst>
                <a:ext uri="{96DAC541-7B7A-43D3-8B79-37D633B846F1}">
                  <asvg:svgBlip xmlns:asvg="http://schemas.microsoft.com/office/drawing/2016/SVG/main" r:embed="rId5"/>
                </a:ext>
              </a:extLst>
            </a:blip>
            <a:stretch>
              <a:fillRect t="-137" b="-137"/>
            </a:stretch>
          </a:blipFill>
        </p:spPr>
        <p:txBody>
          <a:bodyPr/>
          <a:lstStyle/>
          <a:p>
            <a:endParaRPr lang="en-SI"/>
          </a:p>
        </p:txBody>
      </p:sp>
      <p:sp>
        <p:nvSpPr>
          <p:cNvPr id="3" name="Freeform 3"/>
          <p:cNvSpPr/>
          <p:nvPr/>
        </p:nvSpPr>
        <p:spPr>
          <a:xfrm rot="-3071680">
            <a:off x="-3100371" y="572564"/>
            <a:ext cx="6024516" cy="2004790"/>
          </a:xfrm>
          <a:custGeom>
            <a:avLst/>
            <a:gdLst/>
            <a:ahLst/>
            <a:cxnLst/>
            <a:rect l="l" t="t" r="r" b="b"/>
            <a:pathLst>
              <a:path w="6024516" h="2004790">
                <a:moveTo>
                  <a:pt x="0" y="0"/>
                </a:moveTo>
                <a:lnTo>
                  <a:pt x="6024516" y="0"/>
                </a:lnTo>
                <a:lnTo>
                  <a:pt x="6024516" y="2004790"/>
                </a:lnTo>
                <a:lnTo>
                  <a:pt x="0" y="2004790"/>
                </a:lnTo>
                <a:lnTo>
                  <a:pt x="0" y="0"/>
                </a:lnTo>
                <a:close/>
              </a:path>
            </a:pathLst>
          </a:custGeom>
          <a:blipFill>
            <a:blip r:embed="rId4">
              <a:extLst>
                <a:ext uri="{96DAC541-7B7A-43D3-8B79-37D633B846F1}">
                  <asvg:svgBlip xmlns:asvg="http://schemas.microsoft.com/office/drawing/2016/SVG/main" r:embed="rId5"/>
                </a:ext>
              </a:extLst>
            </a:blip>
            <a:stretch>
              <a:fillRect t="-84" b="-84"/>
            </a:stretch>
          </a:blipFill>
        </p:spPr>
        <p:txBody>
          <a:bodyPr/>
          <a:lstStyle/>
          <a:p>
            <a:endParaRPr lang="en-SI"/>
          </a:p>
        </p:txBody>
      </p:sp>
      <p:sp>
        <p:nvSpPr>
          <p:cNvPr id="4" name="Freeform 4"/>
          <p:cNvSpPr/>
          <p:nvPr/>
        </p:nvSpPr>
        <p:spPr>
          <a:xfrm>
            <a:off x="863529" y="2305038"/>
            <a:ext cx="4476464" cy="6718896"/>
          </a:xfrm>
          <a:custGeom>
            <a:avLst/>
            <a:gdLst/>
            <a:ahLst/>
            <a:cxnLst/>
            <a:rect l="l" t="t" r="r" b="b"/>
            <a:pathLst>
              <a:path w="4476464" h="6718896">
                <a:moveTo>
                  <a:pt x="0" y="0"/>
                </a:moveTo>
                <a:lnTo>
                  <a:pt x="4476464" y="0"/>
                </a:lnTo>
                <a:lnTo>
                  <a:pt x="4476464" y="6718895"/>
                </a:lnTo>
                <a:lnTo>
                  <a:pt x="0" y="6718895"/>
                </a:lnTo>
                <a:lnTo>
                  <a:pt x="0" y="0"/>
                </a:lnTo>
                <a:close/>
              </a:path>
            </a:pathLst>
          </a:custGeom>
          <a:blipFill>
            <a:blip r:embed="rId6"/>
            <a:stretch>
              <a:fillRect/>
            </a:stretch>
          </a:blipFill>
        </p:spPr>
        <p:txBody>
          <a:bodyPr/>
          <a:lstStyle/>
          <a:p>
            <a:endParaRPr lang="en-SI"/>
          </a:p>
        </p:txBody>
      </p:sp>
      <p:sp>
        <p:nvSpPr>
          <p:cNvPr id="5" name="TextBox 5"/>
          <p:cNvSpPr txBox="1"/>
          <p:nvPr/>
        </p:nvSpPr>
        <p:spPr>
          <a:xfrm>
            <a:off x="6329149" y="1981200"/>
            <a:ext cx="5553502" cy="685775"/>
          </a:xfrm>
          <a:prstGeom prst="rect">
            <a:avLst/>
          </a:prstGeom>
        </p:spPr>
        <p:txBody>
          <a:bodyPr lIns="0" tIns="0" rIns="0" bIns="0" rtlCol="0" anchor="t">
            <a:spAutoFit/>
          </a:bodyPr>
          <a:lstStyle/>
          <a:p>
            <a:pPr algn="ctr">
              <a:lnSpc>
                <a:spcPts val="5550"/>
              </a:lnSpc>
            </a:pPr>
            <a:r>
              <a:rPr lang="en-US" sz="4999">
                <a:solidFill>
                  <a:srgbClr val="000000"/>
                </a:solidFill>
                <a:latin typeface="Bangers"/>
                <a:ea typeface="Bangers"/>
                <a:cs typeface="Bangers"/>
                <a:sym typeface="Bangers"/>
              </a:rPr>
              <a:t>2. vprašanje </a:t>
            </a:r>
          </a:p>
        </p:txBody>
      </p:sp>
      <p:sp>
        <p:nvSpPr>
          <p:cNvPr id="6" name="TextBox 6"/>
          <p:cNvSpPr txBox="1"/>
          <p:nvPr/>
        </p:nvSpPr>
        <p:spPr>
          <a:xfrm>
            <a:off x="16884938" y="315768"/>
            <a:ext cx="962025" cy="434352"/>
          </a:xfrm>
          <a:prstGeom prst="rect">
            <a:avLst/>
          </a:prstGeom>
        </p:spPr>
        <p:txBody>
          <a:bodyPr lIns="0" tIns="0" rIns="0" bIns="0" rtlCol="0" anchor="t">
            <a:spAutoFit/>
          </a:bodyPr>
          <a:lstStyle/>
          <a:p>
            <a:pPr algn="l">
              <a:lnSpc>
                <a:spcPts val="3329"/>
              </a:lnSpc>
            </a:pPr>
            <a:r>
              <a:rPr lang="en-US" sz="3000">
                <a:solidFill>
                  <a:srgbClr val="000000"/>
                </a:solidFill>
                <a:latin typeface="Bangers"/>
                <a:ea typeface="Bangers"/>
                <a:cs typeface="Bangers"/>
                <a:sym typeface="Bangers"/>
              </a:rPr>
              <a:t>GLASBA</a:t>
            </a:r>
          </a:p>
        </p:txBody>
      </p:sp>
      <p:pic>
        <p:nvPicPr>
          <p:cNvPr id="7" name="pubkvizpesem2">
            <a:hlinkClick r:id="" action="ppaction://media"/>
            <a:extLst>
              <a:ext uri="{FF2B5EF4-FFF2-40B4-BE49-F238E27FC236}">
                <a16:creationId xmlns:a16="http://schemas.microsoft.com/office/drawing/2014/main" id="{C5C802FD-D091-F502-BD42-E30EE037B54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229600" y="4218059"/>
            <a:ext cx="2514600" cy="2514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12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rgbClr val="9DBDE7"/>
        </a:solidFill>
        <a:effectLst/>
      </p:bgPr>
    </p:bg>
    <p:spTree>
      <p:nvGrpSpPr>
        <p:cNvPr id="1" name=""/>
        <p:cNvGrpSpPr/>
        <p:nvPr/>
      </p:nvGrpSpPr>
      <p:grpSpPr>
        <a:xfrm>
          <a:off x="0" y="0"/>
          <a:ext cx="0" cy="0"/>
          <a:chOff x="0" y="0"/>
          <a:chExt cx="0" cy="0"/>
        </a:xfrm>
      </p:grpSpPr>
      <p:sp>
        <p:nvSpPr>
          <p:cNvPr id="2" name="Freeform 2"/>
          <p:cNvSpPr/>
          <p:nvPr/>
        </p:nvSpPr>
        <p:spPr>
          <a:xfrm rot="-109738">
            <a:off x="11702745" y="8425990"/>
            <a:ext cx="8961383" cy="2982097"/>
          </a:xfrm>
          <a:custGeom>
            <a:avLst/>
            <a:gdLst/>
            <a:ahLst/>
            <a:cxnLst/>
            <a:rect l="l" t="t" r="r" b="b"/>
            <a:pathLst>
              <a:path w="8961383" h="2982097">
                <a:moveTo>
                  <a:pt x="0" y="0"/>
                </a:moveTo>
                <a:lnTo>
                  <a:pt x="8961383" y="0"/>
                </a:lnTo>
                <a:lnTo>
                  <a:pt x="8961383" y="2982097"/>
                </a:lnTo>
                <a:lnTo>
                  <a:pt x="0" y="2982097"/>
                </a:lnTo>
                <a:lnTo>
                  <a:pt x="0" y="0"/>
                </a:lnTo>
                <a:close/>
              </a:path>
            </a:pathLst>
          </a:custGeom>
          <a:blipFill>
            <a:blip r:embed="rId4">
              <a:extLst>
                <a:ext uri="{96DAC541-7B7A-43D3-8B79-37D633B846F1}">
                  <asvg:svgBlip xmlns:asvg="http://schemas.microsoft.com/office/drawing/2016/SVG/main" r:embed="rId5"/>
                </a:ext>
              </a:extLst>
            </a:blip>
            <a:stretch>
              <a:fillRect t="-137" b="-137"/>
            </a:stretch>
          </a:blipFill>
        </p:spPr>
        <p:txBody>
          <a:bodyPr/>
          <a:lstStyle/>
          <a:p>
            <a:endParaRPr lang="en-SI"/>
          </a:p>
        </p:txBody>
      </p:sp>
      <p:sp>
        <p:nvSpPr>
          <p:cNvPr id="3" name="Freeform 3"/>
          <p:cNvSpPr/>
          <p:nvPr/>
        </p:nvSpPr>
        <p:spPr>
          <a:xfrm rot="-3071680">
            <a:off x="-3100371" y="572564"/>
            <a:ext cx="6024516" cy="2004790"/>
          </a:xfrm>
          <a:custGeom>
            <a:avLst/>
            <a:gdLst/>
            <a:ahLst/>
            <a:cxnLst/>
            <a:rect l="l" t="t" r="r" b="b"/>
            <a:pathLst>
              <a:path w="6024516" h="2004790">
                <a:moveTo>
                  <a:pt x="0" y="0"/>
                </a:moveTo>
                <a:lnTo>
                  <a:pt x="6024516" y="0"/>
                </a:lnTo>
                <a:lnTo>
                  <a:pt x="6024516" y="2004790"/>
                </a:lnTo>
                <a:lnTo>
                  <a:pt x="0" y="2004790"/>
                </a:lnTo>
                <a:lnTo>
                  <a:pt x="0" y="0"/>
                </a:lnTo>
                <a:close/>
              </a:path>
            </a:pathLst>
          </a:custGeom>
          <a:blipFill>
            <a:blip r:embed="rId4">
              <a:extLst>
                <a:ext uri="{96DAC541-7B7A-43D3-8B79-37D633B846F1}">
                  <asvg:svgBlip xmlns:asvg="http://schemas.microsoft.com/office/drawing/2016/SVG/main" r:embed="rId5"/>
                </a:ext>
              </a:extLst>
            </a:blip>
            <a:stretch>
              <a:fillRect t="-84" b="-84"/>
            </a:stretch>
          </a:blipFill>
        </p:spPr>
        <p:txBody>
          <a:bodyPr/>
          <a:lstStyle/>
          <a:p>
            <a:endParaRPr lang="en-SI"/>
          </a:p>
        </p:txBody>
      </p:sp>
      <p:sp>
        <p:nvSpPr>
          <p:cNvPr id="4" name="Freeform 4"/>
          <p:cNvSpPr/>
          <p:nvPr/>
        </p:nvSpPr>
        <p:spPr>
          <a:xfrm>
            <a:off x="13611639" y="3047041"/>
            <a:ext cx="4235323" cy="6356958"/>
          </a:xfrm>
          <a:custGeom>
            <a:avLst/>
            <a:gdLst/>
            <a:ahLst/>
            <a:cxnLst/>
            <a:rect l="l" t="t" r="r" b="b"/>
            <a:pathLst>
              <a:path w="4235323" h="6356958">
                <a:moveTo>
                  <a:pt x="0" y="0"/>
                </a:moveTo>
                <a:lnTo>
                  <a:pt x="4235324" y="0"/>
                </a:lnTo>
                <a:lnTo>
                  <a:pt x="4235324" y="6356958"/>
                </a:lnTo>
                <a:lnTo>
                  <a:pt x="0" y="6356958"/>
                </a:lnTo>
                <a:lnTo>
                  <a:pt x="0" y="0"/>
                </a:lnTo>
                <a:close/>
              </a:path>
            </a:pathLst>
          </a:custGeom>
          <a:blipFill>
            <a:blip r:embed="rId6"/>
            <a:stretch>
              <a:fillRect/>
            </a:stretch>
          </a:blipFill>
        </p:spPr>
        <p:txBody>
          <a:bodyPr/>
          <a:lstStyle/>
          <a:p>
            <a:endParaRPr lang="en-SI"/>
          </a:p>
        </p:txBody>
      </p:sp>
      <p:sp>
        <p:nvSpPr>
          <p:cNvPr id="5" name="TextBox 5"/>
          <p:cNvSpPr txBox="1"/>
          <p:nvPr/>
        </p:nvSpPr>
        <p:spPr>
          <a:xfrm>
            <a:off x="6329149" y="1981200"/>
            <a:ext cx="5553502" cy="685775"/>
          </a:xfrm>
          <a:prstGeom prst="rect">
            <a:avLst/>
          </a:prstGeom>
        </p:spPr>
        <p:txBody>
          <a:bodyPr lIns="0" tIns="0" rIns="0" bIns="0" rtlCol="0" anchor="t">
            <a:spAutoFit/>
          </a:bodyPr>
          <a:lstStyle/>
          <a:p>
            <a:pPr algn="ctr">
              <a:lnSpc>
                <a:spcPts val="5550"/>
              </a:lnSpc>
            </a:pPr>
            <a:r>
              <a:rPr lang="en-US" sz="4999">
                <a:solidFill>
                  <a:srgbClr val="000000"/>
                </a:solidFill>
                <a:latin typeface="Bangers"/>
                <a:ea typeface="Bangers"/>
                <a:cs typeface="Bangers"/>
                <a:sym typeface="Bangers"/>
              </a:rPr>
              <a:t>3. vprašanje </a:t>
            </a:r>
          </a:p>
        </p:txBody>
      </p:sp>
      <p:sp>
        <p:nvSpPr>
          <p:cNvPr id="6" name="TextBox 6"/>
          <p:cNvSpPr txBox="1"/>
          <p:nvPr/>
        </p:nvSpPr>
        <p:spPr>
          <a:xfrm>
            <a:off x="16884938" y="315768"/>
            <a:ext cx="962025" cy="434352"/>
          </a:xfrm>
          <a:prstGeom prst="rect">
            <a:avLst/>
          </a:prstGeom>
        </p:spPr>
        <p:txBody>
          <a:bodyPr lIns="0" tIns="0" rIns="0" bIns="0" rtlCol="0" anchor="t">
            <a:spAutoFit/>
          </a:bodyPr>
          <a:lstStyle/>
          <a:p>
            <a:pPr algn="l">
              <a:lnSpc>
                <a:spcPts val="3329"/>
              </a:lnSpc>
            </a:pPr>
            <a:r>
              <a:rPr lang="en-US" sz="3000">
                <a:solidFill>
                  <a:srgbClr val="000000"/>
                </a:solidFill>
                <a:latin typeface="Bangers"/>
                <a:ea typeface="Bangers"/>
                <a:cs typeface="Bangers"/>
                <a:sym typeface="Bangers"/>
              </a:rPr>
              <a:t>GLASBA</a:t>
            </a:r>
          </a:p>
        </p:txBody>
      </p:sp>
      <p:pic>
        <p:nvPicPr>
          <p:cNvPr id="7" name="pubkvizpesem3">
            <a:hlinkClick r:id="" action="ppaction://media"/>
            <a:extLst>
              <a:ext uri="{FF2B5EF4-FFF2-40B4-BE49-F238E27FC236}">
                <a16:creationId xmlns:a16="http://schemas.microsoft.com/office/drawing/2014/main" id="{B18A1C58-24D6-4410-80CA-0A7A0E907CC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620000" y="4229100"/>
            <a:ext cx="2726572" cy="272657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26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rgbClr val="9DBDE7"/>
        </a:solidFill>
        <a:effectLst/>
      </p:bgPr>
    </p:bg>
    <p:spTree>
      <p:nvGrpSpPr>
        <p:cNvPr id="1" name=""/>
        <p:cNvGrpSpPr/>
        <p:nvPr/>
      </p:nvGrpSpPr>
      <p:grpSpPr>
        <a:xfrm>
          <a:off x="0" y="0"/>
          <a:ext cx="0" cy="0"/>
          <a:chOff x="0" y="0"/>
          <a:chExt cx="0" cy="0"/>
        </a:xfrm>
      </p:grpSpPr>
      <p:sp>
        <p:nvSpPr>
          <p:cNvPr id="2" name="Freeform 2"/>
          <p:cNvSpPr/>
          <p:nvPr/>
        </p:nvSpPr>
        <p:spPr>
          <a:xfrm rot="-109738">
            <a:off x="11702745" y="8425990"/>
            <a:ext cx="8961383" cy="2982097"/>
          </a:xfrm>
          <a:custGeom>
            <a:avLst/>
            <a:gdLst/>
            <a:ahLst/>
            <a:cxnLst/>
            <a:rect l="l" t="t" r="r" b="b"/>
            <a:pathLst>
              <a:path w="8961383" h="2982097">
                <a:moveTo>
                  <a:pt x="0" y="0"/>
                </a:moveTo>
                <a:lnTo>
                  <a:pt x="8961383" y="0"/>
                </a:lnTo>
                <a:lnTo>
                  <a:pt x="8961383" y="2982097"/>
                </a:lnTo>
                <a:lnTo>
                  <a:pt x="0" y="2982097"/>
                </a:lnTo>
                <a:lnTo>
                  <a:pt x="0" y="0"/>
                </a:lnTo>
                <a:close/>
              </a:path>
            </a:pathLst>
          </a:custGeom>
          <a:blipFill>
            <a:blip r:embed="rId4">
              <a:extLst>
                <a:ext uri="{96DAC541-7B7A-43D3-8B79-37D633B846F1}">
                  <asvg:svgBlip xmlns:asvg="http://schemas.microsoft.com/office/drawing/2016/SVG/main" r:embed="rId5"/>
                </a:ext>
              </a:extLst>
            </a:blip>
            <a:stretch>
              <a:fillRect t="-137" b="-137"/>
            </a:stretch>
          </a:blipFill>
        </p:spPr>
        <p:txBody>
          <a:bodyPr/>
          <a:lstStyle/>
          <a:p>
            <a:endParaRPr lang="en-SI"/>
          </a:p>
        </p:txBody>
      </p:sp>
      <p:sp>
        <p:nvSpPr>
          <p:cNvPr id="3" name="Freeform 3"/>
          <p:cNvSpPr/>
          <p:nvPr/>
        </p:nvSpPr>
        <p:spPr>
          <a:xfrm rot="-3071680">
            <a:off x="-3100371" y="572564"/>
            <a:ext cx="6024516" cy="2004790"/>
          </a:xfrm>
          <a:custGeom>
            <a:avLst/>
            <a:gdLst/>
            <a:ahLst/>
            <a:cxnLst/>
            <a:rect l="l" t="t" r="r" b="b"/>
            <a:pathLst>
              <a:path w="6024516" h="2004790">
                <a:moveTo>
                  <a:pt x="0" y="0"/>
                </a:moveTo>
                <a:lnTo>
                  <a:pt x="6024516" y="0"/>
                </a:lnTo>
                <a:lnTo>
                  <a:pt x="6024516" y="2004790"/>
                </a:lnTo>
                <a:lnTo>
                  <a:pt x="0" y="2004790"/>
                </a:lnTo>
                <a:lnTo>
                  <a:pt x="0" y="0"/>
                </a:lnTo>
                <a:close/>
              </a:path>
            </a:pathLst>
          </a:custGeom>
          <a:blipFill>
            <a:blip r:embed="rId4">
              <a:extLst>
                <a:ext uri="{96DAC541-7B7A-43D3-8B79-37D633B846F1}">
                  <asvg:svgBlip xmlns:asvg="http://schemas.microsoft.com/office/drawing/2016/SVG/main" r:embed="rId5"/>
                </a:ext>
              </a:extLst>
            </a:blip>
            <a:stretch>
              <a:fillRect t="-84" b="-84"/>
            </a:stretch>
          </a:blipFill>
        </p:spPr>
        <p:txBody>
          <a:bodyPr/>
          <a:lstStyle/>
          <a:p>
            <a:endParaRPr lang="en-SI"/>
          </a:p>
        </p:txBody>
      </p:sp>
      <p:sp>
        <p:nvSpPr>
          <p:cNvPr id="4" name="Freeform 4"/>
          <p:cNvSpPr/>
          <p:nvPr/>
        </p:nvSpPr>
        <p:spPr>
          <a:xfrm>
            <a:off x="13023977" y="2752591"/>
            <a:ext cx="4577769" cy="6870948"/>
          </a:xfrm>
          <a:custGeom>
            <a:avLst/>
            <a:gdLst/>
            <a:ahLst/>
            <a:cxnLst/>
            <a:rect l="l" t="t" r="r" b="b"/>
            <a:pathLst>
              <a:path w="4577769" h="6870948">
                <a:moveTo>
                  <a:pt x="0" y="0"/>
                </a:moveTo>
                <a:lnTo>
                  <a:pt x="4577769" y="0"/>
                </a:lnTo>
                <a:lnTo>
                  <a:pt x="4577769" y="6870948"/>
                </a:lnTo>
                <a:lnTo>
                  <a:pt x="0" y="6870948"/>
                </a:lnTo>
                <a:lnTo>
                  <a:pt x="0" y="0"/>
                </a:lnTo>
                <a:close/>
              </a:path>
            </a:pathLst>
          </a:custGeom>
          <a:blipFill>
            <a:blip r:embed="rId6"/>
            <a:stretch>
              <a:fillRect/>
            </a:stretch>
          </a:blipFill>
        </p:spPr>
        <p:txBody>
          <a:bodyPr/>
          <a:lstStyle/>
          <a:p>
            <a:endParaRPr lang="en-SI"/>
          </a:p>
        </p:txBody>
      </p:sp>
      <p:sp>
        <p:nvSpPr>
          <p:cNvPr id="5" name="TextBox 5"/>
          <p:cNvSpPr txBox="1"/>
          <p:nvPr/>
        </p:nvSpPr>
        <p:spPr>
          <a:xfrm>
            <a:off x="6329149" y="1981200"/>
            <a:ext cx="5553502" cy="685775"/>
          </a:xfrm>
          <a:prstGeom prst="rect">
            <a:avLst/>
          </a:prstGeom>
        </p:spPr>
        <p:txBody>
          <a:bodyPr lIns="0" tIns="0" rIns="0" bIns="0" rtlCol="0" anchor="t">
            <a:spAutoFit/>
          </a:bodyPr>
          <a:lstStyle/>
          <a:p>
            <a:pPr algn="ctr">
              <a:lnSpc>
                <a:spcPts val="5550"/>
              </a:lnSpc>
            </a:pPr>
            <a:r>
              <a:rPr lang="en-US" sz="4999">
                <a:solidFill>
                  <a:srgbClr val="000000"/>
                </a:solidFill>
                <a:latin typeface="Bangers"/>
                <a:ea typeface="Bangers"/>
                <a:cs typeface="Bangers"/>
                <a:sym typeface="Bangers"/>
              </a:rPr>
              <a:t>4. vprašanje </a:t>
            </a:r>
          </a:p>
        </p:txBody>
      </p:sp>
      <p:sp>
        <p:nvSpPr>
          <p:cNvPr id="6" name="TextBox 6"/>
          <p:cNvSpPr txBox="1"/>
          <p:nvPr/>
        </p:nvSpPr>
        <p:spPr>
          <a:xfrm>
            <a:off x="16884938" y="315768"/>
            <a:ext cx="962025" cy="434352"/>
          </a:xfrm>
          <a:prstGeom prst="rect">
            <a:avLst/>
          </a:prstGeom>
        </p:spPr>
        <p:txBody>
          <a:bodyPr lIns="0" tIns="0" rIns="0" bIns="0" rtlCol="0" anchor="t">
            <a:spAutoFit/>
          </a:bodyPr>
          <a:lstStyle/>
          <a:p>
            <a:pPr algn="l">
              <a:lnSpc>
                <a:spcPts val="3329"/>
              </a:lnSpc>
            </a:pPr>
            <a:r>
              <a:rPr lang="en-US" sz="3000">
                <a:solidFill>
                  <a:srgbClr val="000000"/>
                </a:solidFill>
                <a:latin typeface="Bangers"/>
                <a:ea typeface="Bangers"/>
                <a:cs typeface="Bangers"/>
                <a:sym typeface="Bangers"/>
              </a:rPr>
              <a:t>GLASBA</a:t>
            </a:r>
          </a:p>
        </p:txBody>
      </p:sp>
      <p:pic>
        <p:nvPicPr>
          <p:cNvPr id="7" name="pubkvizpesem4">
            <a:hlinkClick r:id="" action="ppaction://media"/>
            <a:extLst>
              <a:ext uri="{FF2B5EF4-FFF2-40B4-BE49-F238E27FC236}">
                <a16:creationId xmlns:a16="http://schemas.microsoft.com/office/drawing/2014/main" id="{E8979E56-7FC8-F947-D497-7565AB89808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543800" y="4305300"/>
            <a:ext cx="2678041" cy="267804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77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rgbClr val="9DBDE7"/>
        </a:solidFill>
        <a:effectLst/>
      </p:bgPr>
    </p:bg>
    <p:spTree>
      <p:nvGrpSpPr>
        <p:cNvPr id="1" name=""/>
        <p:cNvGrpSpPr/>
        <p:nvPr/>
      </p:nvGrpSpPr>
      <p:grpSpPr>
        <a:xfrm>
          <a:off x="0" y="0"/>
          <a:ext cx="0" cy="0"/>
          <a:chOff x="0" y="0"/>
          <a:chExt cx="0" cy="0"/>
        </a:xfrm>
      </p:grpSpPr>
      <p:sp>
        <p:nvSpPr>
          <p:cNvPr id="2" name="Freeform 2"/>
          <p:cNvSpPr/>
          <p:nvPr/>
        </p:nvSpPr>
        <p:spPr>
          <a:xfrm rot="-109738">
            <a:off x="11702745" y="8425990"/>
            <a:ext cx="8961383" cy="2982097"/>
          </a:xfrm>
          <a:custGeom>
            <a:avLst/>
            <a:gdLst/>
            <a:ahLst/>
            <a:cxnLst/>
            <a:rect l="l" t="t" r="r" b="b"/>
            <a:pathLst>
              <a:path w="8961383" h="2982097">
                <a:moveTo>
                  <a:pt x="0" y="0"/>
                </a:moveTo>
                <a:lnTo>
                  <a:pt x="8961383" y="0"/>
                </a:lnTo>
                <a:lnTo>
                  <a:pt x="8961383" y="2982097"/>
                </a:lnTo>
                <a:lnTo>
                  <a:pt x="0" y="2982097"/>
                </a:lnTo>
                <a:lnTo>
                  <a:pt x="0" y="0"/>
                </a:lnTo>
                <a:close/>
              </a:path>
            </a:pathLst>
          </a:custGeom>
          <a:blipFill>
            <a:blip r:embed="rId4">
              <a:extLst>
                <a:ext uri="{96DAC541-7B7A-43D3-8B79-37D633B846F1}">
                  <asvg:svgBlip xmlns:asvg="http://schemas.microsoft.com/office/drawing/2016/SVG/main" r:embed="rId5"/>
                </a:ext>
              </a:extLst>
            </a:blip>
            <a:stretch>
              <a:fillRect t="-137" b="-137"/>
            </a:stretch>
          </a:blipFill>
        </p:spPr>
        <p:txBody>
          <a:bodyPr/>
          <a:lstStyle/>
          <a:p>
            <a:endParaRPr lang="en-SI"/>
          </a:p>
        </p:txBody>
      </p:sp>
      <p:sp>
        <p:nvSpPr>
          <p:cNvPr id="3" name="Freeform 3"/>
          <p:cNvSpPr/>
          <p:nvPr/>
        </p:nvSpPr>
        <p:spPr>
          <a:xfrm rot="-3071680">
            <a:off x="-3100371" y="572564"/>
            <a:ext cx="6024516" cy="2004790"/>
          </a:xfrm>
          <a:custGeom>
            <a:avLst/>
            <a:gdLst/>
            <a:ahLst/>
            <a:cxnLst/>
            <a:rect l="l" t="t" r="r" b="b"/>
            <a:pathLst>
              <a:path w="6024516" h="2004790">
                <a:moveTo>
                  <a:pt x="0" y="0"/>
                </a:moveTo>
                <a:lnTo>
                  <a:pt x="6024516" y="0"/>
                </a:lnTo>
                <a:lnTo>
                  <a:pt x="6024516" y="2004790"/>
                </a:lnTo>
                <a:lnTo>
                  <a:pt x="0" y="2004790"/>
                </a:lnTo>
                <a:lnTo>
                  <a:pt x="0" y="0"/>
                </a:lnTo>
                <a:close/>
              </a:path>
            </a:pathLst>
          </a:custGeom>
          <a:blipFill>
            <a:blip r:embed="rId4">
              <a:extLst>
                <a:ext uri="{96DAC541-7B7A-43D3-8B79-37D633B846F1}">
                  <asvg:svgBlip xmlns:asvg="http://schemas.microsoft.com/office/drawing/2016/SVG/main" r:embed="rId5"/>
                </a:ext>
              </a:extLst>
            </a:blip>
            <a:stretch>
              <a:fillRect t="-84" b="-84"/>
            </a:stretch>
          </a:blipFill>
        </p:spPr>
        <p:txBody>
          <a:bodyPr/>
          <a:lstStyle/>
          <a:p>
            <a:endParaRPr lang="en-SI"/>
          </a:p>
        </p:txBody>
      </p:sp>
      <p:sp>
        <p:nvSpPr>
          <p:cNvPr id="4" name="Freeform 4"/>
          <p:cNvSpPr/>
          <p:nvPr/>
        </p:nvSpPr>
        <p:spPr>
          <a:xfrm>
            <a:off x="463082" y="1574959"/>
            <a:ext cx="4962879" cy="7448974"/>
          </a:xfrm>
          <a:custGeom>
            <a:avLst/>
            <a:gdLst/>
            <a:ahLst/>
            <a:cxnLst/>
            <a:rect l="l" t="t" r="r" b="b"/>
            <a:pathLst>
              <a:path w="4962879" h="7448974">
                <a:moveTo>
                  <a:pt x="0" y="0"/>
                </a:moveTo>
                <a:lnTo>
                  <a:pt x="4962879" y="0"/>
                </a:lnTo>
                <a:lnTo>
                  <a:pt x="4962879" y="7448974"/>
                </a:lnTo>
                <a:lnTo>
                  <a:pt x="0" y="7448974"/>
                </a:lnTo>
                <a:lnTo>
                  <a:pt x="0" y="0"/>
                </a:lnTo>
                <a:close/>
              </a:path>
            </a:pathLst>
          </a:custGeom>
          <a:blipFill>
            <a:blip r:embed="rId6"/>
            <a:stretch>
              <a:fillRect/>
            </a:stretch>
          </a:blipFill>
        </p:spPr>
        <p:txBody>
          <a:bodyPr/>
          <a:lstStyle/>
          <a:p>
            <a:endParaRPr lang="en-SI"/>
          </a:p>
        </p:txBody>
      </p:sp>
      <p:sp>
        <p:nvSpPr>
          <p:cNvPr id="5" name="TextBox 5"/>
          <p:cNvSpPr txBox="1"/>
          <p:nvPr/>
        </p:nvSpPr>
        <p:spPr>
          <a:xfrm>
            <a:off x="6329149" y="1981200"/>
            <a:ext cx="5553502" cy="685775"/>
          </a:xfrm>
          <a:prstGeom prst="rect">
            <a:avLst/>
          </a:prstGeom>
        </p:spPr>
        <p:txBody>
          <a:bodyPr lIns="0" tIns="0" rIns="0" bIns="0" rtlCol="0" anchor="t">
            <a:spAutoFit/>
          </a:bodyPr>
          <a:lstStyle/>
          <a:p>
            <a:pPr algn="ctr">
              <a:lnSpc>
                <a:spcPts val="5550"/>
              </a:lnSpc>
            </a:pPr>
            <a:r>
              <a:rPr lang="en-US" sz="4999">
                <a:solidFill>
                  <a:srgbClr val="000000"/>
                </a:solidFill>
                <a:latin typeface="Bangers"/>
                <a:ea typeface="Bangers"/>
                <a:cs typeface="Bangers"/>
                <a:sym typeface="Bangers"/>
              </a:rPr>
              <a:t>5. vprašanje </a:t>
            </a:r>
          </a:p>
        </p:txBody>
      </p:sp>
      <p:sp>
        <p:nvSpPr>
          <p:cNvPr id="6" name="TextBox 6"/>
          <p:cNvSpPr txBox="1"/>
          <p:nvPr/>
        </p:nvSpPr>
        <p:spPr>
          <a:xfrm>
            <a:off x="16884938" y="315768"/>
            <a:ext cx="962025" cy="434352"/>
          </a:xfrm>
          <a:prstGeom prst="rect">
            <a:avLst/>
          </a:prstGeom>
        </p:spPr>
        <p:txBody>
          <a:bodyPr lIns="0" tIns="0" rIns="0" bIns="0" rtlCol="0" anchor="t">
            <a:spAutoFit/>
          </a:bodyPr>
          <a:lstStyle/>
          <a:p>
            <a:pPr algn="l">
              <a:lnSpc>
                <a:spcPts val="3329"/>
              </a:lnSpc>
            </a:pPr>
            <a:r>
              <a:rPr lang="en-US" sz="3000">
                <a:solidFill>
                  <a:srgbClr val="000000"/>
                </a:solidFill>
                <a:latin typeface="Bangers"/>
                <a:ea typeface="Bangers"/>
                <a:cs typeface="Bangers"/>
                <a:sym typeface="Bangers"/>
              </a:rPr>
              <a:t>GLASBA</a:t>
            </a:r>
          </a:p>
        </p:txBody>
      </p:sp>
      <p:pic>
        <p:nvPicPr>
          <p:cNvPr id="7" name="pubkvizpesem5">
            <a:hlinkClick r:id="" action="ppaction://media"/>
            <a:extLst>
              <a:ext uri="{FF2B5EF4-FFF2-40B4-BE49-F238E27FC236}">
                <a16:creationId xmlns:a16="http://schemas.microsoft.com/office/drawing/2014/main" id="{50403AED-68CB-7816-8F7B-C0BE97A1B07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229600" y="4408559"/>
            <a:ext cx="2133600" cy="2133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00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rgbClr val="9DBDE7"/>
        </a:solidFill>
        <a:effectLst/>
      </p:bgPr>
    </p:bg>
    <p:spTree>
      <p:nvGrpSpPr>
        <p:cNvPr id="1" name=""/>
        <p:cNvGrpSpPr/>
        <p:nvPr/>
      </p:nvGrpSpPr>
      <p:grpSpPr>
        <a:xfrm>
          <a:off x="0" y="0"/>
          <a:ext cx="0" cy="0"/>
          <a:chOff x="0" y="0"/>
          <a:chExt cx="0" cy="0"/>
        </a:xfrm>
      </p:grpSpPr>
      <p:sp>
        <p:nvSpPr>
          <p:cNvPr id="2" name="Freeform 2"/>
          <p:cNvSpPr/>
          <p:nvPr/>
        </p:nvSpPr>
        <p:spPr>
          <a:xfrm rot="-109738">
            <a:off x="11702745" y="8425990"/>
            <a:ext cx="8961383" cy="2982097"/>
          </a:xfrm>
          <a:custGeom>
            <a:avLst/>
            <a:gdLst/>
            <a:ahLst/>
            <a:cxnLst/>
            <a:rect l="l" t="t" r="r" b="b"/>
            <a:pathLst>
              <a:path w="8961383" h="2982097">
                <a:moveTo>
                  <a:pt x="0" y="0"/>
                </a:moveTo>
                <a:lnTo>
                  <a:pt x="8961383" y="0"/>
                </a:lnTo>
                <a:lnTo>
                  <a:pt x="8961383" y="2982097"/>
                </a:lnTo>
                <a:lnTo>
                  <a:pt x="0" y="2982097"/>
                </a:lnTo>
                <a:lnTo>
                  <a:pt x="0" y="0"/>
                </a:lnTo>
                <a:close/>
              </a:path>
            </a:pathLst>
          </a:custGeom>
          <a:blipFill>
            <a:blip r:embed="rId2">
              <a:extLst>
                <a:ext uri="{96DAC541-7B7A-43D3-8B79-37D633B846F1}">
                  <asvg:svgBlip xmlns:asvg="http://schemas.microsoft.com/office/drawing/2016/SVG/main" r:embed="rId3"/>
                </a:ext>
              </a:extLst>
            </a:blip>
            <a:stretch>
              <a:fillRect t="-137" b="-137"/>
            </a:stretch>
          </a:blipFill>
        </p:spPr>
        <p:txBody>
          <a:bodyPr/>
          <a:lstStyle/>
          <a:p>
            <a:endParaRPr lang="en-SI"/>
          </a:p>
        </p:txBody>
      </p:sp>
      <p:sp>
        <p:nvSpPr>
          <p:cNvPr id="3" name="Freeform 3"/>
          <p:cNvSpPr/>
          <p:nvPr/>
        </p:nvSpPr>
        <p:spPr>
          <a:xfrm rot="-3071680">
            <a:off x="-3100371" y="572564"/>
            <a:ext cx="6024516" cy="2004790"/>
          </a:xfrm>
          <a:custGeom>
            <a:avLst/>
            <a:gdLst/>
            <a:ahLst/>
            <a:cxnLst/>
            <a:rect l="l" t="t" r="r" b="b"/>
            <a:pathLst>
              <a:path w="6024516" h="2004790">
                <a:moveTo>
                  <a:pt x="0" y="0"/>
                </a:moveTo>
                <a:lnTo>
                  <a:pt x="6024516" y="0"/>
                </a:lnTo>
                <a:lnTo>
                  <a:pt x="6024516" y="2004790"/>
                </a:lnTo>
                <a:lnTo>
                  <a:pt x="0" y="2004790"/>
                </a:lnTo>
                <a:lnTo>
                  <a:pt x="0" y="0"/>
                </a:lnTo>
                <a:close/>
              </a:path>
            </a:pathLst>
          </a:custGeom>
          <a:blipFill>
            <a:blip r:embed="rId2">
              <a:extLst>
                <a:ext uri="{96DAC541-7B7A-43D3-8B79-37D633B846F1}">
                  <asvg:svgBlip xmlns:asvg="http://schemas.microsoft.com/office/drawing/2016/SVG/main" r:embed="rId3"/>
                </a:ext>
              </a:extLst>
            </a:blip>
            <a:stretch>
              <a:fillRect t="-84" b="-84"/>
            </a:stretch>
          </a:blipFill>
        </p:spPr>
        <p:txBody>
          <a:bodyPr/>
          <a:lstStyle/>
          <a:p>
            <a:endParaRPr lang="en-SI"/>
          </a:p>
        </p:txBody>
      </p:sp>
      <p:sp>
        <p:nvSpPr>
          <p:cNvPr id="4" name="Freeform 4"/>
          <p:cNvSpPr/>
          <p:nvPr/>
        </p:nvSpPr>
        <p:spPr>
          <a:xfrm>
            <a:off x="5532028" y="2342298"/>
            <a:ext cx="7223945" cy="6131323"/>
          </a:xfrm>
          <a:custGeom>
            <a:avLst/>
            <a:gdLst/>
            <a:ahLst/>
            <a:cxnLst/>
            <a:rect l="l" t="t" r="r" b="b"/>
            <a:pathLst>
              <a:path w="7223945" h="6131323">
                <a:moveTo>
                  <a:pt x="0" y="0"/>
                </a:moveTo>
                <a:lnTo>
                  <a:pt x="7223944" y="0"/>
                </a:lnTo>
                <a:lnTo>
                  <a:pt x="7223944" y="6131323"/>
                </a:lnTo>
                <a:lnTo>
                  <a:pt x="0" y="6131323"/>
                </a:lnTo>
                <a:lnTo>
                  <a:pt x="0" y="0"/>
                </a:lnTo>
                <a:close/>
              </a:path>
            </a:pathLst>
          </a:custGeom>
          <a:blipFill>
            <a:blip r:embed="rId4"/>
            <a:stretch>
              <a:fillRect/>
            </a:stretch>
          </a:blipFill>
        </p:spPr>
        <p:txBody>
          <a:bodyPr/>
          <a:lstStyle/>
          <a:p>
            <a:endParaRPr lang="en-SI"/>
          </a:p>
        </p:txBody>
      </p:sp>
      <p:sp>
        <p:nvSpPr>
          <p:cNvPr id="5" name="TextBox 5"/>
          <p:cNvSpPr txBox="1"/>
          <p:nvPr/>
        </p:nvSpPr>
        <p:spPr>
          <a:xfrm>
            <a:off x="4762500" y="4946378"/>
            <a:ext cx="8763000" cy="961263"/>
          </a:xfrm>
          <a:prstGeom prst="rect">
            <a:avLst/>
          </a:prstGeom>
        </p:spPr>
        <p:txBody>
          <a:bodyPr lIns="0" tIns="0" rIns="0" bIns="0" rtlCol="0" anchor="t">
            <a:spAutoFit/>
          </a:bodyPr>
          <a:lstStyle/>
          <a:p>
            <a:pPr algn="ctr">
              <a:lnSpc>
                <a:spcPts val="7325"/>
              </a:lnSpc>
            </a:pPr>
            <a:r>
              <a:rPr lang="en-US" sz="6599">
                <a:solidFill>
                  <a:srgbClr val="000000"/>
                </a:solidFill>
                <a:latin typeface="Bangers"/>
                <a:ea typeface="Bangers"/>
                <a:cs typeface="Bangers"/>
                <a:sym typeface="Bangers"/>
              </a:rPr>
              <a:t>rešitve</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9DBDE7"/>
        </a:solidFill>
        <a:effectLst/>
      </p:bgPr>
    </p:bg>
    <p:spTree>
      <p:nvGrpSpPr>
        <p:cNvPr id="1" name=""/>
        <p:cNvGrpSpPr/>
        <p:nvPr/>
      </p:nvGrpSpPr>
      <p:grpSpPr>
        <a:xfrm>
          <a:off x="0" y="0"/>
          <a:ext cx="0" cy="0"/>
          <a:chOff x="0" y="0"/>
          <a:chExt cx="0" cy="0"/>
        </a:xfrm>
      </p:grpSpPr>
      <p:sp>
        <p:nvSpPr>
          <p:cNvPr id="2" name="Freeform 2"/>
          <p:cNvSpPr/>
          <p:nvPr/>
        </p:nvSpPr>
        <p:spPr>
          <a:xfrm rot="-109738">
            <a:off x="11702745" y="8425990"/>
            <a:ext cx="8961383" cy="2982097"/>
          </a:xfrm>
          <a:custGeom>
            <a:avLst/>
            <a:gdLst/>
            <a:ahLst/>
            <a:cxnLst/>
            <a:rect l="l" t="t" r="r" b="b"/>
            <a:pathLst>
              <a:path w="8961383" h="2982097">
                <a:moveTo>
                  <a:pt x="0" y="0"/>
                </a:moveTo>
                <a:lnTo>
                  <a:pt x="8961383" y="0"/>
                </a:lnTo>
                <a:lnTo>
                  <a:pt x="8961383" y="2982097"/>
                </a:lnTo>
                <a:lnTo>
                  <a:pt x="0" y="2982097"/>
                </a:lnTo>
                <a:lnTo>
                  <a:pt x="0" y="0"/>
                </a:lnTo>
                <a:close/>
              </a:path>
            </a:pathLst>
          </a:custGeom>
          <a:blipFill>
            <a:blip r:embed="rId2">
              <a:extLst>
                <a:ext uri="{96DAC541-7B7A-43D3-8B79-37D633B846F1}">
                  <asvg:svgBlip xmlns:asvg="http://schemas.microsoft.com/office/drawing/2016/SVG/main" r:embed="rId3"/>
                </a:ext>
              </a:extLst>
            </a:blip>
            <a:stretch>
              <a:fillRect t="-137" b="-137"/>
            </a:stretch>
          </a:blipFill>
        </p:spPr>
        <p:txBody>
          <a:bodyPr/>
          <a:lstStyle/>
          <a:p>
            <a:endParaRPr lang="en-SI"/>
          </a:p>
        </p:txBody>
      </p:sp>
      <p:sp>
        <p:nvSpPr>
          <p:cNvPr id="3" name="Freeform 3"/>
          <p:cNvSpPr/>
          <p:nvPr/>
        </p:nvSpPr>
        <p:spPr>
          <a:xfrm rot="-3071680">
            <a:off x="-3100371" y="572564"/>
            <a:ext cx="6024516" cy="2004790"/>
          </a:xfrm>
          <a:custGeom>
            <a:avLst/>
            <a:gdLst/>
            <a:ahLst/>
            <a:cxnLst/>
            <a:rect l="l" t="t" r="r" b="b"/>
            <a:pathLst>
              <a:path w="6024516" h="2004790">
                <a:moveTo>
                  <a:pt x="0" y="0"/>
                </a:moveTo>
                <a:lnTo>
                  <a:pt x="6024516" y="0"/>
                </a:lnTo>
                <a:lnTo>
                  <a:pt x="6024516" y="2004790"/>
                </a:lnTo>
                <a:lnTo>
                  <a:pt x="0" y="2004790"/>
                </a:lnTo>
                <a:lnTo>
                  <a:pt x="0" y="0"/>
                </a:lnTo>
                <a:close/>
              </a:path>
            </a:pathLst>
          </a:custGeom>
          <a:blipFill>
            <a:blip r:embed="rId2">
              <a:extLst>
                <a:ext uri="{96DAC541-7B7A-43D3-8B79-37D633B846F1}">
                  <asvg:svgBlip xmlns:asvg="http://schemas.microsoft.com/office/drawing/2016/SVG/main" r:embed="rId3"/>
                </a:ext>
              </a:extLst>
            </a:blip>
            <a:stretch>
              <a:fillRect t="-84" b="-84"/>
            </a:stretch>
          </a:blipFill>
        </p:spPr>
        <p:txBody>
          <a:bodyPr/>
          <a:lstStyle/>
          <a:p>
            <a:endParaRPr lang="en-SI"/>
          </a:p>
        </p:txBody>
      </p:sp>
      <p:sp>
        <p:nvSpPr>
          <p:cNvPr id="4" name="TextBox 4"/>
          <p:cNvSpPr txBox="1"/>
          <p:nvPr/>
        </p:nvSpPr>
        <p:spPr>
          <a:xfrm>
            <a:off x="3018417" y="2094701"/>
            <a:ext cx="11658600" cy="4248150"/>
          </a:xfrm>
          <a:prstGeom prst="rect">
            <a:avLst/>
          </a:prstGeom>
        </p:spPr>
        <p:txBody>
          <a:bodyPr lIns="0" tIns="0" rIns="0" bIns="0" rtlCol="0" anchor="t">
            <a:spAutoFit/>
          </a:bodyPr>
          <a:lstStyle/>
          <a:p>
            <a:pPr algn="ctr">
              <a:lnSpc>
                <a:spcPts val="5550"/>
              </a:lnSpc>
            </a:pPr>
            <a:r>
              <a:rPr lang="en-US" sz="4999">
                <a:solidFill>
                  <a:srgbClr val="04181F"/>
                </a:solidFill>
                <a:latin typeface="Josefin Sans"/>
                <a:ea typeface="Josefin Sans"/>
                <a:cs typeface="Josefin Sans"/>
                <a:sym typeface="Josefin Sans"/>
              </a:rPr>
              <a:t>Po odstopu Justina Trudeauja se je marca 2025 na čelo kanadske vlade povzpel nekdanji centralni bančnik in ekonomist z bogatimi izkušnjami iz mednarodnih finančnih institucij. Kdo je postal </a:t>
            </a:r>
            <a:r>
              <a:rPr lang="en-US" sz="4999" b="1">
                <a:solidFill>
                  <a:srgbClr val="04181F"/>
                </a:solidFill>
                <a:latin typeface="Josefin Sans Bold"/>
                <a:ea typeface="Josefin Sans Bold"/>
                <a:cs typeface="Josefin Sans Bold"/>
                <a:sym typeface="Josefin Sans Bold"/>
              </a:rPr>
              <a:t>novi predsednik vlade Kanade</a:t>
            </a:r>
            <a:r>
              <a:rPr lang="en-US" sz="4999">
                <a:solidFill>
                  <a:srgbClr val="04181F"/>
                </a:solidFill>
                <a:latin typeface="Josefin Sans"/>
                <a:ea typeface="Josefin Sans"/>
                <a:cs typeface="Josefin Sans"/>
                <a:sym typeface="Josefin Sans"/>
              </a:rPr>
              <a:t>?</a:t>
            </a:r>
          </a:p>
        </p:txBody>
      </p:sp>
      <p:sp>
        <p:nvSpPr>
          <p:cNvPr id="5" name="Freeform 5"/>
          <p:cNvSpPr/>
          <p:nvPr/>
        </p:nvSpPr>
        <p:spPr>
          <a:xfrm>
            <a:off x="6826015" y="7120851"/>
            <a:ext cx="4831425" cy="2796187"/>
          </a:xfrm>
          <a:custGeom>
            <a:avLst/>
            <a:gdLst/>
            <a:ahLst/>
            <a:cxnLst/>
            <a:rect l="l" t="t" r="r" b="b"/>
            <a:pathLst>
              <a:path w="4831425" h="2796187">
                <a:moveTo>
                  <a:pt x="0" y="0"/>
                </a:moveTo>
                <a:lnTo>
                  <a:pt x="4831424" y="0"/>
                </a:lnTo>
                <a:lnTo>
                  <a:pt x="4831424" y="2796187"/>
                </a:lnTo>
                <a:lnTo>
                  <a:pt x="0" y="279618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SI"/>
          </a:p>
        </p:txBody>
      </p:sp>
      <p:sp>
        <p:nvSpPr>
          <p:cNvPr id="6" name="TextBox 6"/>
          <p:cNvSpPr txBox="1"/>
          <p:nvPr/>
        </p:nvSpPr>
        <p:spPr>
          <a:xfrm>
            <a:off x="5731928" y="1066800"/>
            <a:ext cx="5553502" cy="685775"/>
          </a:xfrm>
          <a:prstGeom prst="rect">
            <a:avLst/>
          </a:prstGeom>
        </p:spPr>
        <p:txBody>
          <a:bodyPr lIns="0" tIns="0" rIns="0" bIns="0" rtlCol="0" anchor="t">
            <a:spAutoFit/>
          </a:bodyPr>
          <a:lstStyle/>
          <a:p>
            <a:pPr algn="ctr">
              <a:lnSpc>
                <a:spcPts val="5550"/>
              </a:lnSpc>
            </a:pPr>
            <a:r>
              <a:rPr lang="en-US" sz="4999">
                <a:solidFill>
                  <a:srgbClr val="000000"/>
                </a:solidFill>
                <a:latin typeface="Bangers"/>
                <a:ea typeface="Bangers"/>
                <a:cs typeface="Bangers"/>
                <a:sym typeface="Bangers"/>
              </a:rPr>
              <a:t>4. vprašanje </a:t>
            </a:r>
          </a:p>
        </p:txBody>
      </p:sp>
      <p:sp>
        <p:nvSpPr>
          <p:cNvPr id="7" name="TextBox 7"/>
          <p:cNvSpPr txBox="1"/>
          <p:nvPr/>
        </p:nvSpPr>
        <p:spPr>
          <a:xfrm>
            <a:off x="15955754" y="370704"/>
            <a:ext cx="5867400" cy="434352"/>
          </a:xfrm>
          <a:prstGeom prst="rect">
            <a:avLst/>
          </a:prstGeom>
        </p:spPr>
        <p:txBody>
          <a:bodyPr lIns="0" tIns="0" rIns="0" bIns="0" rtlCol="0" anchor="t">
            <a:spAutoFit/>
          </a:bodyPr>
          <a:lstStyle/>
          <a:p>
            <a:pPr algn="l">
              <a:lnSpc>
                <a:spcPts val="3329"/>
              </a:lnSpc>
            </a:pPr>
            <a:r>
              <a:rPr lang="en-US" sz="3000">
                <a:solidFill>
                  <a:srgbClr val="000000"/>
                </a:solidFill>
                <a:latin typeface="Bangers"/>
                <a:ea typeface="Bangers"/>
                <a:cs typeface="Bangers"/>
                <a:sym typeface="Bangers"/>
              </a:rPr>
              <a:t>2025 (2026)</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rgbClr val="9DBDE7"/>
        </a:solidFill>
        <a:effectLst/>
      </p:bgPr>
    </p:bg>
    <p:spTree>
      <p:nvGrpSpPr>
        <p:cNvPr id="1" name=""/>
        <p:cNvGrpSpPr/>
        <p:nvPr/>
      </p:nvGrpSpPr>
      <p:grpSpPr>
        <a:xfrm>
          <a:off x="0" y="0"/>
          <a:ext cx="0" cy="0"/>
          <a:chOff x="0" y="0"/>
          <a:chExt cx="0" cy="0"/>
        </a:xfrm>
      </p:grpSpPr>
      <p:sp>
        <p:nvSpPr>
          <p:cNvPr id="2" name="Freeform 2"/>
          <p:cNvSpPr/>
          <p:nvPr/>
        </p:nvSpPr>
        <p:spPr>
          <a:xfrm rot="-109738">
            <a:off x="11702745" y="8425990"/>
            <a:ext cx="8961383" cy="2982097"/>
          </a:xfrm>
          <a:custGeom>
            <a:avLst/>
            <a:gdLst/>
            <a:ahLst/>
            <a:cxnLst/>
            <a:rect l="l" t="t" r="r" b="b"/>
            <a:pathLst>
              <a:path w="8961383" h="2982097">
                <a:moveTo>
                  <a:pt x="0" y="0"/>
                </a:moveTo>
                <a:lnTo>
                  <a:pt x="8961383" y="0"/>
                </a:lnTo>
                <a:lnTo>
                  <a:pt x="8961383" y="2982097"/>
                </a:lnTo>
                <a:lnTo>
                  <a:pt x="0" y="2982097"/>
                </a:lnTo>
                <a:lnTo>
                  <a:pt x="0" y="0"/>
                </a:lnTo>
                <a:close/>
              </a:path>
            </a:pathLst>
          </a:custGeom>
          <a:blipFill>
            <a:blip r:embed="rId2">
              <a:extLst>
                <a:ext uri="{96DAC541-7B7A-43D3-8B79-37D633B846F1}">
                  <asvg:svgBlip xmlns:asvg="http://schemas.microsoft.com/office/drawing/2016/SVG/main" r:embed="rId3"/>
                </a:ext>
              </a:extLst>
            </a:blip>
            <a:stretch>
              <a:fillRect t="-137" b="-137"/>
            </a:stretch>
          </a:blipFill>
        </p:spPr>
        <p:txBody>
          <a:bodyPr/>
          <a:lstStyle/>
          <a:p>
            <a:endParaRPr lang="en-SI"/>
          </a:p>
        </p:txBody>
      </p:sp>
      <p:sp>
        <p:nvSpPr>
          <p:cNvPr id="3" name="Freeform 3"/>
          <p:cNvSpPr/>
          <p:nvPr/>
        </p:nvSpPr>
        <p:spPr>
          <a:xfrm rot="-3071680">
            <a:off x="-3100371" y="572564"/>
            <a:ext cx="6024516" cy="2004790"/>
          </a:xfrm>
          <a:custGeom>
            <a:avLst/>
            <a:gdLst/>
            <a:ahLst/>
            <a:cxnLst/>
            <a:rect l="l" t="t" r="r" b="b"/>
            <a:pathLst>
              <a:path w="6024516" h="2004790">
                <a:moveTo>
                  <a:pt x="0" y="0"/>
                </a:moveTo>
                <a:lnTo>
                  <a:pt x="6024516" y="0"/>
                </a:lnTo>
                <a:lnTo>
                  <a:pt x="6024516" y="2004790"/>
                </a:lnTo>
                <a:lnTo>
                  <a:pt x="0" y="2004790"/>
                </a:lnTo>
                <a:lnTo>
                  <a:pt x="0" y="0"/>
                </a:lnTo>
                <a:close/>
              </a:path>
            </a:pathLst>
          </a:custGeom>
          <a:blipFill>
            <a:blip r:embed="rId2">
              <a:extLst>
                <a:ext uri="{96DAC541-7B7A-43D3-8B79-37D633B846F1}">
                  <asvg:svgBlip xmlns:asvg="http://schemas.microsoft.com/office/drawing/2016/SVG/main" r:embed="rId3"/>
                </a:ext>
              </a:extLst>
            </a:blip>
            <a:stretch>
              <a:fillRect t="-84" b="-84"/>
            </a:stretch>
          </a:blipFill>
        </p:spPr>
        <p:txBody>
          <a:bodyPr/>
          <a:lstStyle/>
          <a:p>
            <a:endParaRPr lang="en-SI"/>
          </a:p>
        </p:txBody>
      </p:sp>
      <p:sp>
        <p:nvSpPr>
          <p:cNvPr id="4" name="TextBox 4"/>
          <p:cNvSpPr txBox="1"/>
          <p:nvPr/>
        </p:nvSpPr>
        <p:spPr>
          <a:xfrm>
            <a:off x="2580744" y="1285292"/>
            <a:ext cx="11500294" cy="6208395"/>
          </a:xfrm>
          <a:prstGeom prst="rect">
            <a:avLst/>
          </a:prstGeom>
        </p:spPr>
        <p:txBody>
          <a:bodyPr lIns="0" tIns="0" rIns="0" bIns="0" rtlCol="0" anchor="t">
            <a:spAutoFit/>
          </a:bodyPr>
          <a:lstStyle/>
          <a:p>
            <a:pPr marL="863599" lvl="1" indent="-431800" algn="ctr">
              <a:lnSpc>
                <a:spcPts val="4439"/>
              </a:lnSpc>
              <a:buAutoNum type="arabicPeriod"/>
            </a:pPr>
            <a:r>
              <a:rPr lang="en-US" sz="3999">
                <a:solidFill>
                  <a:srgbClr val="000000"/>
                </a:solidFill>
                <a:latin typeface="Josefin Sans"/>
                <a:ea typeface="Josefin Sans"/>
                <a:cs typeface="Josefin Sans"/>
                <a:sym typeface="Josefin Sans"/>
              </a:rPr>
              <a:t>SHAKIN’ STEVENS– MERRY CHRISTMAS EVERYONE</a:t>
            </a:r>
          </a:p>
          <a:p>
            <a:pPr algn="ctr">
              <a:lnSpc>
                <a:spcPts val="4439"/>
              </a:lnSpc>
              <a:spcBef>
                <a:spcPct val="0"/>
              </a:spcBef>
            </a:pPr>
            <a:endParaRPr lang="en-US" sz="3999">
              <a:solidFill>
                <a:srgbClr val="000000"/>
              </a:solidFill>
              <a:latin typeface="Josefin Sans"/>
              <a:ea typeface="Josefin Sans"/>
              <a:cs typeface="Josefin Sans"/>
              <a:sym typeface="Josefin Sans"/>
            </a:endParaRPr>
          </a:p>
          <a:p>
            <a:pPr algn="ctr">
              <a:lnSpc>
                <a:spcPts val="4439"/>
              </a:lnSpc>
              <a:spcBef>
                <a:spcPct val="0"/>
              </a:spcBef>
            </a:pPr>
            <a:r>
              <a:rPr lang="en-US" sz="3999">
                <a:solidFill>
                  <a:srgbClr val="000000"/>
                </a:solidFill>
                <a:latin typeface="Josefin Sans"/>
                <a:ea typeface="Josefin Sans"/>
                <a:cs typeface="Josefin Sans"/>
                <a:sym typeface="Josefin Sans"/>
              </a:rPr>
              <a:t>2.MAMBO KINGS – PALME IN VALOVI</a:t>
            </a:r>
          </a:p>
          <a:p>
            <a:pPr algn="ctr">
              <a:lnSpc>
                <a:spcPts val="4439"/>
              </a:lnSpc>
              <a:spcBef>
                <a:spcPct val="0"/>
              </a:spcBef>
            </a:pPr>
            <a:endParaRPr lang="en-US" sz="3999">
              <a:solidFill>
                <a:srgbClr val="000000"/>
              </a:solidFill>
              <a:latin typeface="Josefin Sans"/>
              <a:ea typeface="Josefin Sans"/>
              <a:cs typeface="Josefin Sans"/>
              <a:sym typeface="Josefin Sans"/>
            </a:endParaRPr>
          </a:p>
          <a:p>
            <a:pPr algn="ctr">
              <a:lnSpc>
                <a:spcPts val="4439"/>
              </a:lnSpc>
              <a:spcBef>
                <a:spcPct val="0"/>
              </a:spcBef>
            </a:pPr>
            <a:r>
              <a:rPr lang="en-US" sz="3999">
                <a:solidFill>
                  <a:srgbClr val="000000"/>
                </a:solidFill>
                <a:latin typeface="Josefin Sans"/>
                <a:ea typeface="Josefin Sans"/>
                <a:cs typeface="Josefin Sans"/>
                <a:sym typeface="Josefin Sans"/>
              </a:rPr>
              <a:t>3. TOŠE PROESKI – LEDENA</a:t>
            </a:r>
          </a:p>
          <a:p>
            <a:pPr algn="ctr">
              <a:lnSpc>
                <a:spcPts val="4439"/>
              </a:lnSpc>
              <a:spcBef>
                <a:spcPct val="0"/>
              </a:spcBef>
            </a:pPr>
            <a:endParaRPr lang="en-US" sz="3999">
              <a:solidFill>
                <a:srgbClr val="000000"/>
              </a:solidFill>
              <a:latin typeface="Josefin Sans"/>
              <a:ea typeface="Josefin Sans"/>
              <a:cs typeface="Josefin Sans"/>
              <a:sym typeface="Josefin Sans"/>
            </a:endParaRPr>
          </a:p>
          <a:p>
            <a:pPr algn="ctr">
              <a:lnSpc>
                <a:spcPts val="4439"/>
              </a:lnSpc>
              <a:spcBef>
                <a:spcPct val="0"/>
              </a:spcBef>
            </a:pPr>
            <a:r>
              <a:rPr lang="en-US" sz="3999">
                <a:solidFill>
                  <a:srgbClr val="000000"/>
                </a:solidFill>
                <a:latin typeface="Josefin Sans"/>
                <a:ea typeface="Josefin Sans"/>
                <a:cs typeface="Josefin Sans"/>
                <a:sym typeface="Josefin Sans"/>
              </a:rPr>
              <a:t>4. WHEETUS – TEENAGE DIRTBAG</a:t>
            </a:r>
          </a:p>
          <a:p>
            <a:pPr algn="ctr">
              <a:lnSpc>
                <a:spcPts val="4439"/>
              </a:lnSpc>
              <a:spcBef>
                <a:spcPct val="0"/>
              </a:spcBef>
            </a:pPr>
            <a:endParaRPr lang="en-US" sz="3999">
              <a:solidFill>
                <a:srgbClr val="000000"/>
              </a:solidFill>
              <a:latin typeface="Josefin Sans"/>
              <a:ea typeface="Josefin Sans"/>
              <a:cs typeface="Josefin Sans"/>
              <a:sym typeface="Josefin Sans"/>
            </a:endParaRPr>
          </a:p>
          <a:p>
            <a:pPr algn="ctr">
              <a:lnSpc>
                <a:spcPts val="4439"/>
              </a:lnSpc>
              <a:spcBef>
                <a:spcPct val="0"/>
              </a:spcBef>
            </a:pPr>
            <a:r>
              <a:rPr lang="en-US" sz="3999">
                <a:solidFill>
                  <a:srgbClr val="000000"/>
                </a:solidFill>
                <a:latin typeface="Josefin Sans"/>
                <a:ea typeface="Josefin Sans"/>
                <a:cs typeface="Josefin Sans"/>
                <a:sym typeface="Josefin Sans"/>
              </a:rPr>
              <a:t>5. TAYLOR SWIFT – CHRISTMAS TREE FARM</a:t>
            </a:r>
          </a:p>
          <a:p>
            <a:pPr algn="ctr">
              <a:lnSpc>
                <a:spcPts val="4439"/>
              </a:lnSpc>
              <a:spcBef>
                <a:spcPct val="0"/>
              </a:spcBef>
            </a:pPr>
            <a:endParaRPr lang="en-US" sz="3999">
              <a:solidFill>
                <a:srgbClr val="000000"/>
              </a:solidFill>
              <a:latin typeface="Josefin Sans"/>
              <a:ea typeface="Josefin Sans"/>
              <a:cs typeface="Josefin Sans"/>
              <a:sym typeface="Josefin Sans"/>
            </a:endParaRPr>
          </a:p>
        </p:txBody>
      </p:sp>
      <p:sp>
        <p:nvSpPr>
          <p:cNvPr id="5" name="Freeform 5"/>
          <p:cNvSpPr/>
          <p:nvPr/>
        </p:nvSpPr>
        <p:spPr>
          <a:xfrm>
            <a:off x="13122449" y="4379964"/>
            <a:ext cx="4243270" cy="6356958"/>
          </a:xfrm>
          <a:custGeom>
            <a:avLst/>
            <a:gdLst/>
            <a:ahLst/>
            <a:cxnLst/>
            <a:rect l="l" t="t" r="r" b="b"/>
            <a:pathLst>
              <a:path w="4243270" h="6356958">
                <a:moveTo>
                  <a:pt x="0" y="0"/>
                </a:moveTo>
                <a:lnTo>
                  <a:pt x="4243269" y="0"/>
                </a:lnTo>
                <a:lnTo>
                  <a:pt x="4243269" y="6356958"/>
                </a:lnTo>
                <a:lnTo>
                  <a:pt x="0" y="6356958"/>
                </a:lnTo>
                <a:lnTo>
                  <a:pt x="0" y="0"/>
                </a:lnTo>
                <a:close/>
              </a:path>
            </a:pathLst>
          </a:custGeom>
          <a:blipFill>
            <a:blip r:embed="rId4"/>
            <a:stretch>
              <a:fillRect/>
            </a:stretch>
          </a:blipFill>
        </p:spPr>
        <p:txBody>
          <a:bodyPr/>
          <a:lstStyle/>
          <a:p>
            <a:endParaRPr lang="en-SI"/>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rgbClr val="9DBDE7"/>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339056"/>
          </a:xfrm>
          <a:custGeom>
            <a:avLst/>
            <a:gdLst/>
            <a:ahLst/>
            <a:cxnLst/>
            <a:rect l="l" t="t" r="r" b="b"/>
            <a:pathLst>
              <a:path w="18288000" h="10339056">
                <a:moveTo>
                  <a:pt x="0" y="0"/>
                </a:moveTo>
                <a:lnTo>
                  <a:pt x="18288000" y="0"/>
                </a:lnTo>
                <a:lnTo>
                  <a:pt x="18288000" y="10339056"/>
                </a:lnTo>
                <a:lnTo>
                  <a:pt x="0" y="10339056"/>
                </a:lnTo>
                <a:lnTo>
                  <a:pt x="0" y="0"/>
                </a:lnTo>
                <a:close/>
              </a:path>
            </a:pathLst>
          </a:custGeom>
          <a:blipFill>
            <a:blip r:embed="rId2"/>
            <a:stretch>
              <a:fillRect t="-8913" b="-8913"/>
            </a:stretch>
          </a:blipFill>
        </p:spPr>
        <p:txBody>
          <a:bodyPr/>
          <a:lstStyle/>
          <a:p>
            <a:endParaRPr lang="en-SI"/>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9DBDE7"/>
        </a:solidFill>
        <a:effectLst/>
      </p:bgPr>
    </p:bg>
    <p:spTree>
      <p:nvGrpSpPr>
        <p:cNvPr id="1" name=""/>
        <p:cNvGrpSpPr/>
        <p:nvPr/>
      </p:nvGrpSpPr>
      <p:grpSpPr>
        <a:xfrm>
          <a:off x="0" y="0"/>
          <a:ext cx="0" cy="0"/>
          <a:chOff x="0" y="0"/>
          <a:chExt cx="0" cy="0"/>
        </a:xfrm>
      </p:grpSpPr>
      <p:sp>
        <p:nvSpPr>
          <p:cNvPr id="2" name="Freeform 2"/>
          <p:cNvSpPr/>
          <p:nvPr/>
        </p:nvSpPr>
        <p:spPr>
          <a:xfrm rot="-109738">
            <a:off x="11702745" y="8425990"/>
            <a:ext cx="8961383" cy="2982097"/>
          </a:xfrm>
          <a:custGeom>
            <a:avLst/>
            <a:gdLst/>
            <a:ahLst/>
            <a:cxnLst/>
            <a:rect l="l" t="t" r="r" b="b"/>
            <a:pathLst>
              <a:path w="8961383" h="2982097">
                <a:moveTo>
                  <a:pt x="0" y="0"/>
                </a:moveTo>
                <a:lnTo>
                  <a:pt x="8961383" y="0"/>
                </a:lnTo>
                <a:lnTo>
                  <a:pt x="8961383" y="2982097"/>
                </a:lnTo>
                <a:lnTo>
                  <a:pt x="0" y="2982097"/>
                </a:lnTo>
                <a:lnTo>
                  <a:pt x="0" y="0"/>
                </a:lnTo>
                <a:close/>
              </a:path>
            </a:pathLst>
          </a:custGeom>
          <a:blipFill>
            <a:blip r:embed="rId2">
              <a:extLst>
                <a:ext uri="{96DAC541-7B7A-43D3-8B79-37D633B846F1}">
                  <asvg:svgBlip xmlns:asvg="http://schemas.microsoft.com/office/drawing/2016/SVG/main" r:embed="rId3"/>
                </a:ext>
              </a:extLst>
            </a:blip>
            <a:stretch>
              <a:fillRect t="-137" b="-137"/>
            </a:stretch>
          </a:blipFill>
        </p:spPr>
        <p:txBody>
          <a:bodyPr/>
          <a:lstStyle/>
          <a:p>
            <a:endParaRPr lang="en-SI"/>
          </a:p>
        </p:txBody>
      </p:sp>
      <p:sp>
        <p:nvSpPr>
          <p:cNvPr id="3" name="Freeform 3"/>
          <p:cNvSpPr/>
          <p:nvPr/>
        </p:nvSpPr>
        <p:spPr>
          <a:xfrm rot="-3071680">
            <a:off x="-3100371" y="572564"/>
            <a:ext cx="6024516" cy="2004790"/>
          </a:xfrm>
          <a:custGeom>
            <a:avLst/>
            <a:gdLst/>
            <a:ahLst/>
            <a:cxnLst/>
            <a:rect l="l" t="t" r="r" b="b"/>
            <a:pathLst>
              <a:path w="6024516" h="2004790">
                <a:moveTo>
                  <a:pt x="0" y="0"/>
                </a:moveTo>
                <a:lnTo>
                  <a:pt x="6024516" y="0"/>
                </a:lnTo>
                <a:lnTo>
                  <a:pt x="6024516" y="2004790"/>
                </a:lnTo>
                <a:lnTo>
                  <a:pt x="0" y="2004790"/>
                </a:lnTo>
                <a:lnTo>
                  <a:pt x="0" y="0"/>
                </a:lnTo>
                <a:close/>
              </a:path>
            </a:pathLst>
          </a:custGeom>
          <a:blipFill>
            <a:blip r:embed="rId2">
              <a:extLst>
                <a:ext uri="{96DAC541-7B7A-43D3-8B79-37D633B846F1}">
                  <asvg:svgBlip xmlns:asvg="http://schemas.microsoft.com/office/drawing/2016/SVG/main" r:embed="rId3"/>
                </a:ext>
              </a:extLst>
            </a:blip>
            <a:stretch>
              <a:fillRect t="-84" b="-84"/>
            </a:stretch>
          </a:blipFill>
        </p:spPr>
        <p:txBody>
          <a:bodyPr/>
          <a:lstStyle/>
          <a:p>
            <a:endParaRPr lang="en-SI"/>
          </a:p>
        </p:txBody>
      </p:sp>
      <p:sp>
        <p:nvSpPr>
          <p:cNvPr id="4" name="TextBox 4"/>
          <p:cNvSpPr txBox="1"/>
          <p:nvPr/>
        </p:nvSpPr>
        <p:spPr>
          <a:xfrm>
            <a:off x="5029198" y="3375144"/>
            <a:ext cx="8571801" cy="3574812"/>
          </a:xfrm>
          <a:prstGeom prst="rect">
            <a:avLst/>
          </a:prstGeom>
        </p:spPr>
        <p:txBody>
          <a:bodyPr lIns="0" tIns="0" rIns="0" bIns="0" rtlCol="0" anchor="t">
            <a:spAutoFit/>
          </a:bodyPr>
          <a:lstStyle/>
          <a:p>
            <a:pPr algn="ctr">
              <a:lnSpc>
                <a:spcPts val="5550"/>
              </a:lnSpc>
            </a:pPr>
            <a:r>
              <a:rPr lang="en-US" sz="4999">
                <a:solidFill>
                  <a:srgbClr val="000000"/>
                </a:solidFill>
                <a:latin typeface="Josefin Sans"/>
                <a:ea typeface="Josefin Sans"/>
                <a:cs typeface="Josefin Sans"/>
                <a:sym typeface="Josefin Sans"/>
              </a:rPr>
              <a:t>V Sloveniji je bilo leta 2025 ustanovljenih več novih političnih strank. Poimenuj </a:t>
            </a:r>
            <a:r>
              <a:rPr lang="en-US" sz="4999" b="1">
                <a:solidFill>
                  <a:srgbClr val="000000"/>
                </a:solidFill>
                <a:latin typeface="Josefin Sans Bold"/>
                <a:ea typeface="Josefin Sans Bold"/>
                <a:cs typeface="Josefin Sans Bold"/>
                <a:sym typeface="Josefin Sans Bold"/>
              </a:rPr>
              <a:t>vsaj dve</a:t>
            </a:r>
            <a:r>
              <a:rPr lang="en-US" sz="4999">
                <a:solidFill>
                  <a:srgbClr val="000000"/>
                </a:solidFill>
                <a:latin typeface="Josefin Sans"/>
                <a:ea typeface="Josefin Sans"/>
                <a:cs typeface="Josefin Sans"/>
                <a:sym typeface="Josefin Sans"/>
              </a:rPr>
              <a:t>, ki sta nastali v tem letu.</a:t>
            </a:r>
          </a:p>
        </p:txBody>
      </p:sp>
      <p:sp>
        <p:nvSpPr>
          <p:cNvPr id="5" name="Freeform 5"/>
          <p:cNvSpPr/>
          <p:nvPr/>
        </p:nvSpPr>
        <p:spPr>
          <a:xfrm>
            <a:off x="429214" y="5566172"/>
            <a:ext cx="4692022" cy="4486746"/>
          </a:xfrm>
          <a:custGeom>
            <a:avLst/>
            <a:gdLst/>
            <a:ahLst/>
            <a:cxnLst/>
            <a:rect l="l" t="t" r="r" b="b"/>
            <a:pathLst>
              <a:path w="4692022" h="4486746">
                <a:moveTo>
                  <a:pt x="0" y="0"/>
                </a:moveTo>
                <a:lnTo>
                  <a:pt x="4692022" y="0"/>
                </a:lnTo>
                <a:lnTo>
                  <a:pt x="4692022" y="4486746"/>
                </a:lnTo>
                <a:lnTo>
                  <a:pt x="0" y="448674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SI"/>
          </a:p>
        </p:txBody>
      </p:sp>
      <p:sp>
        <p:nvSpPr>
          <p:cNvPr id="6" name="TextBox 6"/>
          <p:cNvSpPr txBox="1"/>
          <p:nvPr/>
        </p:nvSpPr>
        <p:spPr>
          <a:xfrm>
            <a:off x="6538348" y="2362200"/>
            <a:ext cx="5553502" cy="685775"/>
          </a:xfrm>
          <a:prstGeom prst="rect">
            <a:avLst/>
          </a:prstGeom>
        </p:spPr>
        <p:txBody>
          <a:bodyPr lIns="0" tIns="0" rIns="0" bIns="0" rtlCol="0" anchor="t">
            <a:spAutoFit/>
          </a:bodyPr>
          <a:lstStyle/>
          <a:p>
            <a:pPr algn="ctr">
              <a:lnSpc>
                <a:spcPts val="5550"/>
              </a:lnSpc>
            </a:pPr>
            <a:r>
              <a:rPr lang="en-US" sz="4999">
                <a:solidFill>
                  <a:srgbClr val="000000"/>
                </a:solidFill>
                <a:latin typeface="Bangers"/>
                <a:ea typeface="Bangers"/>
                <a:cs typeface="Bangers"/>
                <a:sym typeface="Bangers"/>
              </a:rPr>
              <a:t>5. vprašanje </a:t>
            </a:r>
          </a:p>
        </p:txBody>
      </p:sp>
      <p:sp>
        <p:nvSpPr>
          <p:cNvPr id="7" name="TextBox 7"/>
          <p:cNvSpPr txBox="1"/>
          <p:nvPr/>
        </p:nvSpPr>
        <p:spPr>
          <a:xfrm>
            <a:off x="15955754" y="370704"/>
            <a:ext cx="5867400" cy="434352"/>
          </a:xfrm>
          <a:prstGeom prst="rect">
            <a:avLst/>
          </a:prstGeom>
        </p:spPr>
        <p:txBody>
          <a:bodyPr lIns="0" tIns="0" rIns="0" bIns="0" rtlCol="0" anchor="t">
            <a:spAutoFit/>
          </a:bodyPr>
          <a:lstStyle/>
          <a:p>
            <a:pPr algn="l">
              <a:lnSpc>
                <a:spcPts val="3329"/>
              </a:lnSpc>
            </a:pPr>
            <a:r>
              <a:rPr lang="en-US" sz="3000">
                <a:solidFill>
                  <a:srgbClr val="000000"/>
                </a:solidFill>
                <a:latin typeface="Bangers"/>
                <a:ea typeface="Bangers"/>
                <a:cs typeface="Bangers"/>
                <a:sym typeface="Bangers"/>
              </a:rPr>
              <a:t>2025 (2026)</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TotalTime>
  <Words>1429</Words>
  <Application>Microsoft Office PowerPoint</Application>
  <PresentationFormat>Custom</PresentationFormat>
  <Paragraphs>268</Paragraphs>
  <Slides>81</Slides>
  <Notes>0</Notes>
  <HiddenSlides>0</HiddenSlides>
  <MMClips>5</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81</vt:i4>
      </vt:variant>
    </vt:vector>
  </HeadingPairs>
  <TitlesOfParts>
    <vt:vector size="89" baseType="lpstr">
      <vt:lpstr>Bangers</vt:lpstr>
      <vt:lpstr>Arial</vt:lpstr>
      <vt:lpstr>Josefin Sans</vt:lpstr>
      <vt:lpstr>Calibri (MS)</vt:lpstr>
      <vt:lpstr>Josefin Sans Bold</vt:lpstr>
      <vt:lpstr>Calibri (MS) Bold</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Prvi SPLOŠNI Kvizomat KVIZ.pptx</dc:title>
  <cp:lastModifiedBy>Sulejmanagić, Haris</cp:lastModifiedBy>
  <cp:revision>2</cp:revision>
  <dcterms:created xsi:type="dcterms:W3CDTF">2006-08-16T00:00:00Z</dcterms:created>
  <dcterms:modified xsi:type="dcterms:W3CDTF">2025-12-18T20:55:21Z</dcterms:modified>
  <dc:identifier>DAG7kQfjG3o</dc:identifier>
</cp:coreProperties>
</file>