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1362" r:id="rId2"/>
    <p:sldId id="1363" r:id="rId3"/>
    <p:sldId id="1562" r:id="rId4"/>
    <p:sldId id="840" r:id="rId5"/>
    <p:sldId id="1561" r:id="rId6"/>
    <p:sldId id="1364" r:id="rId7"/>
    <p:sldId id="1619" r:id="rId8"/>
    <p:sldId id="1621" r:id="rId9"/>
    <p:sldId id="1715" r:id="rId10"/>
    <p:sldId id="1716" r:id="rId11"/>
    <p:sldId id="1717" r:id="rId12"/>
    <p:sldId id="1625" r:id="rId13"/>
    <p:sldId id="1626" r:id="rId14"/>
    <p:sldId id="1627" r:id="rId15"/>
    <p:sldId id="1628" r:id="rId16"/>
    <p:sldId id="1629" r:id="rId17"/>
    <p:sldId id="1631" r:id="rId18"/>
    <p:sldId id="1724" r:id="rId19"/>
    <p:sldId id="1726" r:id="rId20"/>
    <p:sldId id="1633" r:id="rId21"/>
    <p:sldId id="1634" r:id="rId22"/>
    <p:sldId id="1730" r:id="rId23"/>
    <p:sldId id="1636" r:id="rId24"/>
    <p:sldId id="1638" r:id="rId25"/>
    <p:sldId id="1640" r:id="rId26"/>
    <p:sldId id="1641" r:id="rId27"/>
    <p:sldId id="1642" r:id="rId28"/>
    <p:sldId id="1366" r:id="rId29"/>
    <p:sldId id="1713" r:id="rId30"/>
    <p:sldId id="1714" r:id="rId31"/>
    <p:sldId id="1646" r:id="rId32"/>
    <p:sldId id="1647" r:id="rId33"/>
    <p:sldId id="1648" r:id="rId34"/>
    <p:sldId id="1718" r:id="rId35"/>
    <p:sldId id="1719" r:id="rId36"/>
    <p:sldId id="1720" r:id="rId37"/>
    <p:sldId id="1721" r:id="rId38"/>
    <p:sldId id="1722" r:id="rId39"/>
    <p:sldId id="1723" r:id="rId40"/>
    <p:sldId id="1655" r:id="rId41"/>
    <p:sldId id="1727" r:id="rId42"/>
    <p:sldId id="1728" r:id="rId43"/>
    <p:sldId id="1729" r:id="rId44"/>
    <p:sldId id="1659" r:id="rId45"/>
    <p:sldId id="1731" r:id="rId46"/>
    <p:sldId id="1732" r:id="rId47"/>
    <p:sldId id="1733" r:id="rId48"/>
    <p:sldId id="1734" r:id="rId49"/>
    <p:sldId id="1725" r:id="rId50"/>
    <p:sldId id="1367" r:id="rId51"/>
    <p:sldId id="1368" r:id="rId52"/>
    <p:sldId id="1665" r:id="rId53"/>
    <p:sldId id="1667" r:id="rId54"/>
    <p:sldId id="1669" r:id="rId55"/>
    <p:sldId id="1711" r:id="rId56"/>
    <p:sldId id="1671" r:id="rId57"/>
    <p:sldId id="1673" r:id="rId58"/>
    <p:sldId id="1675" r:id="rId59"/>
    <p:sldId id="1680" r:id="rId60"/>
    <p:sldId id="1683" r:id="rId61"/>
    <p:sldId id="1684" r:id="rId62"/>
    <p:sldId id="1687" r:id="rId63"/>
    <p:sldId id="1691" r:id="rId64"/>
    <p:sldId id="1693" r:id="rId65"/>
    <p:sldId id="1694" r:id="rId66"/>
    <p:sldId id="1697" r:id="rId67"/>
    <p:sldId id="1698" r:id="rId68"/>
    <p:sldId id="1700" r:id="rId69"/>
    <p:sldId id="1703" r:id="rId70"/>
    <p:sldId id="1704" r:id="rId71"/>
    <p:sldId id="1709" r:id="rId72"/>
    <p:sldId id="1707" r:id="rId73"/>
    <p:sldId id="1369" r:id="rId74"/>
    <p:sldId id="1666" r:id="rId75"/>
    <p:sldId id="1668" r:id="rId76"/>
    <p:sldId id="1670" r:id="rId77"/>
    <p:sldId id="1712" r:id="rId78"/>
    <p:sldId id="1672" r:id="rId79"/>
    <p:sldId id="1674" r:id="rId80"/>
    <p:sldId id="1678" r:id="rId81"/>
    <p:sldId id="1681" r:id="rId82"/>
    <p:sldId id="1682" r:id="rId83"/>
    <p:sldId id="1685" r:id="rId84"/>
    <p:sldId id="1688" r:id="rId85"/>
    <p:sldId id="1690" r:id="rId86"/>
    <p:sldId id="1692" r:id="rId87"/>
    <p:sldId id="1695" r:id="rId88"/>
    <p:sldId id="1696" r:id="rId89"/>
    <p:sldId id="1699" r:id="rId90"/>
    <p:sldId id="1701" r:id="rId91"/>
    <p:sldId id="1702" r:id="rId92"/>
    <p:sldId id="1705" r:id="rId93"/>
    <p:sldId id="1708" r:id="rId94"/>
    <p:sldId id="1706" r:id="rId95"/>
    <p:sldId id="667" r:id="rId96"/>
    <p:sldId id="1563" r:id="rId97"/>
    <p:sldId id="1735" r:id="rId98"/>
    <p:sldId id="1617" r:id="rId99"/>
    <p:sldId id="1736" r:id="rId100"/>
    <p:sldId id="1498" r:id="rId10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AADAFF"/>
    <a:srgbClr val="FFFFFF"/>
    <a:srgbClr val="9FCBEE"/>
    <a:srgbClr val="1945BD"/>
    <a:srgbClr val="5D302B"/>
    <a:srgbClr val="D79B5C"/>
    <a:srgbClr val="D02C2B"/>
    <a:srgbClr val="9FBAC3"/>
    <a:srgbClr val="C7B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478" autoAdjust="0"/>
    <p:restoredTop sz="94249" autoAdjust="0"/>
  </p:normalViewPr>
  <p:slideViewPr>
    <p:cSldViewPr snapToGrid="0">
      <p:cViewPr varScale="1">
        <p:scale>
          <a:sx n="78" d="100"/>
          <a:sy n="78" d="100"/>
        </p:scale>
        <p:origin x="108"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E3DDA-6EEF-4270-AD56-13A318514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xmlns="" id="{7FB36468-BE74-4595-9E9C-C79B44284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xmlns="" id="{64C182B1-E358-40F3-AC4B-168E490B0FD9}"/>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5" name="Footer Placeholder 4">
            <a:extLst>
              <a:ext uri="{FF2B5EF4-FFF2-40B4-BE49-F238E27FC236}">
                <a16:creationId xmlns:a16="http://schemas.microsoft.com/office/drawing/2014/main" xmlns="" id="{EE6D59C0-381D-41A0-8E8D-3099D78DB4D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BFE9027-4A33-4C4B-8C83-89D22EC2F5BF}"/>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17811032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C3B5D1-D553-4C15-9F68-0CC657DD4D77}"/>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4A34B5E8-8B9C-4B73-9598-8702C8E4D1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9CA7F22-52A2-4992-B72A-F1DDBE2186A4}"/>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5" name="Footer Placeholder 4">
            <a:extLst>
              <a:ext uri="{FF2B5EF4-FFF2-40B4-BE49-F238E27FC236}">
                <a16:creationId xmlns:a16="http://schemas.microsoft.com/office/drawing/2014/main" xmlns="" id="{2C4F3347-9BEE-4FA1-B887-2F4C202AA03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249B331A-89F4-43EE-9BF2-5314288AA16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42328320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B320FE-6E24-465C-843B-1D8561D4FE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xmlns="" id="{1BF03036-32AE-43C6-9D28-4C36855FC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2B56CABB-EFB4-4E17-B832-8E7FE1F3F1DD}"/>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5" name="Footer Placeholder 4">
            <a:extLst>
              <a:ext uri="{FF2B5EF4-FFF2-40B4-BE49-F238E27FC236}">
                <a16:creationId xmlns:a16="http://schemas.microsoft.com/office/drawing/2014/main" xmlns="" id="{8F94147F-260A-46E1-B056-94DD99ED4779}"/>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6A71BA24-7A11-4753-B003-D8EBA78C666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85652825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2724B-1221-40F8-82F8-50F2011B7BE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C32BAE01-7012-4F25-8B47-4192C3B9E8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572A4B21-EA9F-41B3-A9C3-120EE2CD6013}"/>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5" name="Footer Placeholder 4">
            <a:extLst>
              <a:ext uri="{FF2B5EF4-FFF2-40B4-BE49-F238E27FC236}">
                <a16:creationId xmlns:a16="http://schemas.microsoft.com/office/drawing/2014/main" xmlns="" id="{BF131121-BD6A-4A2C-86C0-DE96825C45B4}"/>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B19BB957-668F-4D1E-85C2-3E1C3F1A9296}"/>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90057087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F1556-89FF-48D7-8439-8681E8517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xmlns="" id="{1C940EC3-593F-4B37-BE8E-79A0AFB2BF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31732E-945F-4BB8-9CE9-AD983C229575}"/>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5" name="Footer Placeholder 4">
            <a:extLst>
              <a:ext uri="{FF2B5EF4-FFF2-40B4-BE49-F238E27FC236}">
                <a16:creationId xmlns:a16="http://schemas.microsoft.com/office/drawing/2014/main" xmlns="" id="{7F9F9EF5-BC73-44BF-80A6-BF0477C6A30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xmlns="" id="{0971E51C-EAAF-4F71-95CC-B117E03D2A24}"/>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201270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64CB6-D651-4924-BACD-67619079500C}"/>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D6BEE589-24CF-4EA4-9112-D67CE1916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xmlns="" id="{1713588A-13A1-4C68-BC6E-3E469CA6E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xmlns="" id="{15850854-1A39-47C8-9016-5871587BD391}"/>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6" name="Footer Placeholder 5">
            <a:extLst>
              <a:ext uri="{FF2B5EF4-FFF2-40B4-BE49-F238E27FC236}">
                <a16:creationId xmlns:a16="http://schemas.microsoft.com/office/drawing/2014/main" xmlns="" id="{5EDCEDC4-F662-4868-BDFB-AC2CEE6E0140}"/>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2DF912A7-DAE5-4456-B278-6136622904D7}"/>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092943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98D91-0920-4CE0-8D4E-8551B40D619B}"/>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F0D22ACE-A8B2-42DA-A1E4-9894636A9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DF7D63-980B-403F-AA3A-78ADE884C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xmlns="" id="{D9138064-26B4-44AF-853A-68F517B8B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416F93-AAEB-46F9-A608-85DC50679B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xmlns="" id="{9ACB1959-186E-45B7-8B87-D85D40CC7D98}"/>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8" name="Footer Placeholder 7">
            <a:extLst>
              <a:ext uri="{FF2B5EF4-FFF2-40B4-BE49-F238E27FC236}">
                <a16:creationId xmlns:a16="http://schemas.microsoft.com/office/drawing/2014/main" xmlns="" id="{3C03ACFA-CB8D-48CA-85DF-AD4977044411}"/>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xmlns="" id="{7F9477D1-FFAC-49E5-A1AB-CE56532F6ECE}"/>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29987224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2C558-34A6-4597-8F8C-33C42FA58591}"/>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xmlns="" id="{FD7B0486-1E44-4C2F-9C09-BDA569FB038C}"/>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4" name="Footer Placeholder 3">
            <a:extLst>
              <a:ext uri="{FF2B5EF4-FFF2-40B4-BE49-F238E27FC236}">
                <a16:creationId xmlns:a16="http://schemas.microsoft.com/office/drawing/2014/main" xmlns="" id="{EDBFDFE3-6127-4639-8BD0-18E0CBDA5FF2}"/>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xmlns="" id="{4DF6A762-6A16-4879-ABC8-AD4A6B57F69A}"/>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36376850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F9649EF-CAD3-4D1F-9839-EDBEFBC748FB}"/>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3" name="Footer Placeholder 2">
            <a:extLst>
              <a:ext uri="{FF2B5EF4-FFF2-40B4-BE49-F238E27FC236}">
                <a16:creationId xmlns:a16="http://schemas.microsoft.com/office/drawing/2014/main" xmlns="" id="{A39BEFE6-D8F0-4FAA-B1C8-7F9A59FFFD4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xmlns="" id="{FC7DA7E8-3CEB-49E8-B675-1E26C5B640C0}"/>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35544216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055E4-3BB0-4654-A955-34DD402E6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xmlns="" id="{13D5D74B-45B6-4264-9F21-1C6EBC98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xmlns="" id="{310DB15F-982F-44F6-83BA-41C7DCDA6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50C78D-2541-43AC-A934-D2881C133DFA}"/>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6" name="Footer Placeholder 5">
            <a:extLst>
              <a:ext uri="{FF2B5EF4-FFF2-40B4-BE49-F238E27FC236}">
                <a16:creationId xmlns:a16="http://schemas.microsoft.com/office/drawing/2014/main" xmlns="" id="{7009148D-4074-476C-B4DA-39234C24777F}"/>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DBFAAE5B-2009-49E3-9171-3D4357EB5D03}"/>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69197317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B18A61-5AA1-4F02-BF19-846BAAEFF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xmlns="" id="{53F67152-3159-4B84-80F3-642181F037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xmlns="" id="{338C1F8C-5738-4AF3-BFCC-8C72CA84D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0E24B99-2080-4D8E-B15E-9543A4E1F7A1}"/>
              </a:ext>
            </a:extLst>
          </p:cNvPr>
          <p:cNvSpPr>
            <a:spLocks noGrp="1"/>
          </p:cNvSpPr>
          <p:nvPr>
            <p:ph type="dt" sz="half" idx="10"/>
          </p:nvPr>
        </p:nvSpPr>
        <p:spPr/>
        <p:txBody>
          <a:bodyPr/>
          <a:lstStyle/>
          <a:p>
            <a:fld id="{7F2B0DE9-EB77-4DAE-A92F-2BE97838A996}" type="datetimeFigureOut">
              <a:rPr lang="sl-SI" smtClean="0"/>
              <a:t>23.2.2023</a:t>
            </a:fld>
            <a:endParaRPr lang="sl-SI"/>
          </a:p>
        </p:txBody>
      </p:sp>
      <p:sp>
        <p:nvSpPr>
          <p:cNvPr id="6" name="Footer Placeholder 5">
            <a:extLst>
              <a:ext uri="{FF2B5EF4-FFF2-40B4-BE49-F238E27FC236}">
                <a16:creationId xmlns:a16="http://schemas.microsoft.com/office/drawing/2014/main" xmlns="" id="{38C886A3-AFFC-4821-B3C1-8B5201A9FD3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xmlns="" id="{895AA677-1339-4DE6-A425-4B0DC20F7385}"/>
              </a:ext>
            </a:extLst>
          </p:cNvPr>
          <p:cNvSpPr>
            <a:spLocks noGrp="1"/>
          </p:cNvSpPr>
          <p:nvPr>
            <p:ph type="sldNum" sz="quarter" idx="12"/>
          </p:nvPr>
        </p:nvSpPr>
        <p:spPr/>
        <p:txBody>
          <a:bodyPr/>
          <a:lstStyle/>
          <a:p>
            <a:fld id="{D946124A-1419-41EA-AC5C-55A7E137CC19}" type="slidenum">
              <a:rPr lang="sl-SI" smtClean="0"/>
              <a:t>‹#›</a:t>
            </a:fld>
            <a:endParaRPr lang="sl-SI"/>
          </a:p>
        </p:txBody>
      </p:sp>
    </p:spTree>
    <p:extLst>
      <p:ext uri="{BB962C8B-B14F-4D97-AF65-F5344CB8AC3E}">
        <p14:creationId xmlns:p14="http://schemas.microsoft.com/office/powerpoint/2010/main" val="16077290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313218F-10E4-4BE3-8621-5CE133CD52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xmlns="" id="{7F73EE6F-1FBE-4C8F-8F1E-96A2FA55A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xmlns="" id="{A3DC2F27-E1C6-4A75-A73B-07061CF8B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B0DE9-EB77-4DAE-A92F-2BE97838A996}" type="datetimeFigureOut">
              <a:rPr lang="sl-SI" smtClean="0"/>
              <a:t>23.2.2023</a:t>
            </a:fld>
            <a:endParaRPr lang="sl-SI"/>
          </a:p>
        </p:txBody>
      </p:sp>
      <p:sp>
        <p:nvSpPr>
          <p:cNvPr id="5" name="Footer Placeholder 4">
            <a:extLst>
              <a:ext uri="{FF2B5EF4-FFF2-40B4-BE49-F238E27FC236}">
                <a16:creationId xmlns:a16="http://schemas.microsoft.com/office/drawing/2014/main" xmlns="" id="{34CAF15A-6CF2-4F58-8ABE-3BD0B1786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xmlns="" id="{521F650E-4794-4B14-8101-0B66AEA19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6124A-1419-41EA-AC5C-55A7E137CC19}" type="slidenum">
              <a:rPr lang="sl-SI" smtClean="0"/>
              <a:t>‹#›</a:t>
            </a:fld>
            <a:endParaRPr lang="sl-SI"/>
          </a:p>
        </p:txBody>
      </p:sp>
    </p:spTree>
    <p:extLst>
      <p:ext uri="{BB962C8B-B14F-4D97-AF65-F5344CB8AC3E}">
        <p14:creationId xmlns:p14="http://schemas.microsoft.com/office/powerpoint/2010/main" val="34030381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20.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7" y="5435179"/>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2</a:t>
            </a:r>
            <a:r>
              <a:rPr lang="sl-SI" sz="2000" b="1" dirty="0" smtClean="0">
                <a:solidFill>
                  <a:schemeClr val="tx1"/>
                </a:solidFill>
                <a:latin typeface="Bahnschrift Condensed" panose="020B0502040204020203" pitchFamily="34" charset="0"/>
              </a:rPr>
              <a:t>. 3. 2023</a:t>
            </a:r>
            <a:endParaRPr lang="sl-SI" sz="2000" b="1" dirty="0">
              <a:solidFill>
                <a:schemeClr val="tx1"/>
              </a:solidFill>
              <a:latin typeface="Bahnschrift Condensed" panose="020B0502040204020203" pitchFamily="34" charset="0"/>
            </a:endParaRPr>
          </a:p>
          <a:p>
            <a:pPr algn="ctr"/>
            <a:r>
              <a:rPr lang="sl-SI" sz="2000" b="1" dirty="0" smtClean="0">
                <a:solidFill>
                  <a:schemeClr val="tx1"/>
                </a:solidFill>
                <a:latin typeface="Bahnschrift Condensed" panose="020B0502040204020203" pitchFamily="34" charset="0"/>
              </a:rPr>
              <a:t>20:00-22:00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40030481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801624" y="1179449"/>
            <a:ext cx="5181600" cy="4351338"/>
          </a:xfrm>
        </p:spPr>
        <p:txBody>
          <a:bodyPr/>
          <a:lstStyle/>
          <a:p>
            <a:pPr marL="0" indent="0">
              <a:buNone/>
            </a:pPr>
            <a:r>
              <a:rPr lang="sl-SI" dirty="0" smtClean="0"/>
              <a:t>C)</a:t>
            </a:r>
            <a:endParaRPr lang="sl-SI" dirty="0"/>
          </a:p>
        </p:txBody>
      </p:sp>
      <p:sp>
        <p:nvSpPr>
          <p:cNvPr id="9" name="Označba mesta vsebine 3"/>
          <p:cNvSpPr>
            <a:spLocks noGrp="1"/>
          </p:cNvSpPr>
          <p:nvPr>
            <p:ph sz="half" idx="2"/>
          </p:nvPr>
        </p:nvSpPr>
        <p:spPr>
          <a:xfrm>
            <a:off x="6342888" y="1179449"/>
            <a:ext cx="5181600" cy="4351338"/>
          </a:xfrm>
        </p:spPr>
        <p:txBody>
          <a:bodyPr/>
          <a:lstStyle/>
          <a:p>
            <a:pPr marL="0" indent="0">
              <a:buNone/>
            </a:pPr>
            <a:r>
              <a:rPr lang="sl-SI" dirty="0" smtClean="0"/>
              <a:t> D)</a:t>
            </a:r>
            <a:endParaRPr lang="sl-SI" dirty="0"/>
          </a:p>
        </p:txBody>
      </p:sp>
      <p:pic>
        <p:nvPicPr>
          <p:cNvPr id="2" name="Slika 1"/>
          <p:cNvPicPr>
            <a:picLocks noChangeAspect="1"/>
          </p:cNvPicPr>
          <p:nvPr/>
        </p:nvPicPr>
        <p:blipFill>
          <a:blip r:embed="rId2"/>
          <a:stretch>
            <a:fillRect/>
          </a:stretch>
        </p:blipFill>
        <p:spPr>
          <a:xfrm>
            <a:off x="1622135" y="1793195"/>
            <a:ext cx="3831608" cy="3485325"/>
          </a:xfrm>
          <a:prstGeom prst="rect">
            <a:avLst/>
          </a:prstGeom>
        </p:spPr>
      </p:pic>
      <p:pic>
        <p:nvPicPr>
          <p:cNvPr id="4" name="Slika 3"/>
          <p:cNvPicPr>
            <a:picLocks noChangeAspect="1"/>
          </p:cNvPicPr>
          <p:nvPr/>
        </p:nvPicPr>
        <p:blipFill>
          <a:blip r:embed="rId3"/>
          <a:stretch>
            <a:fillRect/>
          </a:stretch>
        </p:blipFill>
        <p:spPr>
          <a:xfrm>
            <a:off x="6803735" y="1879754"/>
            <a:ext cx="4336992" cy="3312205"/>
          </a:xfrm>
          <a:prstGeom prst="rect">
            <a:avLst/>
          </a:prstGeom>
        </p:spPr>
      </p:pic>
    </p:spTree>
    <p:extLst>
      <p:ext uri="{BB962C8B-B14F-4D97-AF65-F5344CB8AC3E}">
        <p14:creationId xmlns:p14="http://schemas.microsoft.com/office/powerpoint/2010/main" val="2612441537"/>
      </p:ext>
    </p:extLst>
  </p:cSld>
  <p:clrMapOvr>
    <a:masterClrMapping/>
  </p:clrMapOvr>
  <p:transition spd="slow">
    <p:push dir="u"/>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FF670B46-D223-460E-9DB3-7449C30DA2DE}"/>
              </a:ext>
            </a:extLst>
          </p:cNvPr>
          <p:cNvSpPr txBox="1">
            <a:spLocks/>
          </p:cNvSpPr>
          <p:nvPr/>
        </p:nvSpPr>
        <p:spPr>
          <a:xfrm>
            <a:off x="2092166" y="5402523"/>
            <a:ext cx="8007666" cy="1614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sl-SI" sz="2000" b="1" dirty="0">
                <a:solidFill>
                  <a:schemeClr val="tx1"/>
                </a:solidFill>
                <a:latin typeface="Bahnschrift Condensed" panose="020B0502040204020203" pitchFamily="34" charset="0"/>
              </a:rPr>
              <a:t>Bunker postapocalyptic steampunk bar</a:t>
            </a:r>
          </a:p>
          <a:p>
            <a:pPr algn="ctr"/>
            <a:r>
              <a:rPr lang="sl-SI" sz="2000" b="1" dirty="0">
                <a:solidFill>
                  <a:schemeClr val="tx1"/>
                </a:solidFill>
                <a:latin typeface="Bahnschrift Condensed" panose="020B0502040204020203" pitchFamily="34" charset="0"/>
              </a:rPr>
              <a:t>četrtek, 2</a:t>
            </a:r>
            <a:r>
              <a:rPr lang="sl-SI" sz="2000" b="1" dirty="0" smtClean="0">
                <a:solidFill>
                  <a:schemeClr val="tx1"/>
                </a:solidFill>
                <a:latin typeface="Bahnschrift Condensed" panose="020B0502040204020203" pitchFamily="34" charset="0"/>
              </a:rPr>
              <a:t>. 3. 2023</a:t>
            </a:r>
          </a:p>
          <a:p>
            <a:pPr algn="ctr"/>
            <a:r>
              <a:rPr lang="sl-SI" sz="2000" b="1" dirty="0" smtClean="0">
                <a:solidFill>
                  <a:schemeClr val="tx1"/>
                </a:solidFill>
                <a:latin typeface="Bahnschrift Condensed" panose="020B0502040204020203" pitchFamily="34" charset="0"/>
              </a:rPr>
              <a:t>20:00-22:00</a:t>
            </a:r>
            <a:endParaRPr lang="sl-SI" sz="2000" b="1" dirty="0">
              <a:solidFill>
                <a:schemeClr val="tx1"/>
              </a:solidFill>
              <a:latin typeface="Bahnschrift Condensed" panose="020B0502040204020203" pitchFamily="34" charset="0"/>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580">
            <a:off x="3367087" y="457217"/>
            <a:ext cx="5457825" cy="1809750"/>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186" y="2927855"/>
            <a:ext cx="4343244" cy="1221997"/>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17" name="Slika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173" y="1177706"/>
            <a:ext cx="3075653" cy="4191246"/>
          </a:xfrm>
          <a:prstGeom prst="rect">
            <a:avLst/>
          </a:prstGeom>
        </p:spPr>
      </p:pic>
    </p:spTree>
    <p:extLst>
      <p:ext uri="{BB962C8B-B14F-4D97-AF65-F5344CB8AC3E}">
        <p14:creationId xmlns:p14="http://schemas.microsoft.com/office/powerpoint/2010/main" val="390159978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924697" y="725873"/>
            <a:ext cx="10515600" cy="2981153"/>
          </a:xfrm>
        </p:spPr>
        <p:txBody>
          <a:bodyPr>
            <a:normAutofit/>
          </a:bodyPr>
          <a:lstStyle/>
          <a:p>
            <a:pPr marL="0" indent="0">
              <a:buNone/>
            </a:pPr>
            <a:r>
              <a:rPr lang="sl-SI" sz="3600" b="1" dirty="0" smtClean="0"/>
              <a:t>4. </a:t>
            </a:r>
            <a:r>
              <a:rPr lang="sl-SI" sz="4000" b="1" u="sng" dirty="0" smtClean="0"/>
              <a:t>Kdo</a:t>
            </a:r>
            <a:r>
              <a:rPr lang="sl-SI" sz="4000" b="1" dirty="0" smtClean="0"/>
              <a:t> </a:t>
            </a:r>
            <a:r>
              <a:rPr lang="sl-SI" sz="4000" dirty="0" smtClean="0"/>
              <a:t>je bil zvezda</a:t>
            </a:r>
            <a:r>
              <a:rPr lang="sl-SI" sz="4000" b="1" dirty="0" smtClean="0"/>
              <a:t> </a:t>
            </a:r>
            <a:r>
              <a:rPr lang="sl-SI" sz="4000" dirty="0" smtClean="0"/>
              <a:t>šova ob polčasu (</a:t>
            </a:r>
            <a:r>
              <a:rPr lang="sl-SI" sz="4000" dirty="0" err="1" smtClean="0"/>
              <a:t>halftime</a:t>
            </a:r>
            <a:r>
              <a:rPr lang="sl-SI" sz="4000" dirty="0" smtClean="0"/>
              <a:t> showa) letošnjega 56. Super </a:t>
            </a:r>
            <a:r>
              <a:rPr lang="sl-SI" sz="4000" dirty="0" err="1" smtClean="0"/>
              <a:t>Bowla</a:t>
            </a:r>
            <a:r>
              <a:rPr lang="sl-SI" sz="4000" dirty="0" smtClean="0"/>
              <a:t>, ki je potekal  13. 2. in kjer je moštvo Kansas </a:t>
            </a:r>
            <a:r>
              <a:rPr lang="sl-SI" sz="4000" dirty="0" err="1" smtClean="0"/>
              <a:t>City</a:t>
            </a:r>
            <a:r>
              <a:rPr lang="sl-SI" sz="4000" dirty="0" smtClean="0"/>
              <a:t> </a:t>
            </a:r>
            <a:r>
              <a:rPr lang="sl-SI" sz="4000" dirty="0" err="1" smtClean="0"/>
              <a:t>Chiefs</a:t>
            </a:r>
            <a:r>
              <a:rPr lang="sl-SI" sz="4000" dirty="0" smtClean="0"/>
              <a:t> premagalo Philadelphio </a:t>
            </a:r>
            <a:r>
              <a:rPr lang="sl-SI" sz="4000" dirty="0" err="1" smtClean="0"/>
              <a:t>Eagles</a:t>
            </a:r>
            <a:r>
              <a:rPr lang="sl-SI" sz="4000" dirty="0" smtClean="0"/>
              <a:t>  z rezultatom 38:35?</a:t>
            </a:r>
            <a:endParaRPr lang="sl-SI" sz="4000" b="1" dirty="0"/>
          </a:p>
        </p:txBody>
      </p:sp>
    </p:spTree>
    <p:extLst>
      <p:ext uri="{BB962C8B-B14F-4D97-AF65-F5344CB8AC3E}">
        <p14:creationId xmlns:p14="http://schemas.microsoft.com/office/powerpoint/2010/main" val="88612821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1058268" y="407773"/>
            <a:ext cx="10515600" cy="1112108"/>
          </a:xfrm>
        </p:spPr>
        <p:txBody>
          <a:bodyPr>
            <a:normAutofit fontScale="90000"/>
          </a:bodyPr>
          <a:lstStyle/>
          <a:p>
            <a:r>
              <a:rPr lang="pl-PL" b="1" dirty="0" smtClean="0"/>
              <a:t/>
            </a:r>
            <a:br>
              <a:rPr lang="pl-PL" b="1" dirty="0" smtClean="0"/>
            </a:br>
            <a:r>
              <a:rPr lang="pl-PL" b="1" dirty="0"/>
              <a:t/>
            </a:r>
            <a:br>
              <a:rPr lang="pl-PL" b="1" dirty="0"/>
            </a:br>
            <a:r>
              <a:rPr lang="pl-PL" b="1" i="1" dirty="0" smtClean="0"/>
              <a:t/>
            </a:r>
            <a:br>
              <a:rPr lang="pl-PL" b="1" i="1" dirty="0" smtClean="0"/>
            </a:br>
            <a:r>
              <a:rPr lang="pl-PL" b="1" dirty="0" smtClean="0"/>
              <a:t>5. </a:t>
            </a:r>
            <a:r>
              <a:rPr lang="pl-PL" dirty="0" smtClean="0"/>
              <a:t>Kako se imenuje </a:t>
            </a:r>
            <a:r>
              <a:rPr lang="pl-PL" b="1" u="sng" dirty="0" smtClean="0"/>
              <a:t>kriptoborza</a:t>
            </a:r>
            <a:r>
              <a:rPr lang="pl-PL" b="1" dirty="0" smtClean="0"/>
              <a:t>,</a:t>
            </a:r>
            <a:r>
              <a:rPr lang="pl-PL" dirty="0" smtClean="0"/>
              <a:t> ki je „propadla” lanskega novembra  in katere direktor </a:t>
            </a:r>
            <a:r>
              <a:rPr lang="sl-SI" dirty="0"/>
              <a:t>Sam </a:t>
            </a:r>
            <a:r>
              <a:rPr lang="sl-SI" dirty="0" err="1" smtClean="0"/>
              <a:t>Bankman-Fried</a:t>
            </a:r>
            <a:r>
              <a:rPr lang="sl-SI" dirty="0" smtClean="0"/>
              <a:t> je trenutno v priporu?</a:t>
            </a:r>
            <a:r>
              <a:rPr lang="sl-SI" dirty="0"/>
              <a:t/>
            </a:r>
            <a:br>
              <a:rPr lang="sl-SI" dirty="0"/>
            </a:br>
            <a:endParaRPr lang="sl-SI" sz="4000" dirty="0"/>
          </a:p>
        </p:txBody>
      </p:sp>
      <p:pic>
        <p:nvPicPr>
          <p:cNvPr id="2" name="Slika 1"/>
          <p:cNvPicPr>
            <a:picLocks noChangeAspect="1"/>
          </p:cNvPicPr>
          <p:nvPr/>
        </p:nvPicPr>
        <p:blipFill>
          <a:blip r:embed="rId2"/>
          <a:stretch>
            <a:fillRect/>
          </a:stretch>
        </p:blipFill>
        <p:spPr>
          <a:xfrm>
            <a:off x="2958487" y="2802999"/>
            <a:ext cx="5905500" cy="3543300"/>
          </a:xfrm>
          <a:prstGeom prst="rect">
            <a:avLst/>
          </a:prstGeom>
        </p:spPr>
      </p:pic>
    </p:spTree>
    <p:extLst>
      <p:ext uri="{BB962C8B-B14F-4D97-AF65-F5344CB8AC3E}">
        <p14:creationId xmlns:p14="http://schemas.microsoft.com/office/powerpoint/2010/main" val="265259043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801130" y="577593"/>
            <a:ext cx="10515600" cy="2388029"/>
          </a:xfrm>
        </p:spPr>
        <p:txBody>
          <a:bodyPr>
            <a:normAutofit/>
          </a:bodyPr>
          <a:lstStyle/>
          <a:p>
            <a:pPr marL="0" indent="0">
              <a:buNone/>
            </a:pPr>
            <a:r>
              <a:rPr lang="sl-SI" sz="4000" b="1" dirty="0" smtClean="0"/>
              <a:t>6. </a:t>
            </a:r>
            <a:r>
              <a:rPr lang="sl-SI" sz="4000" dirty="0"/>
              <a:t>Katera </a:t>
            </a:r>
            <a:r>
              <a:rPr lang="sl-SI" sz="4000" b="1" u="sng" dirty="0"/>
              <a:t>divja zver iz družine mačk</a:t>
            </a:r>
            <a:r>
              <a:rPr lang="sl-SI" sz="4000" b="1" dirty="0"/>
              <a:t> </a:t>
            </a:r>
            <a:r>
              <a:rPr lang="sl-SI" sz="4000" dirty="0"/>
              <a:t>bi se naj </a:t>
            </a:r>
            <a:r>
              <a:rPr lang="sl-SI" sz="4000" dirty="0" smtClean="0"/>
              <a:t>ob </a:t>
            </a:r>
            <a:r>
              <a:rPr lang="sl-SI" sz="4000" dirty="0"/>
              <a:t>koncu junija  oz. začetku julija 2021 potikala po </a:t>
            </a:r>
            <a:r>
              <a:rPr lang="sl-SI" sz="4000" dirty="0" smtClean="0"/>
              <a:t>Prekmurju? </a:t>
            </a:r>
            <a:r>
              <a:rPr lang="sl-SI" sz="4000" dirty="0"/>
              <a:t>Opazili naj bi jo v Lendavskih goricah, Strehovcih, Moravskih toplicah in Vaneči.</a:t>
            </a:r>
          </a:p>
        </p:txBody>
      </p:sp>
    </p:spTree>
    <p:extLst>
      <p:ext uri="{BB962C8B-B14F-4D97-AF65-F5344CB8AC3E}">
        <p14:creationId xmlns:p14="http://schemas.microsoft.com/office/powerpoint/2010/main" val="310586286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887627" y="416956"/>
            <a:ext cx="10515600" cy="1523056"/>
          </a:xfrm>
        </p:spPr>
        <p:txBody>
          <a:bodyPr>
            <a:normAutofit/>
          </a:bodyPr>
          <a:lstStyle/>
          <a:p>
            <a:pPr marL="0" indent="0">
              <a:buNone/>
            </a:pPr>
            <a:r>
              <a:rPr lang="sl-SI" sz="4400" b="1" dirty="0" smtClean="0"/>
              <a:t>7. </a:t>
            </a:r>
            <a:r>
              <a:rPr lang="sl-SI" sz="4400" dirty="0" smtClean="0"/>
              <a:t>Kako se imenuje trenutna </a:t>
            </a:r>
            <a:r>
              <a:rPr lang="sl-SI" sz="4400" b="1" u="sng" dirty="0" smtClean="0"/>
              <a:t>italijanska premierka</a:t>
            </a:r>
            <a:r>
              <a:rPr lang="sl-SI" sz="4400" dirty="0" smtClean="0"/>
              <a:t>?</a:t>
            </a:r>
            <a:endParaRPr lang="sl-SI" sz="4400" b="1" dirty="0"/>
          </a:p>
        </p:txBody>
      </p:sp>
      <p:pic>
        <p:nvPicPr>
          <p:cNvPr id="5" name="Slika 4"/>
          <p:cNvPicPr>
            <a:picLocks noChangeAspect="1"/>
          </p:cNvPicPr>
          <p:nvPr/>
        </p:nvPicPr>
        <p:blipFill>
          <a:blip r:embed="rId2"/>
          <a:stretch>
            <a:fillRect/>
          </a:stretch>
        </p:blipFill>
        <p:spPr>
          <a:xfrm>
            <a:off x="4068847" y="1399910"/>
            <a:ext cx="2962147" cy="5163587"/>
          </a:xfrm>
          <a:prstGeom prst="rect">
            <a:avLst/>
          </a:prstGeom>
        </p:spPr>
      </p:pic>
    </p:spTree>
    <p:extLst>
      <p:ext uri="{BB962C8B-B14F-4D97-AF65-F5344CB8AC3E}">
        <p14:creationId xmlns:p14="http://schemas.microsoft.com/office/powerpoint/2010/main" val="106391180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idx="4294967295"/>
          </p:nvPr>
        </p:nvSpPr>
        <p:spPr>
          <a:xfrm>
            <a:off x="531341" y="414554"/>
            <a:ext cx="10515600" cy="1092972"/>
          </a:xfrm>
        </p:spPr>
        <p:txBody>
          <a:bodyPr>
            <a:noAutofit/>
          </a:bodyPr>
          <a:lstStyle/>
          <a:p>
            <a:r>
              <a:rPr lang="sl-SI" sz="4000" b="1" dirty="0" smtClean="0"/>
              <a:t/>
            </a:r>
            <a:br>
              <a:rPr lang="sl-SI" sz="4000" b="1" dirty="0" smtClean="0"/>
            </a:br>
            <a:r>
              <a:rPr lang="sl-SI" sz="4000" b="1" dirty="0"/>
              <a:t/>
            </a:r>
            <a:br>
              <a:rPr lang="sl-SI" sz="4000" b="1" dirty="0"/>
            </a:br>
            <a:r>
              <a:rPr lang="sl-SI" sz="4000" b="1" dirty="0" smtClean="0"/>
              <a:t/>
            </a:r>
            <a:br>
              <a:rPr lang="sl-SI" sz="4000" b="1" dirty="0" smtClean="0"/>
            </a:br>
            <a:r>
              <a:rPr lang="sl-SI" sz="4000" b="1" dirty="0"/>
              <a:t/>
            </a:r>
            <a:br>
              <a:rPr lang="sl-SI" sz="4000" b="1" dirty="0"/>
            </a:br>
            <a:r>
              <a:rPr lang="sl-SI" sz="4000" b="1" dirty="0" smtClean="0"/>
              <a:t>8. </a:t>
            </a:r>
            <a:r>
              <a:rPr lang="sl-SI" sz="3600" dirty="0"/>
              <a:t> </a:t>
            </a:r>
            <a:r>
              <a:rPr lang="sl-SI" sz="3600" dirty="0" smtClean="0"/>
              <a:t>31 let po Babici, gre na jug še Dedek. To je  film, ki se v začetku tega leta predvaja pri nas, </a:t>
            </a:r>
            <a:r>
              <a:rPr lang="sl-SI" sz="3600" dirty="0"/>
              <a:t>v</a:t>
            </a:r>
            <a:r>
              <a:rPr lang="sl-SI" sz="3600" dirty="0" smtClean="0"/>
              <a:t> tem nadaljevanju ima glavno vlogo Boris Cavazza. Nas pa zanima, hčerka katerega</a:t>
            </a:r>
            <a:r>
              <a:rPr lang="sl-SI" sz="3600" b="1" dirty="0" smtClean="0"/>
              <a:t> </a:t>
            </a:r>
            <a:r>
              <a:rPr lang="sl-SI" sz="3600" b="1" u="sng" dirty="0" smtClean="0"/>
              <a:t>znanega igralskega para</a:t>
            </a:r>
            <a:r>
              <a:rPr lang="sl-SI" sz="3600" b="1" dirty="0" smtClean="0"/>
              <a:t> </a:t>
            </a:r>
            <a:r>
              <a:rPr lang="sl-SI" sz="3600" i="1" dirty="0" smtClean="0"/>
              <a:t>(zanimata nas ime očeta in mame)</a:t>
            </a:r>
            <a:r>
              <a:rPr lang="sl-SI" sz="3600" dirty="0" smtClean="0"/>
              <a:t>, ki igra tudi pomembno vlogo v tem filmu, je na sliki?</a:t>
            </a:r>
            <a:r>
              <a:rPr lang="sl-SI" dirty="0"/>
              <a:t/>
            </a:r>
            <a:br>
              <a:rPr lang="sl-SI" dirty="0"/>
            </a:br>
            <a:endParaRPr lang="sl-SI" sz="4000" dirty="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891" y="3383691"/>
            <a:ext cx="3115963" cy="3115963"/>
          </a:xfrm>
          <a:prstGeom prst="rect">
            <a:avLst/>
          </a:prstGeom>
        </p:spPr>
      </p:pic>
    </p:spTree>
    <p:extLst>
      <p:ext uri="{BB962C8B-B14F-4D97-AF65-F5344CB8AC3E}">
        <p14:creationId xmlns:p14="http://schemas.microsoft.com/office/powerpoint/2010/main" val="84440605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idx="4294967295"/>
          </p:nvPr>
        </p:nvSpPr>
        <p:spPr>
          <a:xfrm>
            <a:off x="1206843" y="914100"/>
            <a:ext cx="10515600" cy="1325562"/>
          </a:xfrm>
        </p:spPr>
        <p:txBody>
          <a:bodyPr>
            <a:normAutofit fontScale="90000"/>
          </a:bodyPr>
          <a:lstStyle/>
          <a:p>
            <a:r>
              <a:rPr lang="sl-SI" sz="3600" b="1" dirty="0" smtClean="0"/>
              <a:t>9.  </a:t>
            </a:r>
            <a:r>
              <a:rPr lang="sl-SI" sz="3600" dirty="0" smtClean="0"/>
              <a:t>8. februarja letos je </a:t>
            </a:r>
            <a:r>
              <a:rPr lang="sl-SI" sz="3600" dirty="0" err="1" smtClean="0"/>
              <a:t>LeBron</a:t>
            </a:r>
            <a:r>
              <a:rPr lang="sl-SI" sz="3600" dirty="0" smtClean="0"/>
              <a:t> James postal košarkar z največ doseženimi točkami v ligi NBA. Na prvem mestu je prehitel košarkarja desno spodaj na sliki, ki je bil več desetletij (od leta 1989) na prvem mestu z 38.387 točkami. Kako se imenuje ta </a:t>
            </a:r>
            <a:r>
              <a:rPr lang="sl-SI" sz="3600" b="1" u="sng" dirty="0" smtClean="0"/>
              <a:t>nekdanji košarkar</a:t>
            </a:r>
            <a:r>
              <a:rPr lang="sl-SI" sz="3600" dirty="0" smtClean="0"/>
              <a:t>?</a:t>
            </a:r>
            <a:r>
              <a:rPr lang="sl-SI" b="1" i="1" dirty="0" smtClean="0"/>
              <a:t> </a:t>
            </a:r>
            <a:endParaRPr lang="sl-SI" b="1" i="1" dirty="0"/>
          </a:p>
        </p:txBody>
      </p:sp>
      <p:pic>
        <p:nvPicPr>
          <p:cNvPr id="2050" name="Picture 2" descr="LeBron James surpasses Kareem Abdul-Jabbar for NBA career scoring record |  NBA.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0036" y="3061107"/>
            <a:ext cx="5354164" cy="301171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a:blip r:embed="rId3"/>
          <a:stretch>
            <a:fillRect/>
          </a:stretch>
        </p:blipFill>
        <p:spPr>
          <a:xfrm>
            <a:off x="7846834" y="2672850"/>
            <a:ext cx="2735183" cy="3788229"/>
          </a:xfrm>
          <a:prstGeom prst="rect">
            <a:avLst/>
          </a:prstGeom>
        </p:spPr>
      </p:pic>
    </p:spTree>
    <p:extLst>
      <p:ext uri="{BB962C8B-B14F-4D97-AF65-F5344CB8AC3E}">
        <p14:creationId xmlns:p14="http://schemas.microsoft.com/office/powerpoint/2010/main" val="241169434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395416"/>
            <a:ext cx="10924032" cy="2977979"/>
          </a:xfrm>
        </p:spPr>
        <p:txBody>
          <a:bodyPr>
            <a:noAutofit/>
          </a:bodyPr>
          <a:lstStyle/>
          <a:p>
            <a:r>
              <a:rPr lang="sl-SI" sz="4800" b="1" dirty="0" smtClean="0"/>
              <a:t>10. </a:t>
            </a:r>
            <a:r>
              <a:rPr lang="sl-SI" sz="4000" dirty="0" smtClean="0"/>
              <a:t>Kako se imenuje </a:t>
            </a:r>
            <a:r>
              <a:rPr lang="sl-SI" sz="4000" b="1" u="sng" dirty="0" smtClean="0"/>
              <a:t>kemijski element</a:t>
            </a:r>
            <a:r>
              <a:rPr lang="sl-SI" sz="4000" dirty="0" smtClean="0"/>
              <a:t>, kovina z atomskim številom 40 v periodnem sistemu, ki je podobna titanu ter zelo odporna proti koroziji, zato se uporablja  tudi v zobozdravstvu za izdelovanje zobnih prevlek in mostičkov?</a:t>
            </a:r>
            <a:r>
              <a:rPr lang="pl-PL" sz="4800" dirty="0" smtClean="0"/>
              <a:t> </a:t>
            </a:r>
            <a:endParaRPr lang="sl-SI" sz="4800" dirty="0"/>
          </a:p>
        </p:txBody>
      </p:sp>
      <p:pic>
        <p:nvPicPr>
          <p:cNvPr id="3074" name="Picture 2" descr="Zirconium crystal bar and 1cm3 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49" y="3736353"/>
            <a:ext cx="3361418" cy="247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4032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50392" y="772074"/>
            <a:ext cx="10034239" cy="1325563"/>
          </a:xfrm>
        </p:spPr>
        <p:txBody>
          <a:bodyPr>
            <a:noAutofit/>
          </a:bodyPr>
          <a:lstStyle/>
          <a:p>
            <a:r>
              <a:rPr lang="sl-SI" sz="3600" b="1" dirty="0" smtClean="0"/>
              <a:t>11. </a:t>
            </a:r>
            <a:r>
              <a:rPr lang="sl-SI" sz="4000" b="1" dirty="0" smtClean="0"/>
              <a:t>POIMENUJTE RASTLINI </a:t>
            </a:r>
            <a:br>
              <a:rPr lang="sl-SI" sz="4000" b="1" dirty="0" smtClean="0"/>
            </a:br>
            <a:r>
              <a:rPr lang="sl-SI" sz="3200" b="1" dirty="0" smtClean="0"/>
              <a:t/>
            </a:r>
            <a:br>
              <a:rPr lang="sl-SI" sz="3200" b="1" dirty="0" smtClean="0"/>
            </a:br>
            <a:r>
              <a:rPr lang="sl-SI" sz="3600" b="1" dirty="0" smtClean="0"/>
              <a:t>A)                                                 B)</a:t>
            </a:r>
            <a:r>
              <a:rPr lang="sl-SI" sz="3600" dirty="0" smtClean="0"/>
              <a:t> </a:t>
            </a:r>
            <a:endParaRPr lang="sl-SI" sz="3600" dirty="0"/>
          </a:p>
        </p:txBody>
      </p:sp>
      <p:pic>
        <p:nvPicPr>
          <p:cNvPr id="3" name="Slika 2"/>
          <p:cNvPicPr>
            <a:picLocks noChangeAspect="1"/>
          </p:cNvPicPr>
          <p:nvPr/>
        </p:nvPicPr>
        <p:blipFill>
          <a:blip r:embed="rId2"/>
          <a:stretch>
            <a:fillRect/>
          </a:stretch>
        </p:blipFill>
        <p:spPr>
          <a:xfrm>
            <a:off x="967557" y="2615579"/>
            <a:ext cx="4658061" cy="3460066"/>
          </a:xfrm>
          <a:prstGeom prst="rect">
            <a:avLst/>
          </a:prstGeom>
        </p:spPr>
      </p:pic>
      <p:pic>
        <p:nvPicPr>
          <p:cNvPr id="4" name="Slika 3"/>
          <p:cNvPicPr>
            <a:picLocks noChangeAspect="1"/>
          </p:cNvPicPr>
          <p:nvPr/>
        </p:nvPicPr>
        <p:blipFill>
          <a:blip r:embed="rId3"/>
          <a:stretch>
            <a:fillRect/>
          </a:stretch>
        </p:blipFill>
        <p:spPr>
          <a:xfrm>
            <a:off x="6623669" y="2468261"/>
            <a:ext cx="4527898" cy="3607384"/>
          </a:xfrm>
          <a:prstGeom prst="rect">
            <a:avLst/>
          </a:prstGeom>
        </p:spPr>
      </p:pic>
    </p:spTree>
    <p:extLst>
      <p:ext uri="{BB962C8B-B14F-4D97-AF65-F5344CB8AC3E}">
        <p14:creationId xmlns:p14="http://schemas.microsoft.com/office/powerpoint/2010/main" val="210866634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15600" cy="1325563"/>
          </a:xfrm>
        </p:spPr>
        <p:txBody>
          <a:bodyPr>
            <a:normAutofit fontScale="90000"/>
          </a:bodyPr>
          <a:lstStyle/>
          <a:p>
            <a:r>
              <a:rPr lang="sl-SI" b="1" dirty="0" smtClean="0"/>
              <a:t/>
            </a:r>
            <a:br>
              <a:rPr lang="sl-SI" b="1" dirty="0" smtClean="0"/>
            </a:br>
            <a:r>
              <a:rPr lang="sl-SI" b="1" dirty="0"/>
              <a:t/>
            </a:r>
            <a:br>
              <a:rPr lang="sl-SI" b="1" dirty="0"/>
            </a:br>
            <a:r>
              <a:rPr lang="sl-SI" b="1" dirty="0" smtClean="0"/>
              <a:t/>
            </a:r>
            <a:br>
              <a:rPr lang="sl-SI" b="1" dirty="0" smtClean="0"/>
            </a:br>
            <a:r>
              <a:rPr lang="sl-SI" b="1" dirty="0" smtClean="0"/>
              <a:t>12. </a:t>
            </a:r>
            <a:r>
              <a:rPr lang="sl-SI" dirty="0" smtClean="0"/>
              <a:t>Kdo je bil </a:t>
            </a:r>
            <a:r>
              <a:rPr lang="sl-SI" b="1" u="sng" dirty="0" smtClean="0"/>
              <a:t>nosilec slovenske zastave</a:t>
            </a:r>
            <a:r>
              <a:rPr lang="sl-SI" b="1" dirty="0" smtClean="0"/>
              <a:t> </a:t>
            </a:r>
            <a:r>
              <a:rPr lang="sl-SI" dirty="0" smtClean="0"/>
              <a:t>na otvoritveni slovesnosti 43. svetovnega prvenstva v nordijskem smučanju v Planici?</a:t>
            </a:r>
            <a:endParaRPr lang="sl-SI" dirty="0"/>
          </a:p>
        </p:txBody>
      </p:sp>
      <p:pic>
        <p:nvPicPr>
          <p:cNvPr id="2" name="Slika 1"/>
          <p:cNvPicPr>
            <a:picLocks noChangeAspect="1"/>
          </p:cNvPicPr>
          <p:nvPr/>
        </p:nvPicPr>
        <p:blipFill>
          <a:blip r:embed="rId2"/>
          <a:stretch>
            <a:fillRect/>
          </a:stretch>
        </p:blipFill>
        <p:spPr>
          <a:xfrm>
            <a:off x="3480290" y="3188797"/>
            <a:ext cx="4578426" cy="2606522"/>
          </a:xfrm>
          <a:prstGeom prst="rect">
            <a:avLst/>
          </a:prstGeom>
        </p:spPr>
      </p:pic>
    </p:spTree>
    <p:extLst>
      <p:ext uri="{BB962C8B-B14F-4D97-AF65-F5344CB8AC3E}">
        <p14:creationId xmlns:p14="http://schemas.microsoft.com/office/powerpoint/2010/main" val="32595483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019" y="1616841"/>
            <a:ext cx="3262703" cy="3094305"/>
          </a:xfrm>
          <a:prstGeom prst="rect">
            <a:avLst/>
          </a:prstGeom>
        </p:spPr>
      </p:pic>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780" y="461024"/>
            <a:ext cx="7590483" cy="1276336"/>
          </a:xfrm>
          <a:prstGeom prst="rect">
            <a:avLst/>
          </a:prstGeom>
        </p:spPr>
      </p:pic>
      <p:pic>
        <p:nvPicPr>
          <p:cNvPr id="9" name="Slika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2207"/>
            <a:ext cx="3657600" cy="3552825"/>
          </a:xfrm>
          <a:prstGeom prst="rect">
            <a:avLst/>
          </a:prstGeom>
        </p:spPr>
      </p:pic>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568" y="2513187"/>
            <a:ext cx="3195011" cy="3216795"/>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73245">
            <a:off x="2515028" y="3512026"/>
            <a:ext cx="2952750" cy="2800350"/>
          </a:xfrm>
          <a:prstGeom prst="rect">
            <a:avLst/>
          </a:prstGeom>
        </p:spPr>
      </p:pic>
      <p:sp>
        <p:nvSpPr>
          <p:cNvPr id="13" name="PoljeZBesedilom 12"/>
          <p:cNvSpPr txBox="1"/>
          <p:nvPr/>
        </p:nvSpPr>
        <p:spPr>
          <a:xfrm rot="20572801">
            <a:off x="2884456" y="4459534"/>
            <a:ext cx="2917183" cy="830997"/>
          </a:xfrm>
          <a:prstGeom prst="rect">
            <a:avLst/>
          </a:prstGeom>
          <a:noFill/>
        </p:spPr>
        <p:txBody>
          <a:bodyPr wrap="square" rtlCol="0">
            <a:spAutoFit/>
          </a:bodyPr>
          <a:lstStyle/>
          <a:p>
            <a:r>
              <a:rPr lang="sl-SI" sz="2400" dirty="0">
                <a:latin typeface="Segoe Script" panose="030B0504020000000003" pitchFamily="66" charset="0"/>
              </a:rPr>
              <a:t>40 vprašanj</a:t>
            </a:r>
          </a:p>
          <a:p>
            <a:pPr marL="742950" lvl="1" indent="-285750">
              <a:buFont typeface="Arial" panose="020B0604020202020204" pitchFamily="34" charset="0"/>
              <a:buChar char="•"/>
            </a:pPr>
            <a:r>
              <a:rPr lang="sl-SI" sz="2400" dirty="0">
                <a:latin typeface="Segoe Script" panose="030B0504020000000003" pitchFamily="66" charset="0"/>
              </a:rPr>
              <a:t>20+20</a:t>
            </a:r>
          </a:p>
        </p:txBody>
      </p:sp>
      <p:pic>
        <p:nvPicPr>
          <p:cNvPr id="8" name="Slika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 y="1465314"/>
            <a:ext cx="3543300" cy="3419475"/>
          </a:xfrm>
          <a:prstGeom prst="rect">
            <a:avLst/>
          </a:prstGeom>
        </p:spPr>
      </p:pic>
      <p:sp>
        <p:nvSpPr>
          <p:cNvPr id="14" name="PoljeZBesedilom 13"/>
          <p:cNvSpPr txBox="1"/>
          <p:nvPr/>
        </p:nvSpPr>
        <p:spPr>
          <a:xfrm rot="19707218">
            <a:off x="625239" y="2686948"/>
            <a:ext cx="2893925" cy="976206"/>
          </a:xfrm>
          <a:prstGeom prst="rect">
            <a:avLst/>
          </a:prstGeom>
          <a:noFill/>
        </p:spPr>
        <p:txBody>
          <a:bodyPr wrap="square" rtlCol="0">
            <a:spAutoFit/>
          </a:bodyPr>
          <a:lstStyle/>
          <a:p>
            <a:r>
              <a:rPr lang="sl-SI" sz="2000" dirty="0">
                <a:latin typeface="Segoe Script" panose="030B0504020000000003" pitchFamily="66" charset="0"/>
              </a:rPr>
              <a:t>Tabela z odgovori</a:t>
            </a:r>
          </a:p>
          <a:p>
            <a:pPr marL="742950" lvl="1" indent="-285750">
              <a:buFont typeface="Arial" panose="020B0604020202020204" pitchFamily="34" charset="0"/>
              <a:buChar char="•"/>
            </a:pPr>
            <a:r>
              <a:rPr lang="sl-SI" dirty="0">
                <a:latin typeface="Segoe Script" panose="030B0504020000000003" pitchFamily="66" charset="0"/>
              </a:rPr>
              <a:t>(točke)</a:t>
            </a:r>
          </a:p>
          <a:p>
            <a:endParaRPr lang="sl-SI" dirty="0"/>
          </a:p>
        </p:txBody>
      </p:sp>
      <p:sp>
        <p:nvSpPr>
          <p:cNvPr id="15" name="PoljeZBesedilom 14"/>
          <p:cNvSpPr txBox="1"/>
          <p:nvPr/>
        </p:nvSpPr>
        <p:spPr>
          <a:xfrm rot="19825732">
            <a:off x="6126049" y="3868361"/>
            <a:ext cx="2578742" cy="461665"/>
          </a:xfrm>
          <a:prstGeom prst="rect">
            <a:avLst/>
          </a:prstGeom>
          <a:noFill/>
        </p:spPr>
        <p:txBody>
          <a:bodyPr wrap="square" rtlCol="0">
            <a:spAutoFit/>
          </a:bodyPr>
          <a:lstStyle/>
          <a:p>
            <a:r>
              <a:rPr lang="sl-SI" sz="2400" dirty="0">
                <a:latin typeface="Segoe Script" panose="030B0504020000000003" pitchFamily="66" charset="0"/>
              </a:rPr>
              <a:t>0. vprašanje</a:t>
            </a:r>
          </a:p>
        </p:txBody>
      </p:sp>
      <p:sp>
        <p:nvSpPr>
          <p:cNvPr id="16" name="PoljeZBesedilom 15"/>
          <p:cNvSpPr txBox="1"/>
          <p:nvPr/>
        </p:nvSpPr>
        <p:spPr>
          <a:xfrm rot="721435">
            <a:off x="9680001" y="2933160"/>
            <a:ext cx="1930410" cy="461665"/>
          </a:xfrm>
          <a:prstGeom prst="rect">
            <a:avLst/>
          </a:prstGeom>
          <a:noFill/>
        </p:spPr>
        <p:txBody>
          <a:bodyPr wrap="square" rtlCol="0">
            <a:spAutoFit/>
          </a:bodyPr>
          <a:lstStyle/>
          <a:p>
            <a:r>
              <a:rPr lang="sl-SI" sz="2400" dirty="0">
                <a:latin typeface="Segoe Script" panose="030B0504020000000003" pitchFamily="66" charset="0"/>
              </a:rPr>
              <a:t>SHAME</a:t>
            </a:r>
            <a:endParaRPr lang="sl-SI" dirty="0">
              <a:latin typeface="Segoe Script" panose="030B0504020000000003" pitchFamily="66" charset="0"/>
            </a:endParaRPr>
          </a:p>
        </p:txBody>
      </p:sp>
      <p:pic>
        <p:nvPicPr>
          <p:cNvPr id="18" name="Slika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7785" y="5406013"/>
            <a:ext cx="770049" cy="1151261"/>
          </a:xfrm>
          <a:prstGeom prst="rect">
            <a:avLst/>
          </a:prstGeom>
        </p:spPr>
      </p:pic>
    </p:spTree>
    <p:extLst>
      <p:ext uri="{BB962C8B-B14F-4D97-AF65-F5344CB8AC3E}">
        <p14:creationId xmlns:p14="http://schemas.microsoft.com/office/powerpoint/2010/main" val="25134359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590854"/>
            <a:ext cx="10515600" cy="3259331"/>
          </a:xfrm>
        </p:spPr>
        <p:txBody>
          <a:bodyPr>
            <a:normAutofit fontScale="92500" lnSpcReduction="20000"/>
          </a:bodyPr>
          <a:lstStyle/>
          <a:p>
            <a:pPr marL="0" indent="0">
              <a:buNone/>
            </a:pPr>
            <a:r>
              <a:rPr lang="sl-SI" sz="4000" b="1" dirty="0" smtClean="0"/>
              <a:t>13. </a:t>
            </a:r>
            <a:r>
              <a:rPr lang="sl-SI" sz="4000" dirty="0" smtClean="0"/>
              <a:t>Kako se glasi </a:t>
            </a:r>
            <a:r>
              <a:rPr lang="sl-SI" sz="4000" b="1" u="sng" dirty="0" smtClean="0"/>
              <a:t>naslov filma</a:t>
            </a:r>
            <a:r>
              <a:rPr lang="sl-SI" sz="4000" dirty="0" smtClean="0"/>
              <a:t>, ki je izšel leta 2021 na </a:t>
            </a:r>
            <a:r>
              <a:rPr lang="sl-SI" sz="4000" dirty="0" err="1" smtClean="0"/>
              <a:t>Netflixu</a:t>
            </a:r>
            <a:r>
              <a:rPr lang="sl-SI" sz="4000" dirty="0" smtClean="0"/>
              <a:t> in govori o nepalskem alpinistu </a:t>
            </a:r>
            <a:r>
              <a:rPr lang="sl-SI" sz="4000" dirty="0" err="1" smtClean="0"/>
              <a:t>Nimsu</a:t>
            </a:r>
            <a:r>
              <a:rPr lang="sl-SI" sz="4000" dirty="0" smtClean="0"/>
              <a:t> Purji, ki je najhitreje (v 7 mesecih) osvojil vse osemtisočake na svetu?</a:t>
            </a:r>
          </a:p>
          <a:p>
            <a:pPr marL="0" indent="0">
              <a:buNone/>
            </a:pPr>
            <a:endParaRPr lang="sl-SI" sz="4000" dirty="0"/>
          </a:p>
          <a:p>
            <a:pPr marL="0" indent="0">
              <a:buNone/>
            </a:pPr>
            <a:r>
              <a:rPr lang="sl-SI" sz="4000" dirty="0" smtClean="0"/>
              <a:t>Namig: če veste, koliko je osemtisočakov na svetu, ste na dobri poti k pravilnemu odgovoru.</a:t>
            </a:r>
          </a:p>
          <a:p>
            <a:pPr marL="0" indent="0">
              <a:buNone/>
            </a:pPr>
            <a:endParaRPr lang="sl-SI" sz="4000" dirty="0"/>
          </a:p>
        </p:txBody>
      </p:sp>
      <p:pic>
        <p:nvPicPr>
          <p:cNvPr id="2" name="Slika 1"/>
          <p:cNvPicPr>
            <a:picLocks noChangeAspect="1"/>
          </p:cNvPicPr>
          <p:nvPr/>
        </p:nvPicPr>
        <p:blipFill>
          <a:blip r:embed="rId2"/>
          <a:stretch>
            <a:fillRect/>
          </a:stretch>
        </p:blipFill>
        <p:spPr>
          <a:xfrm>
            <a:off x="3291167" y="4047893"/>
            <a:ext cx="4228887" cy="2378749"/>
          </a:xfrm>
          <a:prstGeom prst="rect">
            <a:avLst/>
          </a:prstGeom>
        </p:spPr>
      </p:pic>
    </p:spTree>
    <p:extLst>
      <p:ext uri="{BB962C8B-B14F-4D97-AF65-F5344CB8AC3E}">
        <p14:creationId xmlns:p14="http://schemas.microsoft.com/office/powerpoint/2010/main" val="103586100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47928" y="535813"/>
            <a:ext cx="10515600" cy="1325563"/>
          </a:xfrm>
        </p:spPr>
        <p:txBody>
          <a:bodyPr>
            <a:normAutofit fontScale="90000"/>
          </a:bodyPr>
          <a:lstStyle/>
          <a:p>
            <a:r>
              <a:rPr lang="sl-SI" b="1" dirty="0" smtClean="0"/>
              <a:t>14. </a:t>
            </a:r>
            <a:r>
              <a:rPr lang="sl-SI" sz="4000" dirty="0" smtClean="0"/>
              <a:t>V katerem </a:t>
            </a:r>
            <a:r>
              <a:rPr lang="sl-SI" sz="4000" b="1" u="sng" dirty="0" smtClean="0"/>
              <a:t>mestu</a:t>
            </a:r>
            <a:r>
              <a:rPr lang="sl-SI" sz="4000" b="1" dirty="0" smtClean="0"/>
              <a:t> </a:t>
            </a:r>
            <a:r>
              <a:rPr lang="sl-SI" sz="4000" dirty="0" smtClean="0"/>
              <a:t>je bil rojen Albert Einstein? Tam stoji tudi najvišja cerkev na svetu s 161,5 m. Začela naj bi se graditi v 14. stoletju, končana (renovirana) pa je bila leta 1890.</a:t>
            </a:r>
            <a:endParaRPr lang="sl-SI" b="1" dirty="0"/>
          </a:p>
        </p:txBody>
      </p:sp>
      <p:pic>
        <p:nvPicPr>
          <p:cNvPr id="2" name="Slika 1"/>
          <p:cNvPicPr>
            <a:picLocks noChangeAspect="1"/>
          </p:cNvPicPr>
          <p:nvPr/>
        </p:nvPicPr>
        <p:blipFill>
          <a:blip r:embed="rId2"/>
          <a:stretch>
            <a:fillRect/>
          </a:stretch>
        </p:blipFill>
        <p:spPr>
          <a:xfrm>
            <a:off x="6057490" y="2011296"/>
            <a:ext cx="3481330" cy="4507515"/>
          </a:xfrm>
          <a:prstGeom prst="rect">
            <a:avLst/>
          </a:prstGeom>
        </p:spPr>
      </p:pic>
      <p:pic>
        <p:nvPicPr>
          <p:cNvPr id="3" name="Slika 2"/>
          <p:cNvPicPr>
            <a:picLocks noChangeAspect="1"/>
          </p:cNvPicPr>
          <p:nvPr/>
        </p:nvPicPr>
        <p:blipFill>
          <a:blip r:embed="rId3"/>
          <a:stretch>
            <a:fillRect/>
          </a:stretch>
        </p:blipFill>
        <p:spPr>
          <a:xfrm>
            <a:off x="1985895" y="2534447"/>
            <a:ext cx="2870238" cy="3831916"/>
          </a:xfrm>
          <a:prstGeom prst="rect">
            <a:avLst/>
          </a:prstGeom>
        </p:spPr>
      </p:pic>
    </p:spTree>
    <p:extLst>
      <p:ext uri="{BB962C8B-B14F-4D97-AF65-F5344CB8AC3E}">
        <p14:creationId xmlns:p14="http://schemas.microsoft.com/office/powerpoint/2010/main" val="37695371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037217" y="4799195"/>
            <a:ext cx="23727892" cy="8079126"/>
          </a:xfrm>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Naslov 1"/>
          <p:cNvSpPr>
            <a:spLocks noGrp="1"/>
          </p:cNvSpPr>
          <p:nvPr>
            <p:ph type="title"/>
          </p:nvPr>
        </p:nvSpPr>
        <p:spPr>
          <a:xfrm>
            <a:off x="860219" y="490125"/>
            <a:ext cx="10353996" cy="4776235"/>
          </a:xfrm>
        </p:spPr>
        <p:txBody>
          <a:bodyPr>
            <a:normAutofit fontScale="90000"/>
          </a:bodyPr>
          <a:lstStyle/>
          <a:p>
            <a:r>
              <a:rPr lang="sl-SI" b="1" dirty="0" smtClean="0"/>
              <a:t>15. </a:t>
            </a:r>
            <a:r>
              <a:rPr lang="sl-SI" sz="3600" dirty="0" smtClean="0"/>
              <a:t>Kateri </a:t>
            </a:r>
            <a:r>
              <a:rPr lang="sl-SI" sz="3600" b="1" u="sng" dirty="0" smtClean="0"/>
              <a:t>skladatelj</a:t>
            </a:r>
            <a:r>
              <a:rPr lang="sl-SI" sz="3600" b="1" dirty="0" smtClean="0"/>
              <a:t> </a:t>
            </a:r>
            <a:r>
              <a:rPr lang="sl-SI" sz="3600" dirty="0" smtClean="0"/>
              <a:t>naj bi bil „oče simfonije“ in godalnega kvarteta? Napisal naj bi 104 simfonije, kar ga postavlja za rekorderja med simfoničnimi skladatelji. Zraven tega bi naj njegov opus štel še več kot 80 godalnih kvartetov, 50 klavirskih sonat ter številne opere in koncerte. Skupno bi naj bil avtor več kot 750 del.</a:t>
            </a:r>
            <a:r>
              <a:rPr lang="sl-SI" sz="3600" dirty="0"/>
              <a:t> </a:t>
            </a:r>
            <a:r>
              <a:rPr lang="sl-SI" sz="3600" dirty="0" smtClean="0"/>
              <a:t>Bil naj bi tudi mentor Mozartu in Beethovnu.</a:t>
            </a:r>
            <a:br>
              <a:rPr lang="sl-SI" sz="3600" dirty="0" smtClean="0"/>
            </a:br>
            <a:r>
              <a:rPr lang="sl-SI" sz="3600" dirty="0"/>
              <a:t> </a:t>
            </a:r>
            <a:r>
              <a:rPr lang="sl-SI" sz="3600" dirty="0" smtClean="0"/>
              <a:t>          </a:t>
            </a:r>
            <a:br>
              <a:rPr lang="sl-SI" sz="3600" dirty="0" smtClean="0"/>
            </a:br>
            <a:r>
              <a:rPr lang="sl-SI" sz="3600" dirty="0"/>
              <a:t/>
            </a:r>
            <a:br>
              <a:rPr lang="sl-SI" sz="3600" dirty="0"/>
            </a:br>
            <a:r>
              <a:rPr lang="sl-SI" sz="3600" dirty="0" smtClean="0"/>
              <a:t/>
            </a:r>
            <a:br>
              <a:rPr lang="sl-SI" sz="3600" dirty="0" smtClean="0"/>
            </a:br>
            <a:r>
              <a:rPr lang="sl-SI" sz="3600" dirty="0"/>
              <a:t/>
            </a:r>
            <a:br>
              <a:rPr lang="sl-SI" sz="3600" dirty="0"/>
            </a:br>
            <a:endParaRPr lang="sl-SI" sz="3600" dirty="0"/>
          </a:p>
        </p:txBody>
      </p:sp>
      <p:pic>
        <p:nvPicPr>
          <p:cNvPr id="2" name="Slika 1"/>
          <p:cNvPicPr>
            <a:picLocks noChangeAspect="1"/>
          </p:cNvPicPr>
          <p:nvPr/>
        </p:nvPicPr>
        <p:blipFill>
          <a:blip r:embed="rId2"/>
          <a:stretch>
            <a:fillRect/>
          </a:stretch>
        </p:blipFill>
        <p:spPr>
          <a:xfrm>
            <a:off x="4139959" y="3255771"/>
            <a:ext cx="2666082" cy="3359263"/>
          </a:xfrm>
          <a:prstGeom prst="rect">
            <a:avLst/>
          </a:prstGeom>
        </p:spPr>
      </p:pic>
    </p:spTree>
    <p:extLst>
      <p:ext uri="{BB962C8B-B14F-4D97-AF65-F5344CB8AC3E}">
        <p14:creationId xmlns:p14="http://schemas.microsoft.com/office/powerpoint/2010/main" val="397848381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65125"/>
            <a:ext cx="10718494" cy="2697564"/>
          </a:xfrm>
        </p:spPr>
        <p:txBody>
          <a:bodyPr>
            <a:normAutofit fontScale="90000"/>
          </a:bodyPr>
          <a:lstStyle/>
          <a:p>
            <a:r>
              <a:rPr lang="sl-SI" sz="4000" b="1" dirty="0" smtClean="0"/>
              <a:t>16. </a:t>
            </a:r>
            <a:r>
              <a:rPr lang="sl-SI" sz="4000" dirty="0" smtClean="0"/>
              <a:t>V katerem </a:t>
            </a:r>
            <a:r>
              <a:rPr lang="sl-SI" sz="4000" b="1" u="sng" dirty="0" smtClean="0"/>
              <a:t>športu</a:t>
            </a:r>
            <a:r>
              <a:rPr lang="sl-SI" sz="4000" b="1" dirty="0" smtClean="0"/>
              <a:t> </a:t>
            </a:r>
            <a:r>
              <a:rPr lang="sl-SI" sz="4000" dirty="0" smtClean="0"/>
              <a:t>je v preteklosti že večkrat postala državna prvakinja v dvojicah naša sedanja predsednica Nataša Pirc Musar?</a:t>
            </a:r>
            <a:r>
              <a:rPr lang="sl-SI" sz="4000" dirty="0"/>
              <a:t/>
            </a:r>
            <a:br>
              <a:rPr lang="sl-SI" sz="4000" dirty="0"/>
            </a:br>
            <a:r>
              <a:rPr lang="sl-SI" sz="4000" dirty="0" smtClean="0"/>
              <a:t/>
            </a:r>
            <a:br>
              <a:rPr lang="sl-SI" sz="4000" dirty="0" smtClean="0"/>
            </a:br>
            <a:r>
              <a:rPr lang="sl-SI" sz="3200" dirty="0"/>
              <a:t> </a:t>
            </a:r>
            <a:r>
              <a:rPr lang="sl-SI" sz="3200" dirty="0" smtClean="0"/>
              <a:t>                                                            </a:t>
            </a:r>
            <a:br>
              <a:rPr lang="sl-SI" sz="3200" dirty="0" smtClean="0"/>
            </a:br>
            <a:endParaRPr lang="sl-SI" sz="3200" b="1" dirty="0"/>
          </a:p>
        </p:txBody>
      </p:sp>
      <p:pic>
        <p:nvPicPr>
          <p:cNvPr id="7" name="Slika 6"/>
          <p:cNvPicPr>
            <a:picLocks noChangeAspect="1"/>
          </p:cNvPicPr>
          <p:nvPr/>
        </p:nvPicPr>
        <p:blipFill>
          <a:blip r:embed="rId2"/>
          <a:stretch>
            <a:fillRect/>
          </a:stretch>
        </p:blipFill>
        <p:spPr>
          <a:xfrm>
            <a:off x="3483265" y="2181001"/>
            <a:ext cx="5966208" cy="3977472"/>
          </a:xfrm>
          <a:prstGeom prst="rect">
            <a:avLst/>
          </a:prstGeom>
        </p:spPr>
      </p:pic>
    </p:spTree>
    <p:extLst>
      <p:ext uri="{BB962C8B-B14F-4D97-AF65-F5344CB8AC3E}">
        <p14:creationId xmlns:p14="http://schemas.microsoft.com/office/powerpoint/2010/main" val="119675335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2419" y="449481"/>
            <a:ext cx="10515600" cy="2506018"/>
          </a:xfrm>
        </p:spPr>
        <p:txBody>
          <a:bodyPr>
            <a:normAutofit fontScale="90000"/>
          </a:bodyPr>
          <a:lstStyle/>
          <a:p>
            <a:r>
              <a:rPr lang="sl-SI" sz="2700" b="1" dirty="0"/>
              <a:t>17</a:t>
            </a:r>
            <a:r>
              <a:rPr lang="sl-SI" sz="2700" b="1" dirty="0" smtClean="0"/>
              <a:t>. </a:t>
            </a:r>
            <a:r>
              <a:rPr lang="sl-SI" sz="2700" dirty="0" smtClean="0"/>
              <a:t>Kako se imenuje </a:t>
            </a:r>
            <a:r>
              <a:rPr lang="sl-SI" sz="2700" b="1" u="sng" dirty="0" smtClean="0"/>
              <a:t>igra na sliki</a:t>
            </a:r>
            <a:r>
              <a:rPr lang="sl-SI" sz="2700" dirty="0" smtClean="0"/>
              <a:t>? Izdana je bila leta 2009</a:t>
            </a:r>
            <a:r>
              <a:rPr lang="sl-SI" sz="2700" b="1" dirty="0" smtClean="0"/>
              <a:t> </a:t>
            </a:r>
            <a:r>
              <a:rPr lang="sl-SI" sz="2700" dirty="0" smtClean="0"/>
              <a:t>ter je napisana v programskem jeziku Java. </a:t>
            </a:r>
            <a:r>
              <a:rPr lang="sl-SI" sz="2700" dirty="0"/>
              <a:t>J</a:t>
            </a:r>
            <a:r>
              <a:rPr lang="sl-SI" sz="2700" dirty="0" smtClean="0"/>
              <a:t>e  videoigra z elementi igranja vlog, v kateri igralec gradi različne strukture iz raznovrstnih kock materiala v naključno generiranem svetu. Na lestvici najbolje prodajanih videoiger na svetu vseh časov zaseda drugo mesto z 238 milijoni prodaj, takoj za </a:t>
            </a:r>
            <a:r>
              <a:rPr lang="sl-SI" sz="2700" dirty="0" err="1" smtClean="0"/>
              <a:t>Tetrisom</a:t>
            </a:r>
            <a:r>
              <a:rPr lang="sl-SI" sz="2700" dirty="0"/>
              <a:t>.</a:t>
            </a:r>
            <a:r>
              <a:rPr lang="sl-SI" sz="3600" dirty="0" smtClean="0"/>
              <a:t/>
            </a:r>
            <a:br>
              <a:rPr lang="sl-SI" sz="3600" dirty="0" smtClean="0"/>
            </a:br>
            <a:r>
              <a:rPr lang="sl-SI" sz="3600" dirty="0" smtClean="0"/>
              <a:t/>
            </a:r>
            <a:br>
              <a:rPr lang="sl-SI" sz="3600" dirty="0" smtClean="0"/>
            </a:br>
            <a:r>
              <a:rPr lang="sl-SI" sz="3600" b="1" dirty="0" smtClean="0"/>
              <a:t>Za dodatno točko: Katero podjetje je razvilo oz. izdalo to igro? </a:t>
            </a:r>
            <a:endParaRPr lang="sl-SI" sz="3600" b="1" dirty="0"/>
          </a:p>
        </p:txBody>
      </p:sp>
      <p:pic>
        <p:nvPicPr>
          <p:cNvPr id="2" name="Slika 1"/>
          <p:cNvPicPr>
            <a:picLocks noChangeAspect="1"/>
          </p:cNvPicPr>
          <p:nvPr/>
        </p:nvPicPr>
        <p:blipFill>
          <a:blip r:embed="rId2"/>
          <a:stretch>
            <a:fillRect/>
          </a:stretch>
        </p:blipFill>
        <p:spPr>
          <a:xfrm>
            <a:off x="2901284" y="3156946"/>
            <a:ext cx="5850875" cy="3291117"/>
          </a:xfrm>
          <a:prstGeom prst="rect">
            <a:avLst/>
          </a:prstGeom>
        </p:spPr>
      </p:pic>
    </p:spTree>
    <p:extLst>
      <p:ext uri="{BB962C8B-B14F-4D97-AF65-F5344CB8AC3E}">
        <p14:creationId xmlns:p14="http://schemas.microsoft.com/office/powerpoint/2010/main" val="311738181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479502"/>
            <a:ext cx="10515600" cy="2007219"/>
          </a:xfrm>
        </p:spPr>
        <p:txBody>
          <a:bodyPr>
            <a:noAutofit/>
          </a:bodyPr>
          <a:lstStyle/>
          <a:p>
            <a:r>
              <a:rPr lang="sl-SI" sz="4000" b="1" dirty="0" smtClean="0"/>
              <a:t>18. </a:t>
            </a:r>
            <a:r>
              <a:rPr lang="sl-SI" sz="3600" dirty="0" smtClean="0"/>
              <a:t>V kateri </a:t>
            </a:r>
            <a:r>
              <a:rPr lang="sl-SI" sz="3600" b="1" u="sng" dirty="0" smtClean="0"/>
              <a:t>puščavi</a:t>
            </a:r>
            <a:r>
              <a:rPr lang="sl-SI" sz="3600" dirty="0" smtClean="0"/>
              <a:t> leži</a:t>
            </a:r>
            <a:r>
              <a:rPr lang="sl-SI" sz="3600" b="1" dirty="0" smtClean="0"/>
              <a:t> </a:t>
            </a:r>
            <a:r>
              <a:rPr lang="sl-SI" sz="3600" dirty="0" smtClean="0"/>
              <a:t>zgodovinsko mesto </a:t>
            </a:r>
            <a:r>
              <a:rPr lang="sl-SI" sz="3600" dirty="0" err="1" smtClean="0"/>
              <a:t>Timbuktu</a:t>
            </a:r>
            <a:r>
              <a:rPr lang="sl-SI" sz="3600" dirty="0" smtClean="0"/>
              <a:t>, ki je znano po svojem nekdanjem bogastvu, saj je bilo eno najpomembnejših trgovskih središč ter spada na Unescov seznam svetovne dediščine?</a:t>
            </a:r>
            <a:r>
              <a:rPr lang="sl-SI" sz="4000" b="1" dirty="0" smtClean="0"/>
              <a:t/>
            </a:r>
            <a:br>
              <a:rPr lang="sl-SI" sz="4000" b="1" dirty="0" smtClean="0"/>
            </a:br>
            <a:endParaRPr lang="sl-SI" sz="4000" b="1" dirty="0"/>
          </a:p>
        </p:txBody>
      </p:sp>
      <p:pic>
        <p:nvPicPr>
          <p:cNvPr id="3" name="Slika 2"/>
          <p:cNvPicPr>
            <a:picLocks noChangeAspect="1"/>
          </p:cNvPicPr>
          <p:nvPr/>
        </p:nvPicPr>
        <p:blipFill>
          <a:blip r:embed="rId2"/>
          <a:stretch>
            <a:fillRect/>
          </a:stretch>
        </p:blipFill>
        <p:spPr>
          <a:xfrm>
            <a:off x="2924081" y="2371894"/>
            <a:ext cx="6096000" cy="4067175"/>
          </a:xfrm>
          <a:prstGeom prst="rect">
            <a:avLst/>
          </a:prstGeom>
        </p:spPr>
      </p:pic>
    </p:spTree>
    <p:extLst>
      <p:ext uri="{BB962C8B-B14F-4D97-AF65-F5344CB8AC3E}">
        <p14:creationId xmlns:p14="http://schemas.microsoft.com/office/powerpoint/2010/main" val="381396366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idx="4294967295"/>
          </p:nvPr>
        </p:nvSpPr>
        <p:spPr>
          <a:xfrm>
            <a:off x="506626" y="365125"/>
            <a:ext cx="11116019" cy="2774682"/>
          </a:xfrm>
        </p:spPr>
        <p:txBody>
          <a:bodyPr>
            <a:normAutofit/>
          </a:bodyPr>
          <a:lstStyle/>
          <a:p>
            <a:r>
              <a:rPr lang="sl-SI" sz="3200" b="1" dirty="0" smtClean="0"/>
              <a:t>19. </a:t>
            </a:r>
            <a:r>
              <a:rPr lang="sl-SI" sz="3200" dirty="0" smtClean="0"/>
              <a:t>Znano dejstvo je, da Nikola Tesla ni bil nikoli poročen oziroma ni maral človeške družbe. Katera </a:t>
            </a:r>
            <a:r>
              <a:rPr lang="sl-SI" sz="3200" b="1" u="sng" dirty="0" smtClean="0"/>
              <a:t>žival</a:t>
            </a:r>
            <a:r>
              <a:rPr lang="sl-SI" sz="3200" dirty="0" smtClean="0"/>
              <a:t> pa bi naj bila njegov najboljši prijatelj ali mogoče celo še kaj več? O njej naj bi enkrat izjavil:„ I </a:t>
            </a:r>
            <a:r>
              <a:rPr lang="sl-SI" sz="3200" dirty="0" err="1" smtClean="0"/>
              <a:t>loved</a:t>
            </a:r>
            <a:r>
              <a:rPr lang="sl-SI" sz="3200" dirty="0" smtClean="0"/>
              <a:t> </a:t>
            </a:r>
            <a:r>
              <a:rPr lang="sl-SI" sz="3200" dirty="0" err="1" smtClean="0"/>
              <a:t>that</a:t>
            </a:r>
            <a:r>
              <a:rPr lang="sl-SI" sz="3200" dirty="0" smtClean="0"/>
              <a:t> ….. as a man </a:t>
            </a:r>
            <a:r>
              <a:rPr lang="sl-SI" sz="3200" dirty="0" err="1" smtClean="0"/>
              <a:t>loves</a:t>
            </a:r>
            <a:r>
              <a:rPr lang="sl-SI" sz="3200" dirty="0" smtClean="0"/>
              <a:t> a </a:t>
            </a:r>
            <a:r>
              <a:rPr lang="sl-SI" sz="3200" dirty="0" err="1" smtClean="0"/>
              <a:t>woman</a:t>
            </a:r>
            <a:r>
              <a:rPr lang="sl-SI" sz="3200" dirty="0" smtClean="0"/>
              <a:t>, </a:t>
            </a:r>
            <a:r>
              <a:rPr lang="sl-SI" sz="3200" dirty="0" err="1" smtClean="0"/>
              <a:t>and</a:t>
            </a:r>
            <a:r>
              <a:rPr lang="sl-SI" sz="3200" dirty="0" smtClean="0"/>
              <a:t> </a:t>
            </a:r>
            <a:r>
              <a:rPr lang="sl-SI" sz="3200" dirty="0" err="1" smtClean="0"/>
              <a:t>she</a:t>
            </a:r>
            <a:r>
              <a:rPr lang="sl-SI" sz="3200" dirty="0" smtClean="0"/>
              <a:t> </a:t>
            </a:r>
            <a:r>
              <a:rPr lang="sl-SI" sz="3200" dirty="0" err="1" smtClean="0"/>
              <a:t>loved</a:t>
            </a:r>
            <a:r>
              <a:rPr lang="sl-SI" sz="3200" dirty="0" smtClean="0"/>
              <a:t> me.</a:t>
            </a:r>
            <a:r>
              <a:rPr lang="en-US" sz="3200" dirty="0"/>
              <a:t> As long as I had her, there was a purpose to my life.”</a:t>
            </a:r>
            <a:endParaRPr lang="sl-SI" sz="3200" dirty="0"/>
          </a:p>
        </p:txBody>
      </p:sp>
      <p:pic>
        <p:nvPicPr>
          <p:cNvPr id="2" name="Slika 1"/>
          <p:cNvPicPr>
            <a:picLocks noChangeAspect="1"/>
          </p:cNvPicPr>
          <p:nvPr/>
        </p:nvPicPr>
        <p:blipFill>
          <a:blip r:embed="rId2"/>
          <a:stretch>
            <a:fillRect/>
          </a:stretch>
        </p:blipFill>
        <p:spPr>
          <a:xfrm>
            <a:off x="4993171" y="3139807"/>
            <a:ext cx="2875401" cy="3089983"/>
          </a:xfrm>
          <a:prstGeom prst="rect">
            <a:avLst/>
          </a:prstGeom>
        </p:spPr>
      </p:pic>
    </p:spTree>
    <p:extLst>
      <p:ext uri="{BB962C8B-B14F-4D97-AF65-F5344CB8AC3E}">
        <p14:creationId xmlns:p14="http://schemas.microsoft.com/office/powerpoint/2010/main" val="1054755904"/>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4000" b="1" dirty="0" smtClean="0"/>
              <a:t>20. </a:t>
            </a:r>
            <a:r>
              <a:rPr lang="sl-SI" sz="4000" b="1" u="sng" dirty="0" smtClean="0"/>
              <a:t>KATERE IZMED NAŠTETIH DRŽAV</a:t>
            </a:r>
            <a:r>
              <a:rPr lang="sl-SI" sz="4000" b="1" dirty="0" smtClean="0"/>
              <a:t> SO </a:t>
            </a:r>
            <a:r>
              <a:rPr lang="sl-SI" sz="4000" dirty="0" smtClean="0"/>
              <a:t>ČLANICE ZVEZE NATO (TEH JE VSEH SKUPAJ TRENUTNO 30)? </a:t>
            </a:r>
            <a:endParaRPr lang="sl-SI" sz="4000" dirty="0"/>
          </a:p>
        </p:txBody>
      </p:sp>
      <p:sp>
        <p:nvSpPr>
          <p:cNvPr id="7" name="Označba mesta vsebine 2"/>
          <p:cNvSpPr>
            <a:spLocks noGrp="1"/>
          </p:cNvSpPr>
          <p:nvPr>
            <p:ph idx="1"/>
          </p:nvPr>
        </p:nvSpPr>
        <p:spPr>
          <a:xfrm>
            <a:off x="838200" y="1825625"/>
            <a:ext cx="10515600" cy="4351338"/>
          </a:xfrm>
        </p:spPr>
        <p:txBody>
          <a:bodyPr>
            <a:normAutofit/>
          </a:bodyPr>
          <a:lstStyle/>
          <a:p>
            <a:pPr marL="0" indent="0">
              <a:buNone/>
            </a:pPr>
            <a:endParaRPr lang="sl-SI" sz="3200" dirty="0" smtClean="0"/>
          </a:p>
          <a:p>
            <a:pPr marL="0" indent="0">
              <a:buNone/>
            </a:pPr>
            <a:r>
              <a:rPr lang="sl-SI" sz="3200" dirty="0" smtClean="0"/>
              <a:t>A) AVSTRALIJA</a:t>
            </a:r>
          </a:p>
          <a:p>
            <a:pPr marL="0" indent="0">
              <a:buNone/>
            </a:pPr>
            <a:r>
              <a:rPr lang="sl-SI" sz="3200" dirty="0" smtClean="0"/>
              <a:t>B) ALBANIJA</a:t>
            </a:r>
            <a:br>
              <a:rPr lang="sl-SI" sz="3200" dirty="0" smtClean="0"/>
            </a:br>
            <a:r>
              <a:rPr lang="sl-SI" sz="3200" dirty="0" smtClean="0"/>
              <a:t>C) TURČIJA</a:t>
            </a:r>
            <a:br>
              <a:rPr lang="sl-SI" sz="3200" dirty="0" smtClean="0"/>
            </a:br>
            <a:r>
              <a:rPr lang="sl-SI" sz="3200" dirty="0" smtClean="0"/>
              <a:t>D) SEVERNA MAKEDONIJA</a:t>
            </a:r>
            <a:br>
              <a:rPr lang="sl-SI" sz="3200" dirty="0" smtClean="0"/>
            </a:br>
            <a:r>
              <a:rPr lang="sl-SI" sz="3200" dirty="0" smtClean="0"/>
              <a:t>E) SRBIJA </a:t>
            </a:r>
            <a:br>
              <a:rPr lang="sl-SI" sz="3200" dirty="0" smtClean="0"/>
            </a:br>
            <a:r>
              <a:rPr lang="sl-SI" sz="3200" dirty="0" smtClean="0"/>
              <a:t>F) MOLDAVIJA</a:t>
            </a:r>
            <a:endParaRPr lang="sl-SI" sz="3200" dirty="0"/>
          </a:p>
        </p:txBody>
      </p:sp>
      <p:pic>
        <p:nvPicPr>
          <p:cNvPr id="2" name="Slika 1"/>
          <p:cNvPicPr>
            <a:picLocks noChangeAspect="1"/>
          </p:cNvPicPr>
          <p:nvPr/>
        </p:nvPicPr>
        <p:blipFill>
          <a:blip r:embed="rId2"/>
          <a:stretch>
            <a:fillRect/>
          </a:stretch>
        </p:blipFill>
        <p:spPr>
          <a:xfrm>
            <a:off x="7188857" y="2854947"/>
            <a:ext cx="2466975" cy="1847850"/>
          </a:xfrm>
          <a:prstGeom prst="rect">
            <a:avLst/>
          </a:prstGeom>
        </p:spPr>
      </p:pic>
    </p:spTree>
    <p:extLst>
      <p:ext uri="{BB962C8B-B14F-4D97-AF65-F5344CB8AC3E}">
        <p14:creationId xmlns:p14="http://schemas.microsoft.com/office/powerpoint/2010/main" val="298614100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ODGOVORI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26962094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13486" y="1077148"/>
            <a:ext cx="10515600" cy="1974806"/>
          </a:xfrm>
        </p:spPr>
        <p:txBody>
          <a:bodyPr>
            <a:normAutofit fontScale="90000"/>
          </a:bodyPr>
          <a:lstStyle/>
          <a:p>
            <a:r>
              <a:rPr lang="sl-SI" b="1" dirty="0" smtClean="0"/>
              <a:t/>
            </a:r>
            <a:br>
              <a:rPr lang="sl-SI" b="1" dirty="0" smtClean="0"/>
            </a:br>
            <a:r>
              <a:rPr lang="sl-SI" b="1" dirty="0"/>
              <a:t/>
            </a:r>
            <a:br>
              <a:rPr lang="sl-SI" b="1" dirty="0"/>
            </a:br>
            <a:r>
              <a:rPr lang="sl-SI" sz="4000" b="1" dirty="0" smtClean="0"/>
              <a:t/>
            </a:r>
            <a:br>
              <a:rPr lang="sl-SI" sz="4000" b="1" dirty="0" smtClean="0"/>
            </a:br>
            <a:r>
              <a:rPr lang="sl-SI" sz="4000" b="1" dirty="0" smtClean="0"/>
              <a:t>1.</a:t>
            </a:r>
            <a:r>
              <a:rPr lang="sl-SI" sz="4000" dirty="0" smtClean="0"/>
              <a:t> V kateri </a:t>
            </a:r>
            <a:r>
              <a:rPr lang="sl-SI" sz="4000" b="1" u="sng" dirty="0" smtClean="0"/>
              <a:t>državi</a:t>
            </a:r>
            <a:r>
              <a:rPr lang="sl-SI" sz="4000" b="1" dirty="0" smtClean="0"/>
              <a:t> </a:t>
            </a:r>
            <a:r>
              <a:rPr lang="sl-SI" sz="4000" dirty="0" smtClean="0"/>
              <a:t>praznujejo danes, 2.3., državni praznik pod nazivom „</a:t>
            </a:r>
            <a:r>
              <a:rPr lang="sl-SI" sz="4000" dirty="0" err="1" smtClean="0"/>
              <a:t>Adwa</a:t>
            </a:r>
            <a:r>
              <a:rPr lang="sl-SI" sz="4000" dirty="0" smtClean="0"/>
              <a:t> </a:t>
            </a:r>
            <a:r>
              <a:rPr lang="sl-SI" sz="4000" dirty="0" err="1" smtClean="0"/>
              <a:t>Victory</a:t>
            </a:r>
            <a:r>
              <a:rPr lang="sl-SI" sz="4000" dirty="0" smtClean="0"/>
              <a:t> </a:t>
            </a:r>
            <a:r>
              <a:rPr lang="sl-SI" sz="4000" dirty="0" err="1" smtClean="0"/>
              <a:t>Day</a:t>
            </a:r>
            <a:r>
              <a:rPr lang="sl-SI" sz="4000" dirty="0" smtClean="0"/>
              <a:t>“? Tako se imenuje po mestu na severu  te države, kjer so leta 1896 domačini premagali številčnejšo italijansko vojsko.</a:t>
            </a:r>
            <a:r>
              <a:rPr lang="sl-SI" dirty="0" smtClean="0"/>
              <a:t/>
            </a:r>
            <a:br>
              <a:rPr lang="sl-SI" dirty="0" smtClean="0"/>
            </a:br>
            <a:r>
              <a:rPr lang="sl-SI" dirty="0" smtClean="0"/>
              <a:t/>
            </a:r>
            <a:br>
              <a:rPr lang="sl-SI" dirty="0" smtClean="0"/>
            </a:br>
            <a:r>
              <a:rPr lang="sl-SI" dirty="0" smtClean="0"/>
              <a:t/>
            </a:r>
            <a:br>
              <a:rPr lang="sl-SI" dirty="0" smtClean="0"/>
            </a:br>
            <a:r>
              <a:rPr lang="sl-SI" dirty="0" smtClean="0"/>
              <a:t>Namig: ta država bi naj bila </a:t>
            </a:r>
            <a:r>
              <a:rPr lang="sl-SI" u="sng" dirty="0" smtClean="0"/>
              <a:t>domovina kave.</a:t>
            </a:r>
            <a:br>
              <a:rPr lang="sl-SI" u="sng" dirty="0" smtClean="0"/>
            </a:br>
            <a:r>
              <a:rPr lang="sl-SI" u="sng" dirty="0"/>
              <a:t/>
            </a:r>
            <a:br>
              <a:rPr lang="sl-SI" u="sng" dirty="0"/>
            </a:br>
            <a:r>
              <a:rPr lang="sl-SI" sz="5300" b="1" i="1" dirty="0" smtClean="0"/>
              <a:t>                        </a:t>
            </a:r>
            <a:r>
              <a:rPr lang="sl-SI" sz="7300" b="1" dirty="0" smtClean="0"/>
              <a:t>ETIOPIJI</a:t>
            </a:r>
            <a:r>
              <a:rPr lang="sl-SI" sz="5300" b="1" i="1" dirty="0" smtClean="0"/>
              <a:t>    </a:t>
            </a:r>
            <a:endParaRPr lang="sl-SI" sz="5300" b="1" i="1" dirty="0"/>
          </a:p>
        </p:txBody>
      </p:sp>
      <p:pic>
        <p:nvPicPr>
          <p:cNvPr id="4" name="Slika 3"/>
          <p:cNvPicPr>
            <a:picLocks noChangeAspect="1"/>
          </p:cNvPicPr>
          <p:nvPr/>
        </p:nvPicPr>
        <p:blipFill>
          <a:blip r:embed="rId2"/>
          <a:stretch>
            <a:fillRect/>
          </a:stretch>
        </p:blipFill>
        <p:spPr>
          <a:xfrm>
            <a:off x="7749268" y="4206648"/>
            <a:ext cx="3028950" cy="1514475"/>
          </a:xfrm>
          <a:prstGeom prst="rect">
            <a:avLst/>
          </a:prstGeom>
        </p:spPr>
      </p:pic>
    </p:spTree>
    <p:extLst>
      <p:ext uri="{BB962C8B-B14F-4D97-AF65-F5344CB8AC3E}">
        <p14:creationId xmlns:p14="http://schemas.microsoft.com/office/powerpoint/2010/main" val="36396884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63461" y="625220"/>
            <a:ext cx="11009376" cy="2612250"/>
          </a:xfrm>
        </p:spPr>
        <p:txBody>
          <a:bodyPr>
            <a:noAutofit/>
          </a:bodyPr>
          <a:lstStyle/>
          <a:p>
            <a:r>
              <a:rPr lang="sl-SI" sz="4800" b="1" u="sng" dirty="0" smtClean="0"/>
              <a:t>0.</a:t>
            </a:r>
            <a:r>
              <a:rPr lang="sl-SI" b="1" u="sng" dirty="0"/>
              <a:t> </a:t>
            </a:r>
            <a:r>
              <a:rPr lang="sl-SI" b="1" u="sng" dirty="0" smtClean="0"/>
              <a:t>vprašanje</a:t>
            </a:r>
            <a:r>
              <a:rPr lang="sl-SI" dirty="0" smtClean="0"/>
              <a:t/>
            </a:r>
            <a:br>
              <a:rPr lang="sl-SI" dirty="0" smtClean="0"/>
            </a:br>
            <a:r>
              <a:rPr lang="sl-SI" dirty="0" smtClean="0"/>
              <a:t/>
            </a:r>
            <a:br>
              <a:rPr lang="sl-SI" dirty="0" smtClean="0"/>
            </a:br>
            <a:r>
              <a:rPr lang="sl-SI" dirty="0" smtClean="0"/>
              <a:t>Približno </a:t>
            </a:r>
            <a:r>
              <a:rPr lang="sl-SI" b="1" u="sng" dirty="0" smtClean="0"/>
              <a:t>koliko krofov</a:t>
            </a:r>
            <a:r>
              <a:rPr lang="sl-SI" dirty="0" smtClean="0"/>
              <a:t> so doslej (od leta 1961 naprej) prodali v Gostišču na Trojanah?</a:t>
            </a:r>
            <a:endParaRPr lang="sl-SI" sz="4800" i="1" dirty="0"/>
          </a:p>
        </p:txBody>
      </p:sp>
      <p:pic>
        <p:nvPicPr>
          <p:cNvPr id="4" name="Slika 3"/>
          <p:cNvPicPr>
            <a:picLocks noChangeAspect="1"/>
          </p:cNvPicPr>
          <p:nvPr/>
        </p:nvPicPr>
        <p:blipFill>
          <a:blip r:embed="rId2"/>
          <a:stretch>
            <a:fillRect/>
          </a:stretch>
        </p:blipFill>
        <p:spPr>
          <a:xfrm>
            <a:off x="3005678" y="3691219"/>
            <a:ext cx="4782039" cy="2195769"/>
          </a:xfrm>
          <a:prstGeom prst="rect">
            <a:avLst/>
          </a:prstGeom>
        </p:spPr>
      </p:pic>
    </p:spTree>
    <p:extLst>
      <p:ext uri="{BB962C8B-B14F-4D97-AF65-F5344CB8AC3E}">
        <p14:creationId xmlns:p14="http://schemas.microsoft.com/office/powerpoint/2010/main" val="415527931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vsebine 10"/>
          <p:cNvSpPr>
            <a:spLocks noGrp="1"/>
          </p:cNvSpPr>
          <p:nvPr>
            <p:ph idx="1"/>
          </p:nvPr>
        </p:nvSpPr>
        <p:spPr>
          <a:xfrm>
            <a:off x="838200" y="1010743"/>
            <a:ext cx="10515600" cy="4351338"/>
          </a:xfrm>
        </p:spPr>
        <p:txBody>
          <a:bodyPr>
            <a:normAutofit/>
          </a:bodyPr>
          <a:lstStyle/>
          <a:p>
            <a:pPr marL="0" indent="0">
              <a:buNone/>
            </a:pPr>
            <a:r>
              <a:rPr lang="sl-SI" sz="4000" dirty="0" smtClean="0"/>
              <a:t>2. </a:t>
            </a:r>
            <a:r>
              <a:rPr lang="sl-SI" sz="4000" dirty="0"/>
              <a:t>Iz katerega </a:t>
            </a:r>
            <a:r>
              <a:rPr lang="sl-SI" sz="4000" b="1" u="sng" dirty="0"/>
              <a:t>kraja na Goričkem</a:t>
            </a:r>
            <a:r>
              <a:rPr lang="sl-SI" sz="4000" b="1" dirty="0"/>
              <a:t> </a:t>
            </a:r>
            <a:r>
              <a:rPr lang="sl-SI" sz="4000" dirty="0"/>
              <a:t>je prvi </a:t>
            </a:r>
            <a:r>
              <a:rPr lang="sl-SI" sz="4000" dirty="0" smtClean="0"/>
              <a:t>predsednik Republike </a:t>
            </a:r>
            <a:r>
              <a:rPr lang="sl-SI" sz="4000" dirty="0"/>
              <a:t>Slovenije </a:t>
            </a:r>
            <a:r>
              <a:rPr lang="sl-SI" sz="4000" dirty="0" smtClean="0"/>
              <a:t>Milan </a:t>
            </a:r>
            <a:r>
              <a:rPr lang="sl-SI" sz="4000" dirty="0"/>
              <a:t>Kučan</a:t>
            </a:r>
            <a:r>
              <a:rPr lang="sl-SI" sz="4000" dirty="0" smtClean="0"/>
              <a:t>?</a:t>
            </a:r>
            <a:br>
              <a:rPr lang="sl-SI" sz="4000" dirty="0" smtClean="0"/>
            </a:br>
            <a:r>
              <a:rPr lang="sl-SI" sz="4000" dirty="0" smtClean="0"/>
              <a:t/>
            </a:r>
            <a:br>
              <a:rPr lang="sl-SI" sz="4000" dirty="0" smtClean="0"/>
            </a:br>
            <a:r>
              <a:rPr lang="sl-SI" sz="4000" dirty="0" smtClean="0"/>
              <a:t>   </a:t>
            </a:r>
            <a:r>
              <a:rPr lang="sl-SI" sz="6600" b="1" dirty="0" smtClean="0"/>
              <a:t>KRIŽEVCI</a:t>
            </a:r>
            <a:endParaRPr lang="sl-SI" sz="6600" b="1" dirty="0"/>
          </a:p>
        </p:txBody>
      </p:sp>
      <p:pic>
        <p:nvPicPr>
          <p:cNvPr id="12" name="Slika 11"/>
          <p:cNvPicPr>
            <a:picLocks noChangeAspect="1"/>
          </p:cNvPicPr>
          <p:nvPr/>
        </p:nvPicPr>
        <p:blipFill>
          <a:blip r:embed="rId2"/>
          <a:stretch>
            <a:fillRect/>
          </a:stretch>
        </p:blipFill>
        <p:spPr>
          <a:xfrm>
            <a:off x="5160711" y="2667428"/>
            <a:ext cx="4206658" cy="2990551"/>
          </a:xfrm>
          <a:prstGeom prst="rect">
            <a:avLst/>
          </a:prstGeom>
        </p:spPr>
      </p:pic>
    </p:spTree>
    <p:extLst>
      <p:ext uri="{BB962C8B-B14F-4D97-AF65-F5344CB8AC3E}">
        <p14:creationId xmlns:p14="http://schemas.microsoft.com/office/powerpoint/2010/main" val="357807922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17340"/>
            <a:ext cx="10515600" cy="1325563"/>
          </a:xfrm>
        </p:spPr>
        <p:txBody>
          <a:bodyPr/>
          <a:lstStyle/>
          <a:p>
            <a:r>
              <a:rPr lang="sl-SI" b="1" dirty="0" smtClean="0"/>
              <a:t>3. </a:t>
            </a:r>
            <a:r>
              <a:rPr lang="sl-SI" sz="3600" b="1" dirty="0" smtClean="0"/>
              <a:t>POIMENUJTE AVTORJE SLIK</a:t>
            </a:r>
            <a:r>
              <a:rPr lang="sl-SI" b="1" dirty="0" smtClean="0"/>
              <a:t> </a:t>
            </a:r>
            <a:endParaRPr lang="sl-SI" b="1" dirty="0"/>
          </a:p>
        </p:txBody>
      </p:sp>
      <p:sp>
        <p:nvSpPr>
          <p:cNvPr id="11" name="Označba mesta vsebine 2"/>
          <p:cNvSpPr>
            <a:spLocks noGrp="1"/>
          </p:cNvSpPr>
          <p:nvPr>
            <p:ph sz="half" idx="1"/>
          </p:nvPr>
        </p:nvSpPr>
        <p:spPr>
          <a:xfrm>
            <a:off x="838200" y="1766249"/>
            <a:ext cx="5463746" cy="4351338"/>
          </a:xfrm>
        </p:spPr>
        <p:txBody>
          <a:bodyPr/>
          <a:lstStyle/>
          <a:p>
            <a:pPr marL="0" indent="0">
              <a:buNone/>
            </a:pPr>
            <a:r>
              <a:rPr lang="sl-SI" dirty="0" smtClean="0"/>
              <a:t>A)  </a:t>
            </a:r>
            <a:r>
              <a:rPr lang="sl-SI" sz="3200" b="1" i="1" dirty="0" smtClean="0"/>
              <a:t>JAN (JOHANNES) VERMEER</a:t>
            </a:r>
            <a:endParaRPr lang="sl-SI" sz="3200" b="1" i="1" u="sng" dirty="0"/>
          </a:p>
        </p:txBody>
      </p:sp>
      <p:sp>
        <p:nvSpPr>
          <p:cNvPr id="12" name="Označba mesta vsebine 3"/>
          <p:cNvSpPr>
            <a:spLocks noGrp="1"/>
          </p:cNvSpPr>
          <p:nvPr>
            <p:ph sz="half" idx="2"/>
          </p:nvPr>
        </p:nvSpPr>
        <p:spPr>
          <a:xfrm>
            <a:off x="6172200" y="1825625"/>
            <a:ext cx="5181600" cy="4351338"/>
          </a:xfrm>
        </p:spPr>
        <p:txBody>
          <a:bodyPr/>
          <a:lstStyle/>
          <a:p>
            <a:pPr marL="0" indent="0">
              <a:buNone/>
            </a:pPr>
            <a:r>
              <a:rPr lang="sl-SI" dirty="0" smtClean="0"/>
              <a:t>       B)</a:t>
            </a:r>
            <a:r>
              <a:rPr lang="sl-SI" sz="3200" b="1" i="1" dirty="0" smtClean="0"/>
              <a:t>   IVAN  GROHAR </a:t>
            </a:r>
            <a:endParaRPr lang="sl-SI" dirty="0" smtClean="0"/>
          </a:p>
          <a:p>
            <a:endParaRPr lang="sl-SI" dirty="0" smtClean="0"/>
          </a:p>
        </p:txBody>
      </p:sp>
      <p:pic>
        <p:nvPicPr>
          <p:cNvPr id="4" name="Slika 3"/>
          <p:cNvPicPr>
            <a:picLocks noChangeAspect="1"/>
          </p:cNvPicPr>
          <p:nvPr/>
        </p:nvPicPr>
        <p:blipFill>
          <a:blip r:embed="rId2"/>
          <a:stretch>
            <a:fillRect/>
          </a:stretch>
        </p:blipFill>
        <p:spPr>
          <a:xfrm>
            <a:off x="7387318" y="2343008"/>
            <a:ext cx="3541939" cy="3197821"/>
          </a:xfrm>
          <a:prstGeom prst="rect">
            <a:avLst/>
          </a:prstGeom>
        </p:spPr>
      </p:pic>
      <p:pic>
        <p:nvPicPr>
          <p:cNvPr id="7" name="Slika 6"/>
          <p:cNvPicPr>
            <a:picLocks noChangeAspect="1"/>
          </p:cNvPicPr>
          <p:nvPr/>
        </p:nvPicPr>
        <p:blipFill>
          <a:blip r:embed="rId3"/>
          <a:stretch>
            <a:fillRect/>
          </a:stretch>
        </p:blipFill>
        <p:spPr>
          <a:xfrm>
            <a:off x="1496995" y="2343008"/>
            <a:ext cx="3295598" cy="3968892"/>
          </a:xfrm>
          <a:prstGeom prst="rect">
            <a:avLst/>
          </a:prstGeom>
        </p:spPr>
      </p:pic>
    </p:spTree>
    <p:extLst>
      <p:ext uri="{BB962C8B-B14F-4D97-AF65-F5344CB8AC3E}">
        <p14:creationId xmlns:p14="http://schemas.microsoft.com/office/powerpoint/2010/main" val="409867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značba mesta vsebine 2"/>
          <p:cNvSpPr>
            <a:spLocks noGrp="1"/>
          </p:cNvSpPr>
          <p:nvPr>
            <p:ph sz="half" idx="1"/>
          </p:nvPr>
        </p:nvSpPr>
        <p:spPr>
          <a:xfrm>
            <a:off x="801624" y="1179449"/>
            <a:ext cx="5181600" cy="4351338"/>
          </a:xfrm>
        </p:spPr>
        <p:txBody>
          <a:bodyPr/>
          <a:lstStyle/>
          <a:p>
            <a:pPr marL="0" indent="0">
              <a:buNone/>
            </a:pPr>
            <a:r>
              <a:rPr lang="sl-SI" dirty="0" smtClean="0"/>
              <a:t>C)    </a:t>
            </a:r>
            <a:r>
              <a:rPr lang="sl-SI" sz="3200" b="1" i="1" dirty="0" smtClean="0"/>
              <a:t>PAUL GAUGUIN    </a:t>
            </a:r>
            <a:endParaRPr lang="sl-SI" sz="3200" b="1" i="1" dirty="0"/>
          </a:p>
        </p:txBody>
      </p:sp>
      <p:sp>
        <p:nvSpPr>
          <p:cNvPr id="9" name="Označba mesta vsebine 3"/>
          <p:cNvSpPr>
            <a:spLocks noGrp="1"/>
          </p:cNvSpPr>
          <p:nvPr>
            <p:ph sz="half" idx="2"/>
          </p:nvPr>
        </p:nvSpPr>
        <p:spPr>
          <a:xfrm>
            <a:off x="6342888" y="1179449"/>
            <a:ext cx="5181600" cy="4351338"/>
          </a:xfrm>
        </p:spPr>
        <p:txBody>
          <a:bodyPr/>
          <a:lstStyle/>
          <a:p>
            <a:pPr marL="0" indent="0">
              <a:buNone/>
            </a:pPr>
            <a:r>
              <a:rPr lang="sl-SI" dirty="0" smtClean="0"/>
              <a:t>D</a:t>
            </a:r>
            <a:r>
              <a:rPr lang="sl-SI" dirty="0"/>
              <a:t>) </a:t>
            </a:r>
            <a:r>
              <a:rPr lang="sl-SI" dirty="0" smtClean="0"/>
              <a:t>   </a:t>
            </a:r>
            <a:r>
              <a:rPr lang="sl-SI" sz="3200" b="1" i="1" dirty="0" smtClean="0"/>
              <a:t>EUGÈNE DELACROIX</a:t>
            </a:r>
            <a:endParaRPr lang="sl-SI" sz="3200" b="1" i="1" dirty="0"/>
          </a:p>
        </p:txBody>
      </p:sp>
      <p:pic>
        <p:nvPicPr>
          <p:cNvPr id="2" name="Slika 1"/>
          <p:cNvPicPr>
            <a:picLocks noChangeAspect="1"/>
          </p:cNvPicPr>
          <p:nvPr/>
        </p:nvPicPr>
        <p:blipFill>
          <a:blip r:embed="rId2"/>
          <a:stretch>
            <a:fillRect/>
          </a:stretch>
        </p:blipFill>
        <p:spPr>
          <a:xfrm>
            <a:off x="1622135" y="1793195"/>
            <a:ext cx="3831608" cy="3485325"/>
          </a:xfrm>
          <a:prstGeom prst="rect">
            <a:avLst/>
          </a:prstGeom>
        </p:spPr>
      </p:pic>
      <p:pic>
        <p:nvPicPr>
          <p:cNvPr id="4" name="Slika 3"/>
          <p:cNvPicPr>
            <a:picLocks noChangeAspect="1"/>
          </p:cNvPicPr>
          <p:nvPr/>
        </p:nvPicPr>
        <p:blipFill>
          <a:blip r:embed="rId3"/>
          <a:stretch>
            <a:fillRect/>
          </a:stretch>
        </p:blipFill>
        <p:spPr>
          <a:xfrm>
            <a:off x="6803735" y="1879754"/>
            <a:ext cx="4336992" cy="3312205"/>
          </a:xfrm>
          <a:prstGeom prst="rect">
            <a:avLst/>
          </a:prstGeom>
        </p:spPr>
      </p:pic>
    </p:spTree>
    <p:extLst>
      <p:ext uri="{BB962C8B-B14F-4D97-AF65-F5344CB8AC3E}">
        <p14:creationId xmlns:p14="http://schemas.microsoft.com/office/powerpoint/2010/main" val="188659467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825843" y="552879"/>
            <a:ext cx="10515600" cy="4351338"/>
          </a:xfrm>
        </p:spPr>
        <p:txBody>
          <a:bodyPr>
            <a:normAutofit/>
          </a:bodyPr>
          <a:lstStyle/>
          <a:p>
            <a:pPr marL="0" indent="0">
              <a:buNone/>
            </a:pPr>
            <a:r>
              <a:rPr lang="sl-SI" sz="4000" b="1" dirty="0" smtClean="0"/>
              <a:t>4. </a:t>
            </a:r>
            <a:r>
              <a:rPr lang="sl-SI" sz="4000" b="1" u="sng" dirty="0" smtClean="0"/>
              <a:t>Kdo</a:t>
            </a:r>
            <a:r>
              <a:rPr lang="sl-SI" sz="4000" b="1" dirty="0" smtClean="0"/>
              <a:t> </a:t>
            </a:r>
            <a:r>
              <a:rPr lang="sl-SI" sz="4000" dirty="0" smtClean="0"/>
              <a:t>je bil zvezda šova ob polčasu (</a:t>
            </a:r>
            <a:r>
              <a:rPr lang="sl-SI" sz="4000" dirty="0" err="1" smtClean="0"/>
              <a:t>halftime</a:t>
            </a:r>
            <a:r>
              <a:rPr lang="sl-SI" sz="4000" dirty="0" smtClean="0"/>
              <a:t> showa) letošnjega 56. Super </a:t>
            </a:r>
            <a:r>
              <a:rPr lang="sl-SI" sz="4000" dirty="0" err="1" smtClean="0"/>
              <a:t>Bowla</a:t>
            </a:r>
            <a:r>
              <a:rPr lang="sl-SI" sz="4000" dirty="0" smtClean="0"/>
              <a:t>, ki je potekal  13. 2. in kjer je moštvo Kansas </a:t>
            </a:r>
            <a:r>
              <a:rPr lang="sl-SI" sz="4000" dirty="0" err="1" smtClean="0"/>
              <a:t>City</a:t>
            </a:r>
            <a:r>
              <a:rPr lang="sl-SI" sz="4000" dirty="0" smtClean="0"/>
              <a:t> </a:t>
            </a:r>
            <a:r>
              <a:rPr lang="sl-SI" sz="4000" dirty="0" err="1" smtClean="0"/>
              <a:t>Chiefs</a:t>
            </a:r>
            <a:r>
              <a:rPr lang="sl-SI" sz="4000" dirty="0" smtClean="0"/>
              <a:t> premagalo Philadelphio </a:t>
            </a:r>
            <a:r>
              <a:rPr lang="sl-SI" sz="4000" dirty="0" err="1" smtClean="0"/>
              <a:t>Eagles</a:t>
            </a:r>
            <a:r>
              <a:rPr lang="sl-SI" sz="4000" dirty="0" smtClean="0"/>
              <a:t>  z rezultatom 38:35?</a:t>
            </a:r>
          </a:p>
          <a:p>
            <a:pPr marL="0" indent="0">
              <a:buNone/>
            </a:pPr>
            <a:r>
              <a:rPr lang="sl-SI" sz="4000" b="1" dirty="0"/>
              <a:t> </a:t>
            </a:r>
            <a:r>
              <a:rPr lang="sl-SI" sz="4000" b="1" dirty="0" smtClean="0"/>
              <a:t>        </a:t>
            </a:r>
            <a:r>
              <a:rPr lang="sl-SI" sz="4800" b="1" dirty="0" smtClean="0"/>
              <a:t>RIHANNA</a:t>
            </a:r>
            <a:endParaRPr lang="sl-SI" sz="4800" b="1" dirty="0"/>
          </a:p>
        </p:txBody>
      </p:sp>
      <p:pic>
        <p:nvPicPr>
          <p:cNvPr id="4" name="Slika 3"/>
          <p:cNvPicPr>
            <a:picLocks noChangeAspect="1"/>
          </p:cNvPicPr>
          <p:nvPr/>
        </p:nvPicPr>
        <p:blipFill>
          <a:blip r:embed="rId2"/>
          <a:stretch>
            <a:fillRect/>
          </a:stretch>
        </p:blipFill>
        <p:spPr>
          <a:xfrm>
            <a:off x="5101152" y="3199756"/>
            <a:ext cx="5153025" cy="2905125"/>
          </a:xfrm>
          <a:prstGeom prst="rect">
            <a:avLst/>
          </a:prstGeom>
        </p:spPr>
      </p:pic>
    </p:spTree>
    <p:extLst>
      <p:ext uri="{BB962C8B-B14F-4D97-AF65-F5344CB8AC3E}">
        <p14:creationId xmlns:p14="http://schemas.microsoft.com/office/powerpoint/2010/main" val="85718921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5"/>
          <p:cNvSpPr>
            <a:spLocks noGrp="1"/>
          </p:cNvSpPr>
          <p:nvPr>
            <p:ph type="title"/>
          </p:nvPr>
        </p:nvSpPr>
        <p:spPr>
          <a:xfrm>
            <a:off x="959414" y="447986"/>
            <a:ext cx="10515600" cy="1325563"/>
          </a:xfrm>
        </p:spPr>
        <p:txBody>
          <a:bodyPr>
            <a:normAutofit fontScale="90000"/>
          </a:bodyPr>
          <a:lstStyle/>
          <a:p>
            <a:r>
              <a:rPr lang="pl-PL" b="1" dirty="0" smtClean="0"/>
              <a:t/>
            </a:r>
            <a:br>
              <a:rPr lang="pl-PL" b="1" dirty="0" smtClean="0"/>
            </a:br>
            <a:r>
              <a:rPr lang="pl-PL" b="1" dirty="0"/>
              <a:t/>
            </a:r>
            <a:br>
              <a:rPr lang="pl-PL" b="1" dirty="0"/>
            </a:br>
            <a:r>
              <a:rPr lang="pl-PL" b="1" i="1" dirty="0" smtClean="0"/>
              <a:t/>
            </a:r>
            <a:br>
              <a:rPr lang="pl-PL" b="1" i="1" dirty="0" smtClean="0"/>
            </a:br>
            <a:r>
              <a:rPr lang="pl-PL" b="1" dirty="0" smtClean="0"/>
              <a:t>5. </a:t>
            </a:r>
            <a:r>
              <a:rPr lang="pl-PL" dirty="0" smtClean="0"/>
              <a:t>Kako se imenuje </a:t>
            </a:r>
            <a:r>
              <a:rPr lang="pl-PL" b="1" u="sng" dirty="0" smtClean="0"/>
              <a:t>kriptoborza</a:t>
            </a:r>
            <a:r>
              <a:rPr lang="pl-PL" b="1" dirty="0" smtClean="0"/>
              <a:t>,</a:t>
            </a:r>
            <a:r>
              <a:rPr lang="pl-PL" dirty="0" smtClean="0"/>
              <a:t> ki je „propadla” lanskega novembra  in katere direktor </a:t>
            </a:r>
            <a:r>
              <a:rPr lang="sl-SI" dirty="0"/>
              <a:t>Sam </a:t>
            </a:r>
            <a:r>
              <a:rPr lang="sl-SI" dirty="0" err="1" smtClean="0"/>
              <a:t>Bankman-Fried</a:t>
            </a:r>
            <a:r>
              <a:rPr lang="sl-SI" dirty="0" smtClean="0"/>
              <a:t> je trenutno v priporu?</a:t>
            </a:r>
            <a:r>
              <a:rPr lang="sl-SI" dirty="0"/>
              <a:t/>
            </a:r>
            <a:br>
              <a:rPr lang="sl-SI" dirty="0"/>
            </a:br>
            <a:endParaRPr lang="sl-SI" sz="4000" dirty="0"/>
          </a:p>
        </p:txBody>
      </p:sp>
      <p:pic>
        <p:nvPicPr>
          <p:cNvPr id="2" name="Slika 1"/>
          <p:cNvPicPr>
            <a:picLocks noChangeAspect="1"/>
          </p:cNvPicPr>
          <p:nvPr/>
        </p:nvPicPr>
        <p:blipFill>
          <a:blip r:embed="rId2"/>
          <a:stretch>
            <a:fillRect/>
          </a:stretch>
        </p:blipFill>
        <p:spPr>
          <a:xfrm>
            <a:off x="5059136" y="2963636"/>
            <a:ext cx="5905500" cy="3543300"/>
          </a:xfrm>
          <a:prstGeom prst="rect">
            <a:avLst/>
          </a:prstGeom>
        </p:spPr>
      </p:pic>
      <p:pic>
        <p:nvPicPr>
          <p:cNvPr id="3" name="Slika 2"/>
          <p:cNvPicPr>
            <a:picLocks noChangeAspect="1"/>
          </p:cNvPicPr>
          <p:nvPr/>
        </p:nvPicPr>
        <p:blipFill>
          <a:blip r:embed="rId3"/>
          <a:stretch>
            <a:fillRect/>
          </a:stretch>
        </p:blipFill>
        <p:spPr>
          <a:xfrm>
            <a:off x="742220" y="3483429"/>
            <a:ext cx="3993066" cy="1850571"/>
          </a:xfrm>
          <a:prstGeom prst="rect">
            <a:avLst/>
          </a:prstGeom>
        </p:spPr>
      </p:pic>
    </p:spTree>
    <p:extLst>
      <p:ext uri="{BB962C8B-B14F-4D97-AF65-F5344CB8AC3E}">
        <p14:creationId xmlns:p14="http://schemas.microsoft.com/office/powerpoint/2010/main" val="164274310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p:cNvSpPr>
            <a:spLocks noGrp="1"/>
          </p:cNvSpPr>
          <p:nvPr>
            <p:ph idx="1"/>
          </p:nvPr>
        </p:nvSpPr>
        <p:spPr>
          <a:xfrm>
            <a:off x="776417" y="878119"/>
            <a:ext cx="10515600" cy="4351338"/>
          </a:xfrm>
        </p:spPr>
        <p:txBody>
          <a:bodyPr>
            <a:normAutofit/>
          </a:bodyPr>
          <a:lstStyle/>
          <a:p>
            <a:pPr marL="0" indent="0">
              <a:buNone/>
            </a:pPr>
            <a:r>
              <a:rPr lang="sl-SI" sz="4000" b="1" dirty="0" smtClean="0"/>
              <a:t>6. </a:t>
            </a:r>
            <a:r>
              <a:rPr lang="sl-SI" sz="4000" dirty="0"/>
              <a:t>Katera </a:t>
            </a:r>
            <a:r>
              <a:rPr lang="sl-SI" sz="4000" b="1" u="sng" dirty="0"/>
              <a:t>divja zver iz družine mačk</a:t>
            </a:r>
            <a:r>
              <a:rPr lang="sl-SI" sz="4000" b="1" dirty="0"/>
              <a:t> </a:t>
            </a:r>
            <a:r>
              <a:rPr lang="sl-SI" sz="4000" dirty="0"/>
              <a:t>bi se naj </a:t>
            </a:r>
            <a:r>
              <a:rPr lang="sl-SI" sz="4000" dirty="0" smtClean="0"/>
              <a:t>ob </a:t>
            </a:r>
            <a:r>
              <a:rPr lang="sl-SI" sz="4000" dirty="0"/>
              <a:t>koncu junija  oz. začetku julija 2021 potikala po </a:t>
            </a:r>
            <a:r>
              <a:rPr lang="sl-SI" sz="4000" dirty="0" smtClean="0"/>
              <a:t>Prekmurju? </a:t>
            </a:r>
            <a:r>
              <a:rPr lang="sl-SI" sz="4000" dirty="0"/>
              <a:t>Opazili naj bi jo v Lendavskih goricah, Strehovcih, Moravskih toplicah in Vaneči</a:t>
            </a:r>
            <a:r>
              <a:rPr lang="sl-SI" sz="4000" dirty="0" smtClean="0"/>
              <a:t>.</a:t>
            </a:r>
          </a:p>
          <a:p>
            <a:pPr marL="0" indent="0">
              <a:buNone/>
            </a:pPr>
            <a:endParaRPr lang="sl-SI" sz="4000" dirty="0"/>
          </a:p>
          <a:p>
            <a:pPr marL="0" indent="0">
              <a:buNone/>
            </a:pPr>
            <a:r>
              <a:rPr lang="sl-SI" sz="4800" b="1" i="1" dirty="0" smtClean="0"/>
              <a:t>         </a:t>
            </a:r>
            <a:r>
              <a:rPr lang="sl-SI" sz="4800" b="1" dirty="0" smtClean="0"/>
              <a:t>PUMA</a:t>
            </a:r>
            <a:endParaRPr lang="sl-SI" sz="4800" b="1" dirty="0"/>
          </a:p>
        </p:txBody>
      </p:sp>
      <p:pic>
        <p:nvPicPr>
          <p:cNvPr id="6" name="Slika 5"/>
          <p:cNvPicPr>
            <a:picLocks noChangeAspect="1"/>
          </p:cNvPicPr>
          <p:nvPr/>
        </p:nvPicPr>
        <p:blipFill>
          <a:blip r:embed="rId2"/>
          <a:stretch>
            <a:fillRect/>
          </a:stretch>
        </p:blipFill>
        <p:spPr>
          <a:xfrm>
            <a:off x="4638786" y="3410465"/>
            <a:ext cx="5930501" cy="2705343"/>
          </a:xfrm>
          <a:prstGeom prst="rect">
            <a:avLst/>
          </a:prstGeom>
        </p:spPr>
      </p:pic>
    </p:spTree>
    <p:extLst>
      <p:ext uri="{BB962C8B-B14F-4D97-AF65-F5344CB8AC3E}">
        <p14:creationId xmlns:p14="http://schemas.microsoft.com/office/powerpoint/2010/main" val="738472616"/>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vsebine 2"/>
          <p:cNvSpPr>
            <a:spLocks noGrp="1"/>
          </p:cNvSpPr>
          <p:nvPr>
            <p:ph idx="1"/>
          </p:nvPr>
        </p:nvSpPr>
        <p:spPr>
          <a:xfrm>
            <a:off x="640492" y="515809"/>
            <a:ext cx="10515600" cy="4351338"/>
          </a:xfrm>
        </p:spPr>
        <p:txBody>
          <a:bodyPr>
            <a:normAutofit/>
          </a:bodyPr>
          <a:lstStyle/>
          <a:p>
            <a:pPr marL="0" indent="0">
              <a:buNone/>
            </a:pPr>
            <a:r>
              <a:rPr lang="sl-SI" sz="4400" b="1" dirty="0" smtClean="0"/>
              <a:t>7. </a:t>
            </a:r>
            <a:r>
              <a:rPr lang="sl-SI" sz="4400" dirty="0" smtClean="0"/>
              <a:t>Kako se imenuje trenutna </a:t>
            </a:r>
            <a:r>
              <a:rPr lang="sl-SI" sz="4400" b="1" u="sng" dirty="0" smtClean="0"/>
              <a:t>italijanska premierka</a:t>
            </a:r>
            <a:r>
              <a:rPr lang="sl-SI" sz="4400" dirty="0" smtClean="0"/>
              <a:t>?</a:t>
            </a:r>
          </a:p>
          <a:p>
            <a:pPr marL="0" indent="0">
              <a:buNone/>
            </a:pPr>
            <a:endParaRPr lang="sl-SI" sz="4400" b="1" dirty="0"/>
          </a:p>
          <a:p>
            <a:pPr marL="0" indent="0">
              <a:buNone/>
            </a:pPr>
            <a:r>
              <a:rPr lang="sl-SI" sz="4400" b="1" dirty="0" smtClean="0"/>
              <a:t> GIORGIA MELONI</a:t>
            </a:r>
            <a:endParaRPr lang="sl-SI" sz="4400" b="1" dirty="0"/>
          </a:p>
        </p:txBody>
      </p:sp>
      <p:pic>
        <p:nvPicPr>
          <p:cNvPr id="5" name="Slika 4"/>
          <p:cNvPicPr>
            <a:picLocks noChangeAspect="1"/>
          </p:cNvPicPr>
          <p:nvPr/>
        </p:nvPicPr>
        <p:blipFill>
          <a:blip r:embed="rId2"/>
          <a:stretch>
            <a:fillRect/>
          </a:stretch>
        </p:blipFill>
        <p:spPr>
          <a:xfrm>
            <a:off x="5898292" y="1440941"/>
            <a:ext cx="2924432" cy="5097843"/>
          </a:xfrm>
          <a:prstGeom prst="rect">
            <a:avLst/>
          </a:prstGeom>
        </p:spPr>
      </p:pic>
    </p:spTree>
    <p:extLst>
      <p:ext uri="{BB962C8B-B14F-4D97-AF65-F5344CB8AC3E}">
        <p14:creationId xmlns:p14="http://schemas.microsoft.com/office/powerpoint/2010/main" val="1996289898"/>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idx="4294967295"/>
          </p:nvPr>
        </p:nvSpPr>
        <p:spPr>
          <a:xfrm>
            <a:off x="370703" y="426909"/>
            <a:ext cx="10515600" cy="1772594"/>
          </a:xfrm>
        </p:spPr>
        <p:txBody>
          <a:bodyPr>
            <a:noAutofit/>
          </a:bodyPr>
          <a:lstStyle/>
          <a:p>
            <a:r>
              <a:rPr lang="sl-SI" sz="4000" b="1" dirty="0" smtClean="0"/>
              <a:t/>
            </a:r>
            <a:br>
              <a:rPr lang="sl-SI" sz="4000" b="1" dirty="0" smtClean="0"/>
            </a:br>
            <a:r>
              <a:rPr lang="sl-SI" sz="4000" b="1" dirty="0" smtClean="0"/>
              <a:t/>
            </a:r>
            <a:br>
              <a:rPr lang="sl-SI" sz="4000" b="1" dirty="0" smtClean="0"/>
            </a:br>
            <a:r>
              <a:rPr lang="sl-SI" sz="4000" b="1" dirty="0" smtClean="0"/>
              <a:t/>
            </a:r>
            <a:br>
              <a:rPr lang="sl-SI" sz="4000" b="1" dirty="0" smtClean="0"/>
            </a:br>
            <a:r>
              <a:rPr lang="sl-SI" sz="4000" b="1" dirty="0" smtClean="0"/>
              <a:t/>
            </a:r>
            <a:br>
              <a:rPr lang="sl-SI" sz="4000" b="1" dirty="0" smtClean="0"/>
            </a:br>
            <a:r>
              <a:rPr lang="sl-SI" sz="4000" b="1" dirty="0" smtClean="0"/>
              <a:t/>
            </a:r>
            <a:br>
              <a:rPr lang="sl-SI" sz="4000" b="1" dirty="0" smtClean="0"/>
            </a:br>
            <a:r>
              <a:rPr lang="sl-SI" sz="4000" b="1" dirty="0" smtClean="0"/>
              <a:t>8. </a:t>
            </a:r>
            <a:r>
              <a:rPr lang="sl-SI" sz="3600" dirty="0"/>
              <a:t>31 let po Babici, gre na jug še Dedek</a:t>
            </a:r>
            <a:r>
              <a:rPr lang="sl-SI" sz="3600" dirty="0" smtClean="0"/>
              <a:t>. </a:t>
            </a:r>
            <a:r>
              <a:rPr lang="sl-SI" sz="3600" dirty="0"/>
              <a:t>To je  film, ki se v začetku tega leta predvaja pri </a:t>
            </a:r>
            <a:r>
              <a:rPr lang="sl-SI" sz="3600" dirty="0" smtClean="0"/>
              <a:t>nas, v </a:t>
            </a:r>
            <a:r>
              <a:rPr lang="sl-SI" sz="3600" dirty="0"/>
              <a:t>tem nadaljevanju ima glavno vlogo Boris Cavazza. Nas pa zanima, hčerka katerega</a:t>
            </a:r>
            <a:r>
              <a:rPr lang="sl-SI" sz="3600" b="1" dirty="0"/>
              <a:t> </a:t>
            </a:r>
            <a:r>
              <a:rPr lang="sl-SI" sz="3600" b="1" u="sng" dirty="0"/>
              <a:t>znanega igralskega para</a:t>
            </a:r>
            <a:r>
              <a:rPr lang="sl-SI" sz="3600" b="1" dirty="0"/>
              <a:t> </a:t>
            </a:r>
            <a:r>
              <a:rPr lang="sl-SI" sz="3600" i="1" dirty="0"/>
              <a:t>(zanimata nas ime očeta in mame)</a:t>
            </a:r>
            <a:r>
              <a:rPr lang="sl-SI" sz="3600" dirty="0"/>
              <a:t>, ki igra tudi pomembno vlogo v tem filmu, je na sliki?</a:t>
            </a:r>
            <a:br>
              <a:rPr lang="sl-SI" sz="3600" dirty="0"/>
            </a:br>
            <a:r>
              <a:rPr lang="sl-SI" sz="3600" dirty="0" smtClean="0"/>
              <a:t>  </a:t>
            </a:r>
            <a:r>
              <a:rPr lang="sl-SI" sz="3600" b="1" i="1" dirty="0" smtClean="0"/>
              <a:t>  </a:t>
            </a:r>
            <a:br>
              <a:rPr lang="sl-SI" sz="3600" b="1" i="1" dirty="0" smtClean="0"/>
            </a:br>
            <a:r>
              <a:rPr lang="sl-SI" sz="3600" b="1" dirty="0" smtClean="0"/>
              <a:t>BRANKA ĐURIĆA „ĐURA“ in TANJE</a:t>
            </a:r>
            <a:br>
              <a:rPr lang="sl-SI" sz="3600" b="1" dirty="0" smtClean="0"/>
            </a:br>
            <a:r>
              <a:rPr lang="sl-SI" sz="3600" b="1" dirty="0" smtClean="0"/>
              <a:t>RIBIČ</a:t>
            </a:r>
            <a:r>
              <a:rPr lang="sl-SI" sz="3600" b="1" i="1" dirty="0" smtClean="0"/>
              <a:t>  </a:t>
            </a:r>
            <a:r>
              <a:rPr lang="sl-SI" sz="3600" i="1" dirty="0" smtClean="0"/>
              <a:t>(z imenom Zala Đurić Ribič)</a:t>
            </a:r>
            <a:endParaRPr lang="sl-SI" sz="3600" i="1" dirty="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302" y="3064476"/>
            <a:ext cx="3240173" cy="3240173"/>
          </a:xfrm>
          <a:prstGeom prst="rect">
            <a:avLst/>
          </a:prstGeom>
        </p:spPr>
      </p:pic>
    </p:spTree>
    <p:extLst>
      <p:ext uri="{BB962C8B-B14F-4D97-AF65-F5344CB8AC3E}">
        <p14:creationId xmlns:p14="http://schemas.microsoft.com/office/powerpoint/2010/main" val="151473302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Pnevmatike za osebna vozila – Goodyea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Goodyear Tire &amp; Rubber After-Pandemic: Will People Start To Travel Again  Soon? - Fom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7" name="AutoShape 8" descr="Goodyear Tire &amp; Rubber After-Pandemic: Will People Start To Travel Again  Soon? - Fom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AutoShape 10" descr="Goodyear Tire &amp; Rubber After-Pandemic: Will People Start To Travel Again  Soon? - Fomi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4" name="AutoShape 2" descr="Charles Goodyear - Wikipedia"/>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4" descr="CHARLES GOODYEAR - ChronoZoom (Zgodovina)"/>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Naslov 1"/>
          <p:cNvSpPr>
            <a:spLocks noGrp="1"/>
          </p:cNvSpPr>
          <p:nvPr>
            <p:ph type="title" idx="4294967295"/>
          </p:nvPr>
        </p:nvSpPr>
        <p:spPr>
          <a:xfrm>
            <a:off x="1069975" y="922338"/>
            <a:ext cx="10221817" cy="1740072"/>
          </a:xfrm>
        </p:spPr>
        <p:txBody>
          <a:bodyPr>
            <a:normAutofit fontScale="90000"/>
          </a:bodyPr>
          <a:lstStyle/>
          <a:p>
            <a:r>
              <a:rPr lang="sl-SI" sz="3600" b="1" dirty="0" smtClean="0"/>
              <a:t>9</a:t>
            </a:r>
            <a:r>
              <a:rPr lang="sl-SI" dirty="0" smtClean="0"/>
              <a:t>.  </a:t>
            </a:r>
            <a:r>
              <a:rPr lang="sl-SI" sz="3600" dirty="0" smtClean="0"/>
              <a:t>8. februarja letos je </a:t>
            </a:r>
            <a:r>
              <a:rPr lang="sl-SI" sz="3600" dirty="0" err="1" smtClean="0"/>
              <a:t>LeBron</a:t>
            </a:r>
            <a:r>
              <a:rPr lang="sl-SI" sz="3600" dirty="0" smtClean="0"/>
              <a:t> James postal košarkar z največ doseženimi točkami v ligi NBA. Na prvem mestu je prehitel košarkarja desno spodaj na sliki, ki je bil več desetletij (od leta 1989) na prvem mestu z 38.387 točkami. Kako se imenuje ta </a:t>
            </a:r>
            <a:r>
              <a:rPr lang="sl-SI" sz="3600" b="1" u="sng" dirty="0" smtClean="0"/>
              <a:t>nekdanji košarkar</a:t>
            </a:r>
            <a:r>
              <a:rPr lang="sl-SI" sz="3600" dirty="0" smtClean="0"/>
              <a:t>?</a:t>
            </a:r>
            <a:r>
              <a:rPr lang="sl-SI" dirty="0" smtClean="0"/>
              <a:t> </a:t>
            </a:r>
            <a:br>
              <a:rPr lang="sl-SI" dirty="0" smtClean="0"/>
            </a:br>
            <a:r>
              <a:rPr lang="sl-SI" sz="2200" dirty="0" smtClean="0"/>
              <a:t/>
            </a:r>
            <a:br>
              <a:rPr lang="sl-SI" sz="2200" dirty="0" smtClean="0"/>
            </a:br>
            <a:r>
              <a:rPr lang="sl-SI" b="1" i="1" dirty="0"/>
              <a:t> </a:t>
            </a:r>
            <a:r>
              <a:rPr lang="sl-SI" b="1" i="1" dirty="0" smtClean="0"/>
              <a:t>    </a:t>
            </a:r>
            <a:r>
              <a:rPr lang="sl-SI" b="1" dirty="0" smtClean="0"/>
              <a:t>KAREEM ABDUL – JABBAR (LEW </a:t>
            </a:r>
            <a:r>
              <a:rPr lang="sl-SI" b="1" dirty="0" err="1" smtClean="0"/>
              <a:t>AlCINDOR</a:t>
            </a:r>
            <a:r>
              <a:rPr lang="sl-SI" b="1" dirty="0" smtClean="0"/>
              <a:t>)</a:t>
            </a:r>
            <a:endParaRPr lang="sl-SI" b="1" dirty="0"/>
          </a:p>
        </p:txBody>
      </p:sp>
      <p:pic>
        <p:nvPicPr>
          <p:cNvPr id="2050" name="Picture 2" descr="LeBron James surpasses Kareem Abdul-Jabbar for NBA career scoring record |  NBA.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7531" y="3590548"/>
            <a:ext cx="5370750" cy="3021047"/>
          </a:xfrm>
          <a:prstGeom prst="rect">
            <a:avLst/>
          </a:prstGeom>
          <a:noFill/>
          <a:extLst>
            <a:ext uri="{909E8E84-426E-40DD-AFC4-6F175D3DCCD1}">
              <a14:hiddenFill xmlns:a14="http://schemas.microsoft.com/office/drawing/2010/main">
                <a:solidFill>
                  <a:srgbClr val="FFFFFF"/>
                </a:solidFill>
              </a14:hiddenFill>
            </a:ext>
          </a:extLst>
        </p:spPr>
      </p:pic>
      <p:pic>
        <p:nvPicPr>
          <p:cNvPr id="3" name="Slika 2"/>
          <p:cNvPicPr>
            <a:picLocks noChangeAspect="1"/>
          </p:cNvPicPr>
          <p:nvPr/>
        </p:nvPicPr>
        <p:blipFill>
          <a:blip r:embed="rId3"/>
          <a:stretch>
            <a:fillRect/>
          </a:stretch>
        </p:blipFill>
        <p:spPr>
          <a:xfrm>
            <a:off x="7512908" y="3433270"/>
            <a:ext cx="2294819" cy="3178325"/>
          </a:xfrm>
          <a:prstGeom prst="rect">
            <a:avLst/>
          </a:prstGeom>
        </p:spPr>
      </p:pic>
    </p:spTree>
    <p:extLst>
      <p:ext uri="{BB962C8B-B14F-4D97-AF65-F5344CB8AC3E}">
        <p14:creationId xmlns:p14="http://schemas.microsoft.com/office/powerpoint/2010/main" val="2457765830"/>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8368" y="524256"/>
            <a:ext cx="10924032" cy="2791967"/>
          </a:xfrm>
        </p:spPr>
        <p:txBody>
          <a:bodyPr>
            <a:noAutofit/>
          </a:bodyPr>
          <a:lstStyle/>
          <a:p>
            <a:r>
              <a:rPr lang="sl-SI" sz="4800" b="1" dirty="0" smtClean="0"/>
              <a:t/>
            </a:r>
            <a:br>
              <a:rPr lang="sl-SI" sz="4800" b="1" dirty="0" smtClean="0"/>
            </a:br>
            <a:r>
              <a:rPr lang="sl-SI" sz="4800" b="1" dirty="0"/>
              <a:t/>
            </a:r>
            <a:br>
              <a:rPr lang="sl-SI" sz="4800" b="1" dirty="0"/>
            </a:br>
            <a:r>
              <a:rPr lang="sl-SI" sz="4800" b="1" dirty="0" smtClean="0"/>
              <a:t/>
            </a:r>
            <a:br>
              <a:rPr lang="sl-SI" sz="4800" b="1" dirty="0" smtClean="0"/>
            </a:br>
            <a:r>
              <a:rPr lang="sl-SI" sz="4800" b="1" dirty="0" smtClean="0"/>
              <a:t>10. </a:t>
            </a:r>
            <a:r>
              <a:rPr lang="sl-SI" sz="4000" dirty="0" smtClean="0"/>
              <a:t>Kako se imenuje </a:t>
            </a:r>
            <a:r>
              <a:rPr lang="sl-SI" sz="4000" b="1" u="sng" dirty="0" smtClean="0"/>
              <a:t>kemijski element</a:t>
            </a:r>
            <a:r>
              <a:rPr lang="sl-SI" sz="4000" dirty="0" smtClean="0"/>
              <a:t>, kovina z atomskim številom 40 v periodnem sistemu, ki je podobna titanu ter zelo odporna proti koroziji, zato se uporablja  tudi v zobozdravstvu za izdelovanje zobnih prevlek in mostičkov?</a:t>
            </a:r>
            <a:r>
              <a:rPr lang="pl-PL" sz="4800" dirty="0" smtClean="0"/>
              <a:t> </a:t>
            </a:r>
            <a:br>
              <a:rPr lang="pl-PL" sz="4800" dirty="0" smtClean="0"/>
            </a:br>
            <a:r>
              <a:rPr lang="pl-PL" sz="4800" dirty="0" smtClean="0"/>
              <a:t>         </a:t>
            </a:r>
            <a:r>
              <a:rPr lang="pl-PL" sz="4000" dirty="0" smtClean="0"/>
              <a:t/>
            </a:r>
            <a:br>
              <a:rPr lang="pl-PL" sz="4000" dirty="0" smtClean="0"/>
            </a:br>
            <a:r>
              <a:rPr lang="pl-PL" sz="4000" dirty="0"/>
              <a:t/>
            </a:r>
            <a:br>
              <a:rPr lang="pl-PL" sz="4000" dirty="0"/>
            </a:br>
            <a:r>
              <a:rPr lang="pl-PL" sz="4000" b="1" i="1" dirty="0" smtClean="0"/>
              <a:t>                     </a:t>
            </a:r>
            <a:r>
              <a:rPr lang="pl-PL" sz="5400" b="1" dirty="0" smtClean="0"/>
              <a:t>CIRKONIJ</a:t>
            </a:r>
            <a:r>
              <a:rPr lang="pl-PL" sz="5400" dirty="0" smtClean="0"/>
              <a:t> </a:t>
            </a:r>
            <a:r>
              <a:rPr lang="pl-PL" sz="5400" i="1" dirty="0"/>
              <a:t>(</a:t>
            </a:r>
            <a:r>
              <a:rPr lang="pl-PL" sz="5400" i="1" dirty="0" smtClean="0"/>
              <a:t>Zr)</a:t>
            </a:r>
            <a:endParaRPr lang="sl-SI" sz="5400" i="1" dirty="0"/>
          </a:p>
        </p:txBody>
      </p:sp>
      <p:pic>
        <p:nvPicPr>
          <p:cNvPr id="3074" name="Picture 2" descr="Zirconium crystal bar and 1cm3 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6457" y="3316223"/>
            <a:ext cx="3361418" cy="247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85624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723729"/>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elegram brez sprememb direktive GDPR | Moni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8" name="Naslov 1"/>
          <p:cNvSpPr>
            <a:spLocks noGrp="1"/>
          </p:cNvSpPr>
          <p:nvPr>
            <p:ph type="title"/>
          </p:nvPr>
        </p:nvSpPr>
        <p:spPr>
          <a:xfrm>
            <a:off x="838035" y="710291"/>
            <a:ext cx="10034239" cy="1325563"/>
          </a:xfrm>
        </p:spPr>
        <p:txBody>
          <a:bodyPr>
            <a:noAutofit/>
          </a:bodyPr>
          <a:lstStyle/>
          <a:p>
            <a:r>
              <a:rPr lang="sl-SI" sz="3600" b="1" dirty="0" smtClean="0"/>
              <a:t>11. </a:t>
            </a:r>
            <a:r>
              <a:rPr lang="sl-SI" sz="4000" b="1" dirty="0" smtClean="0"/>
              <a:t>POIMENUJTE RASTLINI </a:t>
            </a:r>
            <a:br>
              <a:rPr lang="sl-SI" sz="4000" b="1" dirty="0" smtClean="0"/>
            </a:br>
            <a:r>
              <a:rPr lang="sl-SI" sz="3200" b="1" dirty="0" smtClean="0"/>
              <a:t/>
            </a:r>
            <a:br>
              <a:rPr lang="sl-SI" sz="3200" b="1" dirty="0" smtClean="0"/>
            </a:br>
            <a:r>
              <a:rPr lang="sl-SI" sz="3600" b="1" dirty="0" smtClean="0"/>
              <a:t>A)  VELIKONOČNICA</a:t>
            </a:r>
            <a:r>
              <a:rPr lang="sl-SI" sz="3600" b="1" i="1" dirty="0" smtClean="0"/>
              <a:t>   </a:t>
            </a:r>
            <a:r>
              <a:rPr lang="sl-SI" sz="3600" b="1" dirty="0" smtClean="0"/>
              <a:t>                  B)</a:t>
            </a:r>
            <a:r>
              <a:rPr lang="sl-SI" sz="3600" dirty="0" smtClean="0"/>
              <a:t> </a:t>
            </a:r>
            <a:r>
              <a:rPr lang="sl-SI" sz="3600" b="1" dirty="0" smtClean="0"/>
              <a:t>LEPI ČEVELJC</a:t>
            </a:r>
            <a:endParaRPr lang="sl-SI" sz="3600" b="1" dirty="0"/>
          </a:p>
        </p:txBody>
      </p:sp>
      <p:pic>
        <p:nvPicPr>
          <p:cNvPr id="3" name="Slika 2"/>
          <p:cNvPicPr>
            <a:picLocks noChangeAspect="1"/>
          </p:cNvPicPr>
          <p:nvPr/>
        </p:nvPicPr>
        <p:blipFill>
          <a:blip r:embed="rId2"/>
          <a:stretch>
            <a:fillRect/>
          </a:stretch>
        </p:blipFill>
        <p:spPr>
          <a:xfrm>
            <a:off x="967559" y="2739146"/>
            <a:ext cx="4459738" cy="3312749"/>
          </a:xfrm>
          <a:prstGeom prst="rect">
            <a:avLst/>
          </a:prstGeom>
        </p:spPr>
      </p:pic>
      <p:pic>
        <p:nvPicPr>
          <p:cNvPr id="4" name="Slika 3"/>
          <p:cNvPicPr>
            <a:picLocks noChangeAspect="1"/>
          </p:cNvPicPr>
          <p:nvPr/>
        </p:nvPicPr>
        <p:blipFill>
          <a:blip r:embed="rId3"/>
          <a:stretch>
            <a:fillRect/>
          </a:stretch>
        </p:blipFill>
        <p:spPr>
          <a:xfrm>
            <a:off x="6475388" y="2591828"/>
            <a:ext cx="4527898" cy="3607384"/>
          </a:xfrm>
          <a:prstGeom prst="rect">
            <a:avLst/>
          </a:prstGeom>
        </p:spPr>
      </p:pic>
    </p:spTree>
    <p:extLst>
      <p:ext uri="{BB962C8B-B14F-4D97-AF65-F5344CB8AC3E}">
        <p14:creationId xmlns:p14="http://schemas.microsoft.com/office/powerpoint/2010/main" val="2603266852"/>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15600" cy="1325563"/>
          </a:xfrm>
        </p:spPr>
        <p:txBody>
          <a:bodyPr>
            <a:normAutofit fontScale="90000"/>
          </a:bodyPr>
          <a:lstStyle/>
          <a:p>
            <a:r>
              <a:rPr lang="sl-SI" b="1" dirty="0" smtClean="0"/>
              <a:t/>
            </a:r>
            <a:br>
              <a:rPr lang="sl-SI" b="1" dirty="0" smtClean="0"/>
            </a:br>
            <a:r>
              <a:rPr lang="sl-SI" b="1" dirty="0"/>
              <a:t/>
            </a:r>
            <a:br>
              <a:rPr lang="sl-SI" b="1" dirty="0"/>
            </a:br>
            <a:r>
              <a:rPr lang="sl-SI" b="1" dirty="0" smtClean="0"/>
              <a:t/>
            </a:r>
            <a:br>
              <a:rPr lang="sl-SI" b="1" dirty="0" smtClean="0"/>
            </a:br>
            <a:r>
              <a:rPr lang="sl-SI" b="1" dirty="0" smtClean="0"/>
              <a:t>12. </a:t>
            </a:r>
            <a:r>
              <a:rPr lang="sl-SI" dirty="0" smtClean="0"/>
              <a:t>Kdo je bil </a:t>
            </a:r>
            <a:r>
              <a:rPr lang="sl-SI" b="1" u="sng" dirty="0" smtClean="0"/>
              <a:t>nosilec slovenske zastave</a:t>
            </a:r>
            <a:r>
              <a:rPr lang="sl-SI" dirty="0" smtClean="0"/>
              <a:t> na otvoritveni slovesnosti  43. </a:t>
            </a:r>
            <a:r>
              <a:rPr lang="sl-SI" dirty="0"/>
              <a:t>s</a:t>
            </a:r>
            <a:r>
              <a:rPr lang="sl-SI" dirty="0" smtClean="0"/>
              <a:t>vetovnega prvenstva v nordijskem smučanju v Planici?</a:t>
            </a:r>
            <a:br>
              <a:rPr lang="sl-SI" dirty="0" smtClean="0"/>
            </a:br>
            <a:r>
              <a:rPr lang="sl-SI" dirty="0"/>
              <a:t/>
            </a:r>
            <a:br>
              <a:rPr lang="sl-SI" dirty="0"/>
            </a:br>
            <a:endParaRPr lang="sl-SI" sz="4900" b="1" dirty="0"/>
          </a:p>
        </p:txBody>
      </p:sp>
      <p:pic>
        <p:nvPicPr>
          <p:cNvPr id="2" name="Slika 1"/>
          <p:cNvPicPr>
            <a:picLocks noChangeAspect="1"/>
          </p:cNvPicPr>
          <p:nvPr/>
        </p:nvPicPr>
        <p:blipFill>
          <a:blip r:embed="rId2"/>
          <a:stretch>
            <a:fillRect/>
          </a:stretch>
        </p:blipFill>
        <p:spPr>
          <a:xfrm>
            <a:off x="6614984" y="2816542"/>
            <a:ext cx="4578426" cy="2606522"/>
          </a:xfrm>
          <a:prstGeom prst="rect">
            <a:avLst/>
          </a:prstGeom>
        </p:spPr>
      </p:pic>
      <p:sp>
        <p:nvSpPr>
          <p:cNvPr id="3" name="Pravokotnik 2"/>
          <p:cNvSpPr/>
          <p:nvPr/>
        </p:nvSpPr>
        <p:spPr>
          <a:xfrm>
            <a:off x="3128621" y="3057974"/>
            <a:ext cx="2860287" cy="2123658"/>
          </a:xfrm>
          <a:prstGeom prst="rect">
            <a:avLst/>
          </a:prstGeom>
        </p:spPr>
        <p:txBody>
          <a:bodyPr wrap="square">
            <a:spAutoFit/>
          </a:bodyPr>
          <a:lstStyle/>
          <a:p>
            <a:pPr algn="ctr"/>
            <a:r>
              <a:rPr lang="sl-SI" sz="6600" b="1" dirty="0" smtClean="0"/>
              <a:t>PETER     PREVC</a:t>
            </a:r>
            <a:endParaRPr lang="sl-SI" sz="6600" b="1" dirty="0"/>
          </a:p>
        </p:txBody>
      </p:sp>
      <p:pic>
        <p:nvPicPr>
          <p:cNvPr id="4" name="Slika 3"/>
          <p:cNvPicPr>
            <a:picLocks noChangeAspect="1"/>
          </p:cNvPicPr>
          <p:nvPr/>
        </p:nvPicPr>
        <p:blipFill>
          <a:blip r:embed="rId3"/>
          <a:stretch>
            <a:fillRect/>
          </a:stretch>
        </p:blipFill>
        <p:spPr>
          <a:xfrm>
            <a:off x="901058" y="2816542"/>
            <a:ext cx="1914525" cy="2390775"/>
          </a:xfrm>
          <a:prstGeom prst="rect">
            <a:avLst/>
          </a:prstGeom>
        </p:spPr>
      </p:pic>
    </p:spTree>
    <p:extLst>
      <p:ext uri="{BB962C8B-B14F-4D97-AF65-F5344CB8AC3E}">
        <p14:creationId xmlns:p14="http://schemas.microsoft.com/office/powerpoint/2010/main" val="3786176445"/>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vsebine 2"/>
          <p:cNvSpPr>
            <a:spLocks noGrp="1"/>
          </p:cNvSpPr>
          <p:nvPr>
            <p:ph idx="1"/>
          </p:nvPr>
        </p:nvSpPr>
        <p:spPr>
          <a:xfrm>
            <a:off x="893956" y="788562"/>
            <a:ext cx="10515600" cy="3259331"/>
          </a:xfrm>
        </p:spPr>
        <p:txBody>
          <a:bodyPr>
            <a:normAutofit fontScale="70000" lnSpcReduction="20000"/>
          </a:bodyPr>
          <a:lstStyle/>
          <a:p>
            <a:pPr marL="0" indent="0">
              <a:buNone/>
            </a:pPr>
            <a:r>
              <a:rPr lang="sl-SI" sz="4000" b="1" dirty="0" smtClean="0"/>
              <a:t>13. </a:t>
            </a:r>
            <a:r>
              <a:rPr lang="sl-SI" sz="4000" dirty="0" smtClean="0"/>
              <a:t>Kako se glasi </a:t>
            </a:r>
            <a:r>
              <a:rPr lang="sl-SI" sz="4000" b="1" u="sng" dirty="0" smtClean="0"/>
              <a:t>naslov filma</a:t>
            </a:r>
            <a:r>
              <a:rPr lang="sl-SI" sz="4000" dirty="0" smtClean="0"/>
              <a:t>, ki je izšel leta 2021 na </a:t>
            </a:r>
            <a:r>
              <a:rPr lang="sl-SI" sz="4000" dirty="0" err="1" smtClean="0"/>
              <a:t>Netflixu</a:t>
            </a:r>
            <a:r>
              <a:rPr lang="sl-SI" sz="4000" dirty="0" smtClean="0"/>
              <a:t> in govori o nepalskem alpinistu </a:t>
            </a:r>
            <a:r>
              <a:rPr lang="sl-SI" sz="4000" dirty="0" err="1" smtClean="0"/>
              <a:t>Nimsu</a:t>
            </a:r>
            <a:r>
              <a:rPr lang="sl-SI" sz="4000" dirty="0" smtClean="0"/>
              <a:t> Purji, ki je najhitreje (v 7 mesecih) osvojil vse osemtisočake na svetu?</a:t>
            </a:r>
          </a:p>
          <a:p>
            <a:pPr marL="0" indent="0">
              <a:buNone/>
            </a:pPr>
            <a:endParaRPr lang="sl-SI" sz="4000" dirty="0"/>
          </a:p>
          <a:p>
            <a:pPr marL="0" indent="0">
              <a:buNone/>
            </a:pPr>
            <a:r>
              <a:rPr lang="sl-SI" sz="4000" dirty="0" smtClean="0"/>
              <a:t>Namig: če veste, koliko je osemtisočakov na svetu, ste na dobri poti k pravilnemu odgovoru. </a:t>
            </a:r>
          </a:p>
          <a:p>
            <a:pPr marL="0" indent="0">
              <a:buNone/>
            </a:pPr>
            <a:endParaRPr lang="en-US" sz="4000" dirty="0"/>
          </a:p>
          <a:p>
            <a:pPr marL="0" indent="0">
              <a:buNone/>
            </a:pPr>
            <a:r>
              <a:rPr lang="sl-SI" sz="4000" dirty="0" smtClean="0"/>
              <a:t>                                    </a:t>
            </a:r>
            <a:r>
              <a:rPr lang="en-US" sz="5700" b="1" dirty="0" smtClean="0"/>
              <a:t>14 </a:t>
            </a:r>
            <a:r>
              <a:rPr lang="sl-SI" sz="5700" b="1" dirty="0" smtClean="0"/>
              <a:t>PEAKS</a:t>
            </a:r>
            <a:r>
              <a:rPr lang="en-US" sz="5700" dirty="0" smtClean="0"/>
              <a:t>: </a:t>
            </a:r>
            <a:r>
              <a:rPr lang="sl-SI" sz="5700" dirty="0" smtClean="0"/>
              <a:t>NOTHING</a:t>
            </a:r>
            <a:r>
              <a:rPr lang="en-US" sz="5700" dirty="0" smtClean="0"/>
              <a:t> I</a:t>
            </a:r>
            <a:r>
              <a:rPr lang="sl-SI" sz="5700" dirty="0" smtClean="0"/>
              <a:t>S</a:t>
            </a:r>
            <a:r>
              <a:rPr lang="en-US" sz="5700" dirty="0" smtClean="0"/>
              <a:t> I</a:t>
            </a:r>
            <a:r>
              <a:rPr lang="sl-SI" sz="5700" dirty="0" smtClean="0"/>
              <a:t>MPOSSIBLE</a:t>
            </a:r>
          </a:p>
          <a:p>
            <a:pPr marL="0" indent="0">
              <a:buNone/>
            </a:pPr>
            <a:endParaRPr lang="sl-SI" sz="4000" dirty="0" smtClean="0"/>
          </a:p>
          <a:p>
            <a:pPr marL="0" indent="0">
              <a:buNone/>
            </a:pPr>
            <a:endParaRPr lang="sl-SI" sz="4000" dirty="0" smtClean="0"/>
          </a:p>
          <a:p>
            <a:pPr marL="0" indent="0">
              <a:buNone/>
            </a:pPr>
            <a:endParaRPr lang="sl-SI" sz="4000" dirty="0"/>
          </a:p>
        </p:txBody>
      </p:sp>
      <p:pic>
        <p:nvPicPr>
          <p:cNvPr id="2" name="Slika 1"/>
          <p:cNvPicPr>
            <a:picLocks noChangeAspect="1"/>
          </p:cNvPicPr>
          <p:nvPr/>
        </p:nvPicPr>
        <p:blipFill>
          <a:blip r:embed="rId2"/>
          <a:stretch>
            <a:fillRect/>
          </a:stretch>
        </p:blipFill>
        <p:spPr>
          <a:xfrm>
            <a:off x="893956" y="4047893"/>
            <a:ext cx="4228887" cy="2378749"/>
          </a:xfrm>
          <a:prstGeom prst="rect">
            <a:avLst/>
          </a:prstGeom>
        </p:spPr>
      </p:pic>
    </p:spTree>
    <p:extLst>
      <p:ext uri="{BB962C8B-B14F-4D97-AF65-F5344CB8AC3E}">
        <p14:creationId xmlns:p14="http://schemas.microsoft.com/office/powerpoint/2010/main" val="3341720447"/>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564869" y="1007214"/>
            <a:ext cx="10515600" cy="1325563"/>
          </a:xfrm>
        </p:spPr>
        <p:txBody>
          <a:bodyPr>
            <a:normAutofit fontScale="90000"/>
          </a:bodyPr>
          <a:lstStyle/>
          <a:p>
            <a:r>
              <a:rPr lang="sl-SI" b="1" dirty="0" smtClean="0"/>
              <a:t>14. </a:t>
            </a:r>
            <a:r>
              <a:rPr lang="sl-SI" sz="4000" dirty="0" smtClean="0"/>
              <a:t>V katerem </a:t>
            </a:r>
            <a:r>
              <a:rPr lang="sl-SI" sz="4000" b="1" u="sng" dirty="0" smtClean="0"/>
              <a:t>mestu</a:t>
            </a:r>
            <a:r>
              <a:rPr lang="sl-SI" sz="4000" b="1" dirty="0" smtClean="0"/>
              <a:t> </a:t>
            </a:r>
            <a:r>
              <a:rPr lang="sl-SI" sz="4000" dirty="0" smtClean="0"/>
              <a:t>je bil rojen Albert Einstein? Tam stoji tudi najvišja cerkev na svetu s 161,5 m. Začela naj bi se graditi v 14. stoletju, končana (renovirana) pa je bila leta 1890.</a:t>
            </a:r>
            <a:br>
              <a:rPr lang="sl-SI" sz="4000" dirty="0" smtClean="0"/>
            </a:br>
            <a:r>
              <a:rPr lang="sl-SI" sz="4000" dirty="0" smtClean="0"/>
              <a:t>               </a:t>
            </a:r>
            <a:r>
              <a:rPr lang="sl-SI" sz="4900" dirty="0" smtClean="0"/>
              <a:t>                   </a:t>
            </a:r>
            <a:r>
              <a:rPr lang="sl-SI" sz="6700" b="1" dirty="0" smtClean="0"/>
              <a:t>ULMU</a:t>
            </a:r>
            <a:endParaRPr lang="sl-SI" sz="6700" b="1" dirty="0"/>
          </a:p>
        </p:txBody>
      </p:sp>
      <p:pic>
        <p:nvPicPr>
          <p:cNvPr id="2" name="Slika 1"/>
          <p:cNvPicPr>
            <a:picLocks noChangeAspect="1"/>
          </p:cNvPicPr>
          <p:nvPr/>
        </p:nvPicPr>
        <p:blipFill>
          <a:blip r:embed="rId2"/>
          <a:stretch>
            <a:fillRect/>
          </a:stretch>
        </p:blipFill>
        <p:spPr>
          <a:xfrm>
            <a:off x="7330237" y="2040238"/>
            <a:ext cx="3481330" cy="4507515"/>
          </a:xfrm>
          <a:prstGeom prst="rect">
            <a:avLst/>
          </a:prstGeom>
        </p:spPr>
      </p:pic>
      <p:pic>
        <p:nvPicPr>
          <p:cNvPr id="3" name="Slika 2"/>
          <p:cNvPicPr>
            <a:picLocks noChangeAspect="1"/>
          </p:cNvPicPr>
          <p:nvPr/>
        </p:nvPicPr>
        <p:blipFill>
          <a:blip r:embed="rId3"/>
          <a:stretch>
            <a:fillRect/>
          </a:stretch>
        </p:blipFill>
        <p:spPr>
          <a:xfrm>
            <a:off x="947928" y="2629340"/>
            <a:ext cx="2870238" cy="3831916"/>
          </a:xfrm>
          <a:prstGeom prst="rect">
            <a:avLst/>
          </a:prstGeom>
        </p:spPr>
      </p:pic>
    </p:spTree>
    <p:extLst>
      <p:ext uri="{BB962C8B-B14F-4D97-AF65-F5344CB8AC3E}">
        <p14:creationId xmlns:p14="http://schemas.microsoft.com/office/powerpoint/2010/main" val="3083483316"/>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037217" y="4799195"/>
            <a:ext cx="23727892" cy="8079126"/>
          </a:xfrm>
        </p:spPr>
        <p:txBody>
          <a:bodyPr/>
          <a:lstStyle/>
          <a:p>
            <a:endParaRPr lang="sl-SI" b="1" dirty="0"/>
          </a:p>
          <a:p>
            <a:endParaRPr lang="sl-SI" dirty="0"/>
          </a:p>
        </p:txBody>
      </p:sp>
      <p:sp>
        <p:nvSpPr>
          <p:cNvPr id="5" name="AutoShape 2" descr="Psička Taylor pomaga reševati koale v goreči Avstraliji - Moj Pes"/>
          <p:cNvSpPr>
            <a:spLocks noChangeAspect="1" noChangeArrowheads="1"/>
          </p:cNvSpPr>
          <p:nvPr/>
        </p:nvSpPr>
        <p:spPr bwMode="auto">
          <a:xfrm>
            <a:off x="155574" y="-144463"/>
            <a:ext cx="2002409"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Naslov 1"/>
          <p:cNvSpPr>
            <a:spLocks noGrp="1"/>
          </p:cNvSpPr>
          <p:nvPr>
            <p:ph type="title"/>
          </p:nvPr>
        </p:nvSpPr>
        <p:spPr>
          <a:xfrm>
            <a:off x="860219" y="588979"/>
            <a:ext cx="10353996" cy="4776235"/>
          </a:xfrm>
        </p:spPr>
        <p:txBody>
          <a:bodyPr>
            <a:normAutofit fontScale="90000"/>
          </a:bodyPr>
          <a:lstStyle/>
          <a:p>
            <a:r>
              <a:rPr lang="sl-SI" b="1" dirty="0" smtClean="0"/>
              <a:t>15. </a:t>
            </a:r>
            <a:r>
              <a:rPr lang="sl-SI" sz="3600" dirty="0"/>
              <a:t>Kateri </a:t>
            </a:r>
            <a:r>
              <a:rPr lang="sl-SI" sz="3600" b="1" u="sng" dirty="0"/>
              <a:t>skladatelj</a:t>
            </a:r>
            <a:r>
              <a:rPr lang="sl-SI" sz="3600" b="1" dirty="0"/>
              <a:t> </a:t>
            </a:r>
            <a:r>
              <a:rPr lang="sl-SI" sz="3600" dirty="0"/>
              <a:t>naj bi bil „oče simfonije“ in godalnega kvarteta? Napisal naj bi 104 </a:t>
            </a:r>
            <a:r>
              <a:rPr lang="sl-SI" sz="3600" dirty="0" smtClean="0"/>
              <a:t>simfonije, </a:t>
            </a:r>
            <a:r>
              <a:rPr lang="sl-SI" sz="3600" dirty="0"/>
              <a:t>kar ga postavlja za rekorderja med simfoničnimi skladatelji. Zraven tega bi naj njegov opus štel še več kot 80 godalnih kvartetov, 50 klavirskih sonat ter številne opere in koncerte. Skupno bi naj bil avtor več kot 750 del. Bil naj bi tudi mentor </a:t>
            </a:r>
            <a:r>
              <a:rPr lang="sl-SI" sz="3600" dirty="0" smtClean="0"/>
              <a:t>Mozartu </a:t>
            </a:r>
            <a:r>
              <a:rPr lang="sl-SI" sz="3600" dirty="0"/>
              <a:t>in </a:t>
            </a:r>
            <a:r>
              <a:rPr lang="sl-SI" sz="3600" dirty="0" smtClean="0"/>
              <a:t>Beethovnu.</a:t>
            </a:r>
            <a:r>
              <a:rPr lang="sl-SI" sz="3600" dirty="0"/>
              <a:t/>
            </a:r>
            <a:br>
              <a:rPr lang="sl-SI" sz="3600" dirty="0"/>
            </a:br>
            <a:r>
              <a:rPr lang="sl-SI" sz="3600" dirty="0"/>
              <a:t>           </a:t>
            </a:r>
            <a:r>
              <a:rPr lang="sl-SI" sz="3600" dirty="0" smtClean="0"/>
              <a:t/>
            </a:r>
            <a:br>
              <a:rPr lang="sl-SI" sz="3600" dirty="0" smtClean="0"/>
            </a:br>
            <a:r>
              <a:rPr lang="sl-SI" sz="3600" dirty="0"/>
              <a:t/>
            </a:r>
            <a:br>
              <a:rPr lang="sl-SI" sz="3600" dirty="0"/>
            </a:br>
            <a:r>
              <a:rPr lang="sl-SI" sz="3600" dirty="0" smtClean="0"/>
              <a:t/>
            </a:r>
            <a:br>
              <a:rPr lang="sl-SI" sz="3600" dirty="0" smtClean="0"/>
            </a:br>
            <a:r>
              <a:rPr lang="sl-SI" sz="3600" dirty="0"/>
              <a:t> </a:t>
            </a:r>
            <a:r>
              <a:rPr lang="sl-SI" sz="3600" dirty="0" smtClean="0"/>
              <a:t>    </a:t>
            </a:r>
            <a:r>
              <a:rPr lang="sl-SI" sz="7300" b="1" dirty="0" smtClean="0"/>
              <a:t>JOSEPH HAYDN </a:t>
            </a:r>
            <a:r>
              <a:rPr lang="sl-SI" sz="3600" dirty="0"/>
              <a:t/>
            </a:r>
            <a:br>
              <a:rPr lang="sl-SI" sz="3600" dirty="0"/>
            </a:br>
            <a:endParaRPr lang="sl-SI" sz="3600" dirty="0"/>
          </a:p>
        </p:txBody>
      </p:sp>
      <p:pic>
        <p:nvPicPr>
          <p:cNvPr id="2" name="Slika 1"/>
          <p:cNvPicPr>
            <a:picLocks noChangeAspect="1"/>
          </p:cNvPicPr>
          <p:nvPr/>
        </p:nvPicPr>
        <p:blipFill>
          <a:blip r:embed="rId2"/>
          <a:stretch>
            <a:fillRect/>
          </a:stretch>
        </p:blipFill>
        <p:spPr>
          <a:xfrm>
            <a:off x="7006727" y="3305197"/>
            <a:ext cx="2666082" cy="3359263"/>
          </a:xfrm>
          <a:prstGeom prst="rect">
            <a:avLst/>
          </a:prstGeom>
        </p:spPr>
      </p:pic>
    </p:spTree>
    <p:extLst>
      <p:ext uri="{BB962C8B-B14F-4D97-AF65-F5344CB8AC3E}">
        <p14:creationId xmlns:p14="http://schemas.microsoft.com/office/powerpoint/2010/main" val="461320625"/>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953611" y="1266381"/>
            <a:ext cx="10718494" cy="2697564"/>
          </a:xfrm>
        </p:spPr>
        <p:txBody>
          <a:bodyPr>
            <a:normAutofit fontScale="90000"/>
          </a:bodyPr>
          <a:lstStyle/>
          <a:p>
            <a:r>
              <a:rPr lang="sl-SI" sz="3200" b="1" dirty="0"/>
              <a:t>16. </a:t>
            </a:r>
            <a:r>
              <a:rPr lang="sl-SI" sz="3200" dirty="0"/>
              <a:t>V katerem </a:t>
            </a:r>
            <a:r>
              <a:rPr lang="sl-SI" sz="3200" b="1" u="sng" dirty="0"/>
              <a:t>športu</a:t>
            </a:r>
            <a:r>
              <a:rPr lang="sl-SI" sz="3200" b="1" dirty="0"/>
              <a:t> </a:t>
            </a:r>
            <a:r>
              <a:rPr lang="sl-SI" sz="3200" dirty="0"/>
              <a:t>je v preteklosti že večkrat postala državna prvakinja v dvojicah naša sedanja predsednica Nataša Pirc Musar?</a:t>
            </a:r>
            <a:r>
              <a:rPr lang="sl-SI" sz="3200" dirty="0" smtClean="0"/>
              <a:t/>
            </a:r>
            <a:br>
              <a:rPr lang="sl-SI" sz="3200" dirty="0" smtClean="0"/>
            </a:br>
            <a:r>
              <a:rPr lang="sl-SI" sz="3200" dirty="0" smtClean="0"/>
              <a:t/>
            </a:r>
            <a:br>
              <a:rPr lang="sl-SI" sz="3200" dirty="0" smtClean="0"/>
            </a:br>
            <a:r>
              <a:rPr lang="sl-SI" sz="3200" dirty="0" smtClean="0"/>
              <a:t/>
            </a:r>
            <a:br>
              <a:rPr lang="sl-SI" sz="3200" dirty="0" smtClean="0"/>
            </a:br>
            <a:r>
              <a:rPr lang="sl-SI" sz="3200" dirty="0"/>
              <a:t/>
            </a:r>
            <a:br>
              <a:rPr lang="sl-SI" sz="3200" dirty="0"/>
            </a:br>
            <a:r>
              <a:rPr lang="sl-SI" sz="3200" dirty="0" smtClean="0"/>
              <a:t/>
            </a:r>
            <a:br>
              <a:rPr lang="sl-SI" sz="3200" dirty="0" smtClean="0"/>
            </a:br>
            <a:r>
              <a:rPr lang="sl-SI" sz="3200" dirty="0"/>
              <a:t> </a:t>
            </a:r>
            <a:r>
              <a:rPr lang="sl-SI" sz="3200" dirty="0" smtClean="0"/>
              <a:t>                                                             </a:t>
            </a:r>
            <a:r>
              <a:rPr lang="sl-SI" sz="8000" b="1" dirty="0" smtClean="0"/>
              <a:t>BOWLINGU</a:t>
            </a:r>
            <a:r>
              <a:rPr lang="sl-SI" sz="3200" dirty="0" smtClean="0"/>
              <a:t/>
            </a:r>
            <a:br>
              <a:rPr lang="sl-SI" sz="3200" dirty="0" smtClean="0"/>
            </a:br>
            <a:endParaRPr lang="sl-SI" sz="3200" b="1" dirty="0"/>
          </a:p>
        </p:txBody>
      </p:sp>
      <p:pic>
        <p:nvPicPr>
          <p:cNvPr id="4" name="Slika 3"/>
          <p:cNvPicPr>
            <a:picLocks noChangeAspect="1"/>
          </p:cNvPicPr>
          <p:nvPr/>
        </p:nvPicPr>
        <p:blipFill>
          <a:blip r:embed="rId2"/>
          <a:stretch>
            <a:fillRect/>
          </a:stretch>
        </p:blipFill>
        <p:spPr>
          <a:xfrm>
            <a:off x="1101891" y="1863683"/>
            <a:ext cx="4438650" cy="4200525"/>
          </a:xfrm>
          <a:prstGeom prst="rect">
            <a:avLst/>
          </a:prstGeom>
        </p:spPr>
      </p:pic>
    </p:spTree>
    <p:extLst>
      <p:ext uri="{BB962C8B-B14F-4D97-AF65-F5344CB8AC3E}">
        <p14:creationId xmlns:p14="http://schemas.microsoft.com/office/powerpoint/2010/main" val="2002567875"/>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74776" y="844896"/>
            <a:ext cx="10515600" cy="4356851"/>
          </a:xfrm>
        </p:spPr>
        <p:txBody>
          <a:bodyPr>
            <a:normAutofit fontScale="90000"/>
          </a:bodyPr>
          <a:lstStyle/>
          <a:p>
            <a:r>
              <a:rPr lang="sl-SI" sz="2700" b="1" dirty="0"/>
              <a:t>17</a:t>
            </a:r>
            <a:r>
              <a:rPr lang="sl-SI" sz="2700" b="1" dirty="0" smtClean="0"/>
              <a:t>. Kako se imenuje igra na sliki? </a:t>
            </a:r>
            <a:r>
              <a:rPr lang="sl-SI" sz="2700" dirty="0" smtClean="0"/>
              <a:t>Izdana je bila leta 2009</a:t>
            </a:r>
            <a:r>
              <a:rPr lang="sl-SI" sz="2700" b="1" dirty="0" smtClean="0"/>
              <a:t> </a:t>
            </a:r>
            <a:r>
              <a:rPr lang="sl-SI" sz="2700" dirty="0" smtClean="0"/>
              <a:t>ter je napisana v programskem jeziku Java. Je videoigra z elementi igranja vlog, v kateri igralec gradi različne strukture iz raznovrstnih kock materiala v naključno generiranem svetu. Na lestvici najbolje prodajanih videoiger na svetu vseh časov zaseda drugo mesto z 238 milijoni prodaj, takoj za </a:t>
            </a:r>
            <a:r>
              <a:rPr lang="sl-SI" sz="2700" dirty="0" err="1" smtClean="0"/>
              <a:t>Tetrisom</a:t>
            </a:r>
            <a:r>
              <a:rPr lang="sl-SI" sz="2700" dirty="0"/>
              <a:t>.</a:t>
            </a:r>
            <a:r>
              <a:rPr lang="sl-SI" sz="3600" dirty="0" smtClean="0"/>
              <a:t/>
            </a:r>
            <a:br>
              <a:rPr lang="sl-SI" sz="3600" dirty="0" smtClean="0"/>
            </a:br>
            <a:r>
              <a:rPr lang="sl-SI" sz="3600" dirty="0" smtClean="0"/>
              <a:t/>
            </a:r>
            <a:br>
              <a:rPr lang="sl-SI" sz="3600" dirty="0" smtClean="0"/>
            </a:br>
            <a:r>
              <a:rPr lang="sl-SI" sz="3600" b="1" dirty="0" smtClean="0"/>
              <a:t>Za dodatno točko: Katero podjetje je razvilo oz. izdalo to igro? </a:t>
            </a:r>
            <a:br>
              <a:rPr lang="sl-SI" sz="3600" b="1" dirty="0" smtClean="0"/>
            </a:br>
            <a:r>
              <a:rPr lang="sl-SI" sz="3600" b="1" dirty="0"/>
              <a:t/>
            </a:r>
            <a:br>
              <a:rPr lang="sl-SI" sz="3600" b="1" dirty="0"/>
            </a:br>
            <a:r>
              <a:rPr lang="sl-SI" sz="3600" b="1" dirty="0" smtClean="0"/>
              <a:t>                                                                   </a:t>
            </a:r>
            <a:r>
              <a:rPr lang="sl-SI" sz="4000" b="1" i="1" dirty="0" smtClean="0"/>
              <a:t/>
            </a:r>
            <a:br>
              <a:rPr lang="sl-SI" sz="4000" b="1" i="1" dirty="0" smtClean="0"/>
            </a:br>
            <a:r>
              <a:rPr lang="sl-SI" sz="4000" b="1" i="1" dirty="0"/>
              <a:t> </a:t>
            </a:r>
            <a:r>
              <a:rPr lang="sl-SI" sz="4000" b="1" i="1" dirty="0" smtClean="0"/>
              <a:t>                                                                        </a:t>
            </a:r>
            <a:r>
              <a:rPr lang="sl-SI" sz="4000" b="1" dirty="0" smtClean="0"/>
              <a:t>MINECRAFT</a:t>
            </a:r>
            <a:r>
              <a:rPr lang="sl-SI" sz="4000" b="1" i="1" dirty="0" smtClean="0"/>
              <a:t/>
            </a:r>
            <a:br>
              <a:rPr lang="sl-SI" sz="4000" b="1" i="1" dirty="0" smtClean="0"/>
            </a:br>
            <a:r>
              <a:rPr lang="sl-SI" sz="4000" b="1" i="1" dirty="0" smtClean="0"/>
              <a:t> </a:t>
            </a:r>
            <a:br>
              <a:rPr lang="sl-SI" sz="4000" b="1" i="1" dirty="0" smtClean="0"/>
            </a:br>
            <a:r>
              <a:rPr lang="sl-SI" sz="4000" b="1" i="1" dirty="0"/>
              <a:t> </a:t>
            </a:r>
            <a:r>
              <a:rPr lang="sl-SI" sz="4000" b="1" i="1" dirty="0" smtClean="0"/>
              <a:t>                                                                        </a:t>
            </a:r>
            <a:r>
              <a:rPr lang="sl-SI" sz="4000" dirty="0" smtClean="0"/>
              <a:t>+1 TOČKA:</a:t>
            </a:r>
            <a:br>
              <a:rPr lang="sl-SI" sz="4000" dirty="0" smtClean="0"/>
            </a:br>
            <a:r>
              <a:rPr lang="sl-SI" sz="4000" b="1" i="1" dirty="0" smtClean="0"/>
              <a:t>                                                                   </a:t>
            </a:r>
            <a:r>
              <a:rPr lang="sl-SI" sz="4000" b="1" dirty="0" smtClean="0"/>
              <a:t>MOJANG STUDIOS</a:t>
            </a:r>
            <a:endParaRPr lang="sl-SI" sz="4000" b="1" dirty="0"/>
          </a:p>
        </p:txBody>
      </p:sp>
      <p:pic>
        <p:nvPicPr>
          <p:cNvPr id="2" name="Slika 1"/>
          <p:cNvPicPr>
            <a:picLocks noChangeAspect="1"/>
          </p:cNvPicPr>
          <p:nvPr/>
        </p:nvPicPr>
        <p:blipFill>
          <a:blip r:embed="rId2"/>
          <a:stretch>
            <a:fillRect/>
          </a:stretch>
        </p:blipFill>
        <p:spPr>
          <a:xfrm>
            <a:off x="874776" y="3132232"/>
            <a:ext cx="5850875" cy="3291117"/>
          </a:xfrm>
          <a:prstGeom prst="rect">
            <a:avLst/>
          </a:prstGeom>
        </p:spPr>
      </p:pic>
    </p:spTree>
    <p:extLst>
      <p:ext uri="{BB962C8B-B14F-4D97-AF65-F5344CB8AC3E}">
        <p14:creationId xmlns:p14="http://schemas.microsoft.com/office/powerpoint/2010/main" val="3481112108"/>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60503" y="914400"/>
            <a:ext cx="10515600" cy="3608173"/>
          </a:xfrm>
        </p:spPr>
        <p:txBody>
          <a:bodyPr>
            <a:noAutofit/>
          </a:bodyPr>
          <a:lstStyle/>
          <a:p>
            <a:r>
              <a:rPr lang="sl-SI" sz="3600" b="1" dirty="0"/>
              <a:t>18. </a:t>
            </a:r>
            <a:r>
              <a:rPr lang="sl-SI" sz="3600" dirty="0"/>
              <a:t>V kateri </a:t>
            </a:r>
            <a:r>
              <a:rPr lang="sl-SI" sz="3600" b="1" u="sng" dirty="0"/>
              <a:t>puščavi</a:t>
            </a:r>
            <a:r>
              <a:rPr lang="sl-SI" sz="3600" dirty="0"/>
              <a:t> leži</a:t>
            </a:r>
            <a:r>
              <a:rPr lang="sl-SI" sz="3600" b="1" dirty="0"/>
              <a:t> </a:t>
            </a:r>
            <a:r>
              <a:rPr lang="sl-SI" sz="3600" dirty="0"/>
              <a:t>zgodovinsko mesto </a:t>
            </a:r>
            <a:r>
              <a:rPr lang="sl-SI" sz="3600" dirty="0" err="1"/>
              <a:t>Timbuktu</a:t>
            </a:r>
            <a:r>
              <a:rPr lang="sl-SI" sz="3600" dirty="0"/>
              <a:t>, ki je znano po svojem nekdanjem bogastvu, saj je bilo eno najpomembnejših trgovskih središč ter spada na Unescov seznam svetovne dediščine?</a:t>
            </a:r>
            <a:r>
              <a:rPr lang="sl-SI" sz="3600" dirty="0" smtClean="0"/>
              <a:t/>
            </a:r>
            <a:br>
              <a:rPr lang="sl-SI" sz="3600" dirty="0" smtClean="0"/>
            </a:br>
            <a:r>
              <a:rPr lang="sl-SI" sz="3600" dirty="0" smtClean="0"/>
              <a:t/>
            </a:r>
            <a:br>
              <a:rPr lang="sl-SI" sz="3600" dirty="0" smtClean="0"/>
            </a:br>
            <a:r>
              <a:rPr lang="sl-SI" sz="3600" dirty="0" smtClean="0"/>
              <a:t/>
            </a:r>
            <a:br>
              <a:rPr lang="sl-SI" sz="3600" dirty="0" smtClean="0"/>
            </a:br>
            <a:r>
              <a:rPr lang="sl-SI" sz="3600" dirty="0" smtClean="0"/>
              <a:t> </a:t>
            </a:r>
            <a:r>
              <a:rPr lang="sl-SI" sz="4000" b="1" dirty="0" smtClean="0"/>
              <a:t/>
            </a:r>
            <a:br>
              <a:rPr lang="sl-SI" sz="4000" b="1" dirty="0" smtClean="0"/>
            </a:br>
            <a:r>
              <a:rPr lang="sl-SI" sz="4000" b="1" dirty="0" smtClean="0"/>
              <a:t>                                                           </a:t>
            </a:r>
            <a:r>
              <a:rPr lang="sl-SI" b="1" i="1" dirty="0" smtClean="0"/>
              <a:t> </a:t>
            </a:r>
            <a:r>
              <a:rPr lang="sl-SI" sz="8000" b="1" dirty="0" smtClean="0"/>
              <a:t>SAHARI</a:t>
            </a:r>
            <a:endParaRPr lang="sl-SI" sz="8000" b="1" dirty="0"/>
          </a:p>
        </p:txBody>
      </p:sp>
      <p:pic>
        <p:nvPicPr>
          <p:cNvPr id="3" name="Slika 2"/>
          <p:cNvPicPr>
            <a:picLocks noChangeAspect="1"/>
          </p:cNvPicPr>
          <p:nvPr/>
        </p:nvPicPr>
        <p:blipFill>
          <a:blip r:embed="rId2"/>
          <a:stretch>
            <a:fillRect/>
          </a:stretch>
        </p:blipFill>
        <p:spPr>
          <a:xfrm>
            <a:off x="860503" y="2596251"/>
            <a:ext cx="6096000" cy="4067175"/>
          </a:xfrm>
          <a:prstGeom prst="rect">
            <a:avLst/>
          </a:prstGeom>
        </p:spPr>
      </p:pic>
    </p:spTree>
    <p:extLst>
      <p:ext uri="{BB962C8B-B14F-4D97-AF65-F5344CB8AC3E}">
        <p14:creationId xmlns:p14="http://schemas.microsoft.com/office/powerpoint/2010/main" val="377886257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idx="4294967295"/>
          </p:nvPr>
        </p:nvSpPr>
        <p:spPr>
          <a:xfrm>
            <a:off x="580766" y="290985"/>
            <a:ext cx="11116019" cy="4935923"/>
          </a:xfrm>
        </p:spPr>
        <p:txBody>
          <a:bodyPr>
            <a:normAutofit/>
          </a:bodyPr>
          <a:lstStyle/>
          <a:p>
            <a:r>
              <a:rPr lang="sl-SI" sz="3200" b="1" dirty="0" smtClean="0"/>
              <a:t>19. </a:t>
            </a:r>
            <a:r>
              <a:rPr lang="sl-SI" sz="3200" dirty="0" smtClean="0"/>
              <a:t>Znano dejstvo je, da Nikola Tesla ni bil nikoli poročen oziroma ni maral človeške družbe. Katera </a:t>
            </a:r>
            <a:r>
              <a:rPr lang="sl-SI" sz="3200" b="1" u="sng" dirty="0" smtClean="0"/>
              <a:t>žival</a:t>
            </a:r>
            <a:r>
              <a:rPr lang="sl-SI" sz="3200" dirty="0" smtClean="0"/>
              <a:t> pa ni naj bila njegov najboljši prijatelj ali mogoče celo še kaj več? O njej naj bi enkrat izjavil:„ I </a:t>
            </a:r>
            <a:r>
              <a:rPr lang="sl-SI" sz="3200" dirty="0" err="1" smtClean="0"/>
              <a:t>loved</a:t>
            </a:r>
            <a:r>
              <a:rPr lang="sl-SI" sz="3200" dirty="0" smtClean="0"/>
              <a:t> </a:t>
            </a:r>
            <a:r>
              <a:rPr lang="sl-SI" sz="3200" dirty="0" err="1" smtClean="0"/>
              <a:t>that</a:t>
            </a:r>
            <a:r>
              <a:rPr lang="sl-SI" sz="3200" dirty="0" smtClean="0"/>
              <a:t> </a:t>
            </a:r>
            <a:r>
              <a:rPr lang="sl-SI" sz="3200" b="1" dirty="0" err="1" smtClean="0"/>
              <a:t>pigeon</a:t>
            </a:r>
            <a:r>
              <a:rPr lang="sl-SI" sz="3200" dirty="0" smtClean="0"/>
              <a:t> as a man </a:t>
            </a:r>
            <a:r>
              <a:rPr lang="sl-SI" sz="3200" dirty="0" err="1" smtClean="0"/>
              <a:t>loves</a:t>
            </a:r>
            <a:r>
              <a:rPr lang="sl-SI" sz="3200" dirty="0" smtClean="0"/>
              <a:t> a </a:t>
            </a:r>
            <a:r>
              <a:rPr lang="sl-SI" sz="3200" dirty="0" err="1" smtClean="0"/>
              <a:t>woman</a:t>
            </a:r>
            <a:r>
              <a:rPr lang="sl-SI" sz="3200" dirty="0" smtClean="0"/>
              <a:t>, </a:t>
            </a:r>
            <a:r>
              <a:rPr lang="sl-SI" sz="3200" dirty="0" err="1" smtClean="0"/>
              <a:t>and</a:t>
            </a:r>
            <a:r>
              <a:rPr lang="sl-SI" sz="3200" dirty="0" smtClean="0"/>
              <a:t> </a:t>
            </a:r>
            <a:r>
              <a:rPr lang="sl-SI" sz="3200" dirty="0" err="1" smtClean="0"/>
              <a:t>she</a:t>
            </a:r>
            <a:r>
              <a:rPr lang="sl-SI" sz="3200" dirty="0" smtClean="0"/>
              <a:t> </a:t>
            </a:r>
            <a:r>
              <a:rPr lang="sl-SI" sz="3200" dirty="0" err="1" smtClean="0"/>
              <a:t>loved</a:t>
            </a:r>
            <a:r>
              <a:rPr lang="sl-SI" sz="3200" dirty="0" smtClean="0"/>
              <a:t> me?</a:t>
            </a:r>
            <a:r>
              <a:rPr lang="en-US" sz="3200" dirty="0"/>
              <a:t> As long as I had her, there was a purpose to my life.”</a:t>
            </a:r>
            <a:r>
              <a:rPr lang="sl-SI" sz="3200" dirty="0" smtClean="0"/>
              <a:t>          </a:t>
            </a:r>
            <a:br>
              <a:rPr lang="sl-SI" sz="3200" dirty="0" smtClean="0"/>
            </a:br>
            <a:r>
              <a:rPr lang="sl-SI" sz="3200" dirty="0" smtClean="0"/>
              <a:t/>
            </a:r>
            <a:br>
              <a:rPr lang="sl-SI" sz="3200" dirty="0" smtClean="0"/>
            </a:br>
            <a:r>
              <a:rPr lang="sl-SI" sz="3200" dirty="0"/>
              <a:t/>
            </a:r>
            <a:br>
              <a:rPr lang="sl-SI" sz="3200" dirty="0"/>
            </a:br>
            <a:r>
              <a:rPr lang="sl-SI" b="1" i="1" dirty="0" smtClean="0"/>
              <a:t>                                                </a:t>
            </a:r>
            <a:r>
              <a:rPr lang="sl-SI" sz="7200" b="1" dirty="0" smtClean="0"/>
              <a:t>GOLOB</a:t>
            </a:r>
            <a:r>
              <a:rPr lang="sl-SI" b="1" i="1" dirty="0" smtClean="0"/>
              <a:t> </a:t>
            </a:r>
            <a:r>
              <a:rPr lang="sl-SI" sz="3200" dirty="0" smtClean="0"/>
              <a:t/>
            </a:r>
            <a:br>
              <a:rPr lang="sl-SI" sz="3200" dirty="0" smtClean="0"/>
            </a:br>
            <a:r>
              <a:rPr lang="sl-SI" sz="3200" dirty="0"/>
              <a:t> </a:t>
            </a:r>
            <a:r>
              <a:rPr lang="sl-SI" sz="3200" dirty="0" smtClean="0"/>
              <a:t>                                                </a:t>
            </a:r>
            <a:endParaRPr lang="sl-SI" sz="3200" dirty="0"/>
          </a:p>
        </p:txBody>
      </p:sp>
      <p:pic>
        <p:nvPicPr>
          <p:cNvPr id="3" name="Slika 2"/>
          <p:cNvPicPr>
            <a:picLocks noChangeAspect="1"/>
          </p:cNvPicPr>
          <p:nvPr/>
        </p:nvPicPr>
        <p:blipFill>
          <a:blip r:embed="rId2"/>
          <a:stretch>
            <a:fillRect/>
          </a:stretch>
        </p:blipFill>
        <p:spPr>
          <a:xfrm>
            <a:off x="1937033" y="2981563"/>
            <a:ext cx="3569464" cy="3592228"/>
          </a:xfrm>
          <a:prstGeom prst="rect">
            <a:avLst/>
          </a:prstGeom>
        </p:spPr>
      </p:pic>
    </p:spTree>
    <p:extLst>
      <p:ext uri="{BB962C8B-B14F-4D97-AF65-F5344CB8AC3E}">
        <p14:creationId xmlns:p14="http://schemas.microsoft.com/office/powerpoint/2010/main" val="2943589399"/>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38200" y="365125"/>
            <a:ext cx="10515600" cy="1670939"/>
          </a:xfrm>
        </p:spPr>
        <p:txBody>
          <a:bodyPr>
            <a:normAutofit/>
          </a:bodyPr>
          <a:lstStyle/>
          <a:p>
            <a:r>
              <a:rPr lang="sl-SI" sz="4000" b="1" dirty="0" smtClean="0"/>
              <a:t>20. </a:t>
            </a:r>
            <a:r>
              <a:rPr lang="sl-SI" sz="4000" b="1" u="sng" dirty="0" smtClean="0"/>
              <a:t>KATERE IZMED NAŠTETIH DRŽAV</a:t>
            </a:r>
            <a:r>
              <a:rPr lang="sl-SI" sz="4000" dirty="0" smtClean="0"/>
              <a:t> SO</a:t>
            </a:r>
            <a:r>
              <a:rPr lang="sl-SI" sz="4000" b="1" dirty="0" smtClean="0"/>
              <a:t> </a:t>
            </a:r>
            <a:r>
              <a:rPr lang="sl-SI" sz="4000" dirty="0" smtClean="0"/>
              <a:t>ČLANICE ZVEZE NATO (TEH JE VSEH SKUPAJ TRENUTNO 30)? </a:t>
            </a:r>
            <a:endParaRPr lang="sl-SI" sz="4000" dirty="0"/>
          </a:p>
        </p:txBody>
      </p:sp>
      <p:sp>
        <p:nvSpPr>
          <p:cNvPr id="7" name="Označba mesta vsebine 2"/>
          <p:cNvSpPr>
            <a:spLocks noGrp="1"/>
          </p:cNvSpPr>
          <p:nvPr>
            <p:ph idx="1"/>
          </p:nvPr>
        </p:nvSpPr>
        <p:spPr>
          <a:xfrm>
            <a:off x="838200" y="1825625"/>
            <a:ext cx="10515600" cy="4351338"/>
          </a:xfrm>
        </p:spPr>
        <p:txBody>
          <a:bodyPr>
            <a:normAutofit/>
          </a:bodyPr>
          <a:lstStyle/>
          <a:p>
            <a:pPr marL="0" indent="0">
              <a:buNone/>
            </a:pPr>
            <a:endParaRPr lang="sl-SI" sz="3200" dirty="0" smtClean="0"/>
          </a:p>
          <a:p>
            <a:pPr marL="0" indent="0">
              <a:buNone/>
            </a:pPr>
            <a:r>
              <a:rPr lang="sl-SI" sz="3200" dirty="0" smtClean="0"/>
              <a:t>A) AVSTRALIJA</a:t>
            </a:r>
          </a:p>
          <a:p>
            <a:pPr marL="0" indent="0">
              <a:buNone/>
            </a:pPr>
            <a:r>
              <a:rPr lang="sl-SI" sz="3200" b="1" u="sng" dirty="0" smtClean="0"/>
              <a:t>B) ALBANIJA</a:t>
            </a:r>
            <a:r>
              <a:rPr lang="sl-SI" sz="3200" b="1" dirty="0" smtClean="0"/>
              <a:t> </a:t>
            </a:r>
            <a:r>
              <a:rPr lang="sl-SI" sz="3200" i="1" dirty="0" smtClean="0"/>
              <a:t>(2009)</a:t>
            </a:r>
            <a:r>
              <a:rPr lang="sl-SI" sz="3200" i="1" u="sng" dirty="0" smtClean="0"/>
              <a:t/>
            </a:r>
            <a:br>
              <a:rPr lang="sl-SI" sz="3200" i="1" u="sng" dirty="0" smtClean="0"/>
            </a:br>
            <a:r>
              <a:rPr lang="sl-SI" sz="3200" b="1" u="sng" dirty="0" smtClean="0"/>
              <a:t>C) TURČIJA</a:t>
            </a:r>
            <a:r>
              <a:rPr lang="sl-SI" sz="3200" b="1" dirty="0" smtClean="0"/>
              <a:t> </a:t>
            </a:r>
            <a:r>
              <a:rPr lang="sl-SI" sz="3200" i="1" dirty="0" smtClean="0"/>
              <a:t>(1952)</a:t>
            </a:r>
            <a:r>
              <a:rPr lang="sl-SI" sz="3200" i="1" u="sng" dirty="0" smtClean="0"/>
              <a:t/>
            </a:r>
            <a:br>
              <a:rPr lang="sl-SI" sz="3200" i="1" u="sng" dirty="0" smtClean="0"/>
            </a:br>
            <a:r>
              <a:rPr lang="sl-SI" sz="3200" b="1" u="sng" dirty="0" smtClean="0"/>
              <a:t>D) SEVERNA MAKEDONIJA</a:t>
            </a:r>
            <a:r>
              <a:rPr lang="sl-SI" sz="3200" b="1" dirty="0" smtClean="0"/>
              <a:t> </a:t>
            </a:r>
            <a:r>
              <a:rPr lang="sl-SI" sz="3200" i="1" dirty="0" smtClean="0"/>
              <a:t>(2020)</a:t>
            </a:r>
            <a:br>
              <a:rPr lang="sl-SI" sz="3200" i="1" dirty="0" smtClean="0"/>
            </a:br>
            <a:r>
              <a:rPr lang="sl-SI" sz="3200" dirty="0" smtClean="0"/>
              <a:t>E) SRBIJA </a:t>
            </a:r>
            <a:br>
              <a:rPr lang="sl-SI" sz="3200" dirty="0" smtClean="0"/>
            </a:br>
            <a:r>
              <a:rPr lang="sl-SI" sz="3200" dirty="0" smtClean="0"/>
              <a:t>F) MOLDAVIJA</a:t>
            </a:r>
            <a:endParaRPr lang="sl-SI" sz="3200" dirty="0"/>
          </a:p>
        </p:txBody>
      </p:sp>
      <p:pic>
        <p:nvPicPr>
          <p:cNvPr id="2" name="Slika 1"/>
          <p:cNvPicPr>
            <a:picLocks noChangeAspect="1"/>
          </p:cNvPicPr>
          <p:nvPr/>
        </p:nvPicPr>
        <p:blipFill>
          <a:blip r:embed="rId2"/>
          <a:stretch>
            <a:fillRect/>
          </a:stretch>
        </p:blipFill>
        <p:spPr>
          <a:xfrm>
            <a:off x="7794338" y="2975177"/>
            <a:ext cx="2466975" cy="1847850"/>
          </a:xfrm>
          <a:prstGeom prst="rect">
            <a:avLst/>
          </a:prstGeom>
        </p:spPr>
      </p:pic>
    </p:spTree>
    <p:extLst>
      <p:ext uri="{BB962C8B-B14F-4D97-AF65-F5344CB8AC3E}">
        <p14:creationId xmlns:p14="http://schemas.microsoft.com/office/powerpoint/2010/main" val="25373693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374711" y="604253"/>
            <a:ext cx="11463062" cy="2828125"/>
          </a:xfrm>
        </p:spPr>
        <p:txBody>
          <a:bodyPr>
            <a:noAutofit/>
          </a:bodyPr>
          <a:lstStyle/>
          <a:p>
            <a:r>
              <a:rPr lang="sl-SI" sz="4800" b="1" u="sng" dirty="0" smtClean="0"/>
              <a:t>Odgovor na 0. vprašanje</a:t>
            </a:r>
            <a:r>
              <a:rPr lang="sl-SI" sz="4800" dirty="0"/>
              <a:t> </a:t>
            </a:r>
            <a:br>
              <a:rPr lang="sl-SI" sz="4800" dirty="0"/>
            </a:br>
            <a:r>
              <a:rPr lang="sl-SI" sz="4800" dirty="0"/>
              <a:t/>
            </a:r>
            <a:br>
              <a:rPr lang="sl-SI" sz="4800" dirty="0"/>
            </a:br>
            <a:r>
              <a:rPr lang="sl-SI" sz="4800" dirty="0"/>
              <a:t>Približno </a:t>
            </a:r>
            <a:r>
              <a:rPr lang="sl-SI" sz="4800" b="1" u="sng" dirty="0"/>
              <a:t>koliko krofov</a:t>
            </a:r>
            <a:r>
              <a:rPr lang="sl-SI" sz="4800" dirty="0"/>
              <a:t> so doslej (od leta 1961 </a:t>
            </a:r>
            <a:r>
              <a:rPr lang="sl-SI" sz="4800" dirty="0" smtClean="0"/>
              <a:t>naprej) </a:t>
            </a:r>
            <a:r>
              <a:rPr lang="sl-SI" sz="4800" dirty="0"/>
              <a:t>prodali v Gostišču na Trojanah?</a:t>
            </a:r>
            <a:endParaRPr lang="sl-SI" sz="4800" b="1" dirty="0"/>
          </a:p>
        </p:txBody>
      </p:sp>
      <p:sp>
        <p:nvSpPr>
          <p:cNvPr id="4" name="PoljeZBesedilom 3"/>
          <p:cNvSpPr txBox="1"/>
          <p:nvPr/>
        </p:nvSpPr>
        <p:spPr>
          <a:xfrm>
            <a:off x="753763" y="4090086"/>
            <a:ext cx="5004487" cy="1200329"/>
          </a:xfrm>
          <a:prstGeom prst="rect">
            <a:avLst/>
          </a:prstGeom>
          <a:noFill/>
        </p:spPr>
        <p:txBody>
          <a:bodyPr wrap="square" rtlCol="0">
            <a:spAutoFit/>
          </a:bodyPr>
          <a:lstStyle/>
          <a:p>
            <a:r>
              <a:rPr lang="sl-SI" sz="7200" b="1" dirty="0" smtClean="0"/>
              <a:t>140.000.000</a:t>
            </a:r>
            <a:endParaRPr lang="sl-SI" sz="7200" b="1" dirty="0"/>
          </a:p>
        </p:txBody>
      </p:sp>
      <p:pic>
        <p:nvPicPr>
          <p:cNvPr id="7" name="Slika 6"/>
          <p:cNvPicPr>
            <a:picLocks noChangeAspect="1"/>
          </p:cNvPicPr>
          <p:nvPr/>
        </p:nvPicPr>
        <p:blipFill>
          <a:blip r:embed="rId2"/>
          <a:stretch>
            <a:fillRect/>
          </a:stretch>
        </p:blipFill>
        <p:spPr>
          <a:xfrm>
            <a:off x="5946586" y="3592365"/>
            <a:ext cx="4782039" cy="2195769"/>
          </a:xfrm>
          <a:prstGeom prst="rect">
            <a:avLst/>
          </a:prstGeom>
        </p:spPr>
      </p:pic>
    </p:spTree>
    <p:extLst>
      <p:ext uri="{BB962C8B-B14F-4D97-AF65-F5344CB8AC3E}">
        <p14:creationId xmlns:p14="http://schemas.microsoft.com/office/powerpoint/2010/main" val="92449742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785256" y="5628009"/>
            <a:ext cx="8199455" cy="707886"/>
          </a:xfrm>
          <a:prstGeom prst="rect">
            <a:avLst/>
          </a:prstGeom>
          <a:noFill/>
        </p:spPr>
        <p:txBody>
          <a:bodyPr wrap="square" rtlCol="0">
            <a:spAutoFit/>
          </a:bodyPr>
          <a:lstStyle/>
          <a:p>
            <a:pPr algn="ctr"/>
            <a:r>
              <a:rPr lang="sl-SI" sz="4000" dirty="0">
                <a:latin typeface="Bahnschrift Condensed" panose="020B0502040204020203" pitchFamily="34" charset="0"/>
              </a:rPr>
              <a:t>PAVZA</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201567207"/>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506981"/>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VPRAŠANJA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406616319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3"/>
          <p:cNvSpPr>
            <a:spLocks noGrp="1"/>
          </p:cNvSpPr>
          <p:nvPr>
            <p:ph type="title"/>
          </p:nvPr>
        </p:nvSpPr>
        <p:spPr>
          <a:xfrm>
            <a:off x="537881" y="365127"/>
            <a:ext cx="11080377" cy="2109850"/>
          </a:xfrm>
        </p:spPr>
        <p:txBody>
          <a:bodyPr>
            <a:normAutofit/>
          </a:bodyPr>
          <a:lstStyle/>
          <a:p>
            <a:pPr algn="just"/>
            <a:r>
              <a:rPr lang="sl-SI" sz="4000" b="1" dirty="0" smtClean="0"/>
              <a:t>21.</a:t>
            </a:r>
            <a:r>
              <a:rPr lang="sl-SI" sz="4000" dirty="0" smtClean="0"/>
              <a:t> Naslov katere </a:t>
            </a:r>
            <a:r>
              <a:rPr lang="sl-SI" sz="4000" b="1" u="sng" dirty="0" smtClean="0"/>
              <a:t>pesmi</a:t>
            </a:r>
            <a:r>
              <a:rPr lang="sl-SI" sz="4000" dirty="0" smtClean="0"/>
              <a:t> dueta Beti Jurković in Marjane Deržaj iz leta 1958 (z glasbo in besedilom Toneta Roša), predstavljata spodnji dve fotografiji?</a:t>
            </a:r>
            <a:endParaRPr lang="sl-SI" sz="4000" dirty="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1" y="2572511"/>
            <a:ext cx="5365459" cy="3581019"/>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344" y="2572511"/>
            <a:ext cx="4774692" cy="3581019"/>
          </a:xfrm>
          <a:prstGeom prst="rect">
            <a:avLst/>
          </a:prstGeom>
        </p:spPr>
      </p:pic>
    </p:spTree>
    <p:extLst>
      <p:ext uri="{BB962C8B-B14F-4D97-AF65-F5344CB8AC3E}">
        <p14:creationId xmlns:p14="http://schemas.microsoft.com/office/powerpoint/2010/main" val="4140816076"/>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38287" y="414528"/>
            <a:ext cx="10676069" cy="3039393"/>
          </a:xfrm>
        </p:spPr>
        <p:txBody>
          <a:bodyPr>
            <a:noAutofit/>
          </a:bodyPr>
          <a:lstStyle/>
          <a:p>
            <a:pPr algn="just"/>
            <a:r>
              <a:rPr lang="sl-SI" sz="4800" b="1" dirty="0" smtClean="0"/>
              <a:t>22.</a:t>
            </a:r>
            <a:r>
              <a:rPr lang="sl-SI" sz="4800" dirty="0" smtClean="0"/>
              <a:t> Čeprav je opica, njegovo ime v slovenskem prevodu iz angleščine pomeni osla. O katerem </a:t>
            </a:r>
            <a:r>
              <a:rPr lang="sl-SI" sz="4800" b="1" u="sng" dirty="0" smtClean="0"/>
              <a:t>junaku istoimenske franšize videoiger</a:t>
            </a:r>
            <a:r>
              <a:rPr lang="sl-SI" sz="4800" dirty="0" smtClean="0"/>
              <a:t> je govora?</a:t>
            </a:r>
            <a:endParaRPr lang="sl-SI" sz="4800" dirty="0"/>
          </a:p>
        </p:txBody>
      </p:sp>
    </p:spTree>
    <p:extLst>
      <p:ext uri="{BB962C8B-B14F-4D97-AF65-F5344CB8AC3E}">
        <p14:creationId xmlns:p14="http://schemas.microsoft.com/office/powerpoint/2010/main" val="2554703907"/>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524255" y="292608"/>
            <a:ext cx="11094720" cy="1074436"/>
          </a:xfrm>
        </p:spPr>
        <p:txBody>
          <a:bodyPr>
            <a:normAutofit/>
          </a:bodyPr>
          <a:lstStyle/>
          <a:p>
            <a:r>
              <a:rPr lang="sl-SI" sz="4000" b="1" dirty="0" smtClean="0"/>
              <a:t>23.</a:t>
            </a:r>
            <a:r>
              <a:rPr lang="sl-SI" sz="4000" dirty="0" smtClean="0"/>
              <a:t> Imenujte </a:t>
            </a:r>
            <a:r>
              <a:rPr lang="sl-SI" sz="4000" b="1" u="sng" dirty="0" smtClean="0"/>
              <a:t>države pustnih rajanj</a:t>
            </a:r>
            <a:r>
              <a:rPr lang="sl-SI" sz="4000" dirty="0" smtClean="0"/>
              <a:t> na spodnjih slikah.</a:t>
            </a:r>
            <a:endParaRPr lang="sl-SI" sz="4000" dirty="0"/>
          </a:p>
        </p:txBody>
      </p:sp>
      <p:sp>
        <p:nvSpPr>
          <p:cNvPr id="9" name="PoljeZBesedilom 8"/>
          <p:cNvSpPr txBox="1"/>
          <p:nvPr/>
        </p:nvSpPr>
        <p:spPr>
          <a:xfrm>
            <a:off x="670650" y="1367044"/>
            <a:ext cx="817581" cy="923330"/>
          </a:xfrm>
          <a:prstGeom prst="rect">
            <a:avLst/>
          </a:prstGeom>
          <a:noFill/>
        </p:spPr>
        <p:txBody>
          <a:bodyPr wrap="square" rtlCol="0">
            <a:spAutoFit/>
          </a:bodyPr>
          <a:lstStyle/>
          <a:p>
            <a:r>
              <a:rPr lang="sl-SI" sz="5400" dirty="0" smtClean="0"/>
              <a:t>A)</a:t>
            </a:r>
            <a:endParaRPr lang="sl-SI" sz="5400" dirty="0"/>
          </a:p>
        </p:txBody>
      </p:sp>
      <p:sp>
        <p:nvSpPr>
          <p:cNvPr id="10" name="PoljeZBesedilom 9"/>
          <p:cNvSpPr txBox="1"/>
          <p:nvPr/>
        </p:nvSpPr>
        <p:spPr>
          <a:xfrm>
            <a:off x="6475444" y="1380776"/>
            <a:ext cx="817581" cy="923330"/>
          </a:xfrm>
          <a:prstGeom prst="rect">
            <a:avLst/>
          </a:prstGeom>
          <a:noFill/>
        </p:spPr>
        <p:txBody>
          <a:bodyPr wrap="square" rtlCol="0">
            <a:spAutoFit/>
          </a:bodyPr>
          <a:lstStyle/>
          <a:p>
            <a:r>
              <a:rPr lang="sl-SI" sz="5400" dirty="0" smtClean="0"/>
              <a:t>B)</a:t>
            </a:r>
            <a:endParaRPr lang="sl-SI" sz="5400" dirty="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 y="2404872"/>
            <a:ext cx="5547360" cy="4160520"/>
          </a:xfrm>
          <a:prstGeom prst="rect">
            <a:avLst/>
          </a:prstGeom>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12" y="2404872"/>
            <a:ext cx="5173008" cy="4138406"/>
          </a:xfrm>
          <a:prstGeom prst="rect">
            <a:avLst/>
          </a:prstGeom>
        </p:spPr>
      </p:pic>
    </p:spTree>
    <p:extLst>
      <p:ext uri="{BB962C8B-B14F-4D97-AF65-F5344CB8AC3E}">
        <p14:creationId xmlns:p14="http://schemas.microsoft.com/office/powerpoint/2010/main" val="1610778389"/>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543306" y="850103"/>
            <a:ext cx="817581" cy="923330"/>
          </a:xfrm>
          <a:prstGeom prst="rect">
            <a:avLst/>
          </a:prstGeom>
          <a:noFill/>
        </p:spPr>
        <p:txBody>
          <a:bodyPr wrap="square" rtlCol="0">
            <a:spAutoFit/>
          </a:bodyPr>
          <a:lstStyle/>
          <a:p>
            <a:r>
              <a:rPr lang="sl-SI" sz="5400" dirty="0" smtClean="0"/>
              <a:t>C)</a:t>
            </a:r>
            <a:endParaRPr lang="sl-SI" sz="5400" dirty="0"/>
          </a:p>
        </p:txBody>
      </p:sp>
      <p:sp>
        <p:nvSpPr>
          <p:cNvPr id="6" name="PoljeZBesedilom 5"/>
          <p:cNvSpPr txBox="1"/>
          <p:nvPr/>
        </p:nvSpPr>
        <p:spPr>
          <a:xfrm>
            <a:off x="7173975" y="850103"/>
            <a:ext cx="817581" cy="923330"/>
          </a:xfrm>
          <a:prstGeom prst="rect">
            <a:avLst/>
          </a:prstGeom>
          <a:noFill/>
        </p:spPr>
        <p:txBody>
          <a:bodyPr wrap="square" rtlCol="0">
            <a:spAutoFit/>
          </a:bodyPr>
          <a:lstStyle/>
          <a:p>
            <a:r>
              <a:rPr lang="sl-SI" sz="5400" dirty="0" smtClean="0"/>
              <a:t>D)</a:t>
            </a:r>
            <a:endParaRPr lang="sl-SI" sz="5400" dirty="0"/>
          </a:p>
        </p:txBody>
      </p:sp>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06" y="2221230"/>
            <a:ext cx="6071868" cy="3643121"/>
          </a:xfrm>
          <a:prstGeom prst="rect">
            <a:avLst/>
          </a:prstGeom>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772" y="1994577"/>
            <a:ext cx="3353459" cy="4314783"/>
          </a:xfrm>
          <a:prstGeom prst="rect">
            <a:avLst/>
          </a:prstGeom>
        </p:spPr>
      </p:pic>
    </p:spTree>
    <p:extLst>
      <p:ext uri="{BB962C8B-B14F-4D97-AF65-F5344CB8AC3E}">
        <p14:creationId xmlns:p14="http://schemas.microsoft.com/office/powerpoint/2010/main" val="3823741796"/>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1"/>
          <p:cNvSpPr>
            <a:spLocks noGrp="1"/>
          </p:cNvSpPr>
          <p:nvPr>
            <p:ph type="title"/>
          </p:nvPr>
        </p:nvSpPr>
        <p:spPr>
          <a:xfrm>
            <a:off x="653488" y="236744"/>
            <a:ext cx="10941104" cy="3469624"/>
          </a:xfrm>
        </p:spPr>
        <p:txBody>
          <a:bodyPr>
            <a:normAutofit fontScale="90000"/>
          </a:bodyPr>
          <a:lstStyle/>
          <a:p>
            <a:pPr algn="just"/>
            <a:r>
              <a:rPr lang="sl-SI" sz="3200" b="1" dirty="0" smtClean="0"/>
              <a:t>24.</a:t>
            </a:r>
            <a:r>
              <a:rPr lang="sl-SI" sz="3200" dirty="0" smtClean="0"/>
              <a:t> Katera je po površini največja </a:t>
            </a:r>
            <a:r>
              <a:rPr lang="sl-SI" sz="3200" b="1" u="sng" dirty="0" smtClean="0"/>
              <a:t>indijska zvezna država</a:t>
            </a:r>
            <a:r>
              <a:rPr lang="sl-SI" sz="3200" dirty="0" smtClean="0"/>
              <a:t>, v kateri se nahaja 55% celotne puščave </a:t>
            </a:r>
            <a:r>
              <a:rPr lang="sl-SI" sz="3200" dirty="0" err="1" smtClean="0"/>
              <a:t>Thar</a:t>
            </a:r>
            <a:r>
              <a:rPr lang="sl-SI" sz="3200" dirty="0" smtClean="0"/>
              <a:t>, imenovane tudi Velika indijska puščava? Njeno glavno mesto je Džajpur. Enega od delov imena te zvezne države najdemo v imenu marsikatere srednjeazijske države, preostanek pa v indijskem kraljevem nazivu in tudi v priimku nekdanjega hrvaškega košarkarja, člana na koncu 80. let zelo uspešne </a:t>
            </a:r>
            <a:r>
              <a:rPr lang="sl-SI" sz="3200" dirty="0" err="1" smtClean="0"/>
              <a:t>Jugoplastike</a:t>
            </a:r>
            <a:r>
              <a:rPr lang="sl-SI" sz="3200" dirty="0" smtClean="0"/>
              <a:t> iz Splita ter srebrne hrvaške reprezentance z OI 1992 v Barceloni, ki se je kasneje preizkusil tudi v Ligi NBA za ekipo Boston </a:t>
            </a:r>
            <a:r>
              <a:rPr lang="sl-SI" sz="3200" dirty="0" err="1" smtClean="0"/>
              <a:t>Celtics</a:t>
            </a:r>
            <a:r>
              <a:rPr lang="sl-SI" sz="3200" dirty="0" smtClean="0"/>
              <a:t>.</a:t>
            </a:r>
            <a:endParaRPr lang="sl-SI" sz="3200" dirty="0"/>
          </a:p>
        </p:txBody>
      </p:sp>
      <p:pic>
        <p:nvPicPr>
          <p:cNvPr id="10" name="Slik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88" y="3792354"/>
            <a:ext cx="2515502" cy="2707309"/>
          </a:xfrm>
          <a:prstGeom prst="rect">
            <a:avLst/>
          </a:prstGeom>
        </p:spPr>
      </p:pic>
      <p:pic>
        <p:nvPicPr>
          <p:cNvPr id="11" name="Slik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896" y="3792354"/>
            <a:ext cx="4011654" cy="2673391"/>
          </a:xfrm>
          <a:prstGeom prst="rect">
            <a:avLst/>
          </a:prstGeom>
        </p:spPr>
      </p:pic>
      <p:pic>
        <p:nvPicPr>
          <p:cNvPr id="12" name="Slika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0456" y="3792354"/>
            <a:ext cx="3564521" cy="2673391"/>
          </a:xfrm>
          <a:prstGeom prst="rect">
            <a:avLst/>
          </a:prstGeom>
        </p:spPr>
      </p:pic>
    </p:spTree>
    <p:extLst>
      <p:ext uri="{BB962C8B-B14F-4D97-AF65-F5344CB8AC3E}">
        <p14:creationId xmlns:p14="http://schemas.microsoft.com/office/powerpoint/2010/main" val="119436596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7444292" y="3017296"/>
            <a:ext cx="3593054" cy="769441"/>
          </a:xfrm>
          <a:prstGeom prst="rect">
            <a:avLst/>
          </a:prstGeom>
          <a:noFill/>
        </p:spPr>
        <p:txBody>
          <a:bodyPr wrap="square" rtlCol="0">
            <a:spAutoFit/>
          </a:bodyPr>
          <a:lstStyle/>
          <a:p>
            <a:pPr algn="ctr"/>
            <a:r>
              <a:rPr lang="sl-SI" sz="2400" b="1" dirty="0" smtClean="0"/>
              <a:t/>
            </a:r>
            <a:br>
              <a:rPr lang="sl-SI" sz="2400" b="1" dirty="0" smtClean="0"/>
            </a:br>
            <a:endParaRPr lang="sl-SI" sz="2000" dirty="0"/>
          </a:p>
        </p:txBody>
      </p:sp>
      <p:sp>
        <p:nvSpPr>
          <p:cNvPr id="6" name="Naslov 1"/>
          <p:cNvSpPr>
            <a:spLocks noGrp="1"/>
          </p:cNvSpPr>
          <p:nvPr>
            <p:ph type="title"/>
          </p:nvPr>
        </p:nvSpPr>
        <p:spPr>
          <a:xfrm>
            <a:off x="822600" y="414529"/>
            <a:ext cx="10482431" cy="2917958"/>
          </a:xfrm>
        </p:spPr>
        <p:txBody>
          <a:bodyPr>
            <a:normAutofit fontScale="90000"/>
          </a:bodyPr>
          <a:lstStyle/>
          <a:p>
            <a:pPr algn="just"/>
            <a:r>
              <a:rPr lang="sl-SI" sz="3500" b="1" dirty="0" smtClean="0"/>
              <a:t>25.</a:t>
            </a:r>
            <a:r>
              <a:rPr lang="sl-SI" sz="3500" dirty="0" smtClean="0"/>
              <a:t> V kateri </a:t>
            </a:r>
            <a:r>
              <a:rPr lang="sl-SI" sz="3500" b="1" u="sng" dirty="0" smtClean="0"/>
              <a:t>državi</a:t>
            </a:r>
            <a:r>
              <a:rPr lang="sl-SI" sz="3500" dirty="0" smtClean="0"/>
              <a:t> se nahaja </a:t>
            </a:r>
            <a:r>
              <a:rPr lang="sl-SI" sz="3500" dirty="0" err="1" smtClean="0"/>
              <a:t>Hobitovo</a:t>
            </a:r>
            <a:r>
              <a:rPr lang="sl-SI" sz="3500" dirty="0" smtClean="0"/>
              <a:t> (</a:t>
            </a:r>
            <a:r>
              <a:rPr lang="sl-SI" sz="3500" dirty="0" err="1" smtClean="0"/>
              <a:t>Hobbiton</a:t>
            </a:r>
            <a:r>
              <a:rPr lang="sl-SI" sz="3500" dirty="0" smtClean="0"/>
              <a:t>), </a:t>
            </a:r>
            <a:r>
              <a:rPr lang="sl-SI" sz="3500" dirty="0" err="1" smtClean="0"/>
              <a:t>šajerska</a:t>
            </a:r>
            <a:r>
              <a:rPr lang="sl-SI" sz="3500" dirty="0" smtClean="0"/>
              <a:t> vas </a:t>
            </a:r>
            <a:r>
              <a:rPr lang="sl-SI" sz="3500" dirty="0" err="1" smtClean="0"/>
              <a:t>hobitov</a:t>
            </a:r>
            <a:r>
              <a:rPr lang="sl-SI" sz="3500" dirty="0" smtClean="0"/>
              <a:t> iz okolice kraja Matamata, v kateri so snemali začetne prizore filma Gospodar prstanov: Bratovščina prstana? Iz iste države prihaja tudi režiser celotnih trilogij filmov Gospodar prstanov in </a:t>
            </a:r>
            <a:r>
              <a:rPr lang="sl-SI" sz="3500" dirty="0" err="1" smtClean="0"/>
              <a:t>Hobit</a:t>
            </a:r>
            <a:r>
              <a:rPr lang="sl-SI" sz="3500" dirty="0" smtClean="0"/>
              <a:t> Peter Jackson.</a:t>
            </a:r>
            <a:endParaRPr lang="sl-SI" sz="3500"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552" y="3429835"/>
            <a:ext cx="5241215" cy="2414703"/>
          </a:xfrm>
          <a:prstGeom prst="rect">
            <a:avLst/>
          </a:prstGeom>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101" y="3332487"/>
            <a:ext cx="3918810" cy="2609400"/>
          </a:xfrm>
          <a:prstGeom prst="rect">
            <a:avLst/>
          </a:prstGeom>
        </p:spPr>
      </p:pic>
    </p:spTree>
    <p:extLst>
      <p:ext uri="{BB962C8B-B14F-4D97-AF65-F5344CB8AC3E}">
        <p14:creationId xmlns:p14="http://schemas.microsoft.com/office/powerpoint/2010/main" val="204106323"/>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340741"/>
            <a:ext cx="10515600" cy="1646555"/>
          </a:xfrm>
        </p:spPr>
        <p:txBody>
          <a:bodyPr>
            <a:normAutofit fontScale="90000"/>
          </a:bodyPr>
          <a:lstStyle/>
          <a:p>
            <a:pPr algn="just"/>
            <a:r>
              <a:rPr lang="sl-SI" sz="6000" b="1" dirty="0" smtClean="0"/>
              <a:t>26.</a:t>
            </a:r>
            <a:r>
              <a:rPr lang="sl-SI" sz="6000" dirty="0" smtClean="0"/>
              <a:t> Katero od naštetih števil je </a:t>
            </a:r>
            <a:r>
              <a:rPr lang="sl-SI" sz="6000" b="1" u="sng" dirty="0" smtClean="0"/>
              <a:t>večkratnik števila 3</a:t>
            </a:r>
            <a:r>
              <a:rPr lang="sl-SI" sz="6000" dirty="0" smtClean="0"/>
              <a:t>?</a:t>
            </a:r>
            <a:endParaRPr lang="sl-SI" sz="6000" dirty="0"/>
          </a:p>
        </p:txBody>
      </p:sp>
      <p:sp>
        <p:nvSpPr>
          <p:cNvPr id="2" name="PoljeZBesedilom 1"/>
          <p:cNvSpPr txBox="1"/>
          <p:nvPr/>
        </p:nvSpPr>
        <p:spPr>
          <a:xfrm>
            <a:off x="4194048" y="2243328"/>
            <a:ext cx="3364992" cy="4031873"/>
          </a:xfrm>
          <a:prstGeom prst="rect">
            <a:avLst/>
          </a:prstGeom>
          <a:noFill/>
        </p:spPr>
        <p:txBody>
          <a:bodyPr wrap="square" rtlCol="0">
            <a:spAutoFit/>
          </a:bodyPr>
          <a:lstStyle/>
          <a:p>
            <a:r>
              <a:rPr lang="sl-SI" sz="4000" dirty="0" smtClean="0"/>
              <a:t>A) 117682</a:t>
            </a:r>
            <a:br>
              <a:rPr lang="sl-SI" sz="4000" dirty="0" smtClean="0"/>
            </a:br>
            <a:r>
              <a:rPr lang="sl-SI" sz="3200" dirty="0" smtClean="0"/>
              <a:t/>
            </a:r>
            <a:br>
              <a:rPr lang="sl-SI" sz="3200" dirty="0" smtClean="0"/>
            </a:br>
            <a:r>
              <a:rPr lang="sl-SI" sz="4000" dirty="0" smtClean="0"/>
              <a:t>B) 137625</a:t>
            </a:r>
            <a:r>
              <a:rPr lang="sl-SI" sz="3200" dirty="0" smtClean="0"/>
              <a:t/>
            </a:r>
            <a:br>
              <a:rPr lang="sl-SI" sz="3200" dirty="0" smtClean="0"/>
            </a:br>
            <a:r>
              <a:rPr lang="sl-SI" sz="3200" dirty="0" smtClean="0"/>
              <a:t/>
            </a:r>
            <a:br>
              <a:rPr lang="sl-SI" sz="3200" dirty="0" smtClean="0"/>
            </a:br>
            <a:r>
              <a:rPr lang="sl-SI" sz="4000" dirty="0" smtClean="0"/>
              <a:t>C) 158222</a:t>
            </a:r>
            <a:r>
              <a:rPr lang="sl-SI" sz="3200" dirty="0" smtClean="0"/>
              <a:t/>
            </a:r>
            <a:br>
              <a:rPr lang="sl-SI" sz="3200" dirty="0" smtClean="0"/>
            </a:br>
            <a:r>
              <a:rPr lang="sl-SI" sz="3200" dirty="0" smtClean="0"/>
              <a:t/>
            </a:r>
            <a:br>
              <a:rPr lang="sl-SI" sz="3200" dirty="0" smtClean="0"/>
            </a:br>
            <a:r>
              <a:rPr lang="sl-SI" sz="4000" dirty="0" smtClean="0"/>
              <a:t>D) 179893</a:t>
            </a:r>
            <a:endParaRPr lang="sl-SI" sz="4000" dirty="0"/>
          </a:p>
        </p:txBody>
      </p:sp>
    </p:spTree>
    <p:extLst>
      <p:ext uri="{BB962C8B-B14F-4D97-AF65-F5344CB8AC3E}">
        <p14:creationId xmlns:p14="http://schemas.microsoft.com/office/powerpoint/2010/main" val="2722608359"/>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66063" y="280416"/>
            <a:ext cx="10326624" cy="2779776"/>
          </a:xfrm>
        </p:spPr>
        <p:txBody>
          <a:bodyPr>
            <a:normAutofit fontScale="90000"/>
          </a:bodyPr>
          <a:lstStyle/>
          <a:p>
            <a:r>
              <a:rPr lang="sl-SI" b="1" dirty="0" smtClean="0"/>
              <a:t>27.</a:t>
            </a:r>
            <a:r>
              <a:rPr lang="sl-SI" dirty="0" smtClean="0"/>
              <a:t> Kateri </a:t>
            </a:r>
            <a:r>
              <a:rPr lang="sl-SI" b="1" u="sng" dirty="0" smtClean="0"/>
              <a:t>kovinski kemijski element</a:t>
            </a:r>
            <a:r>
              <a:rPr lang="sl-SI" dirty="0" smtClean="0"/>
              <a:t> je v središču cikličnega </a:t>
            </a:r>
            <a:r>
              <a:rPr lang="sl-SI" dirty="0" err="1" smtClean="0"/>
              <a:t>liganda</a:t>
            </a:r>
            <a:r>
              <a:rPr lang="sl-SI" dirty="0" smtClean="0"/>
              <a:t> molekule rastlinskega barvila klorofila? Njegovo atomsko število je 12, njegov citrat pa se v obliki tablet uporablja za sprostitev mišic ter zmanjšanje utrujenosti in izčrpanosti.</a:t>
            </a:r>
            <a:endParaRPr lang="sl-SI" dirty="0"/>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928" y="3152648"/>
            <a:ext cx="4322562" cy="3254585"/>
          </a:xfrm>
          <a:prstGeom prst="rect">
            <a:avLst/>
          </a:prstGeom>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375" y="3152647"/>
            <a:ext cx="4339447" cy="3254585"/>
          </a:xfrm>
          <a:prstGeom prst="rect">
            <a:avLst/>
          </a:prstGeom>
        </p:spPr>
      </p:pic>
    </p:spTree>
    <p:extLst>
      <p:ext uri="{BB962C8B-B14F-4D97-AF65-F5344CB8AC3E}">
        <p14:creationId xmlns:p14="http://schemas.microsoft.com/office/powerpoint/2010/main" val="228524947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4133349" y="5603749"/>
            <a:ext cx="8199455" cy="584775"/>
          </a:xfrm>
          <a:prstGeom prst="rect">
            <a:avLst/>
          </a:prstGeom>
          <a:noFill/>
        </p:spPr>
        <p:txBody>
          <a:bodyPr wrap="square" rtlCol="0">
            <a:spAutoFit/>
          </a:bodyPr>
          <a:lstStyle/>
          <a:p>
            <a:r>
              <a:rPr lang="sl-SI" sz="3200" dirty="0">
                <a:latin typeface="Bahnschrift Condensed" panose="020B0502040204020203" pitchFamily="34" charset="0"/>
              </a:rPr>
              <a:t>VPRAŠANJA (</a:t>
            </a:r>
            <a:r>
              <a:rPr lang="sl-SI" sz="3200">
                <a:latin typeface="Bahnschrift Condensed" panose="020B0502040204020203" pitchFamily="34" charset="0"/>
              </a:rPr>
              <a:t>PRVI DEL</a:t>
            </a:r>
            <a:r>
              <a:rPr lang="sl-SI" sz="32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3526280439"/>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795169" y="268307"/>
            <a:ext cx="10515600" cy="2706541"/>
          </a:xfrm>
        </p:spPr>
        <p:txBody>
          <a:bodyPr>
            <a:normAutofit/>
          </a:bodyPr>
          <a:lstStyle/>
          <a:p>
            <a:pPr algn="just"/>
            <a:r>
              <a:rPr lang="sl-SI" sz="7200" b="1" dirty="0" smtClean="0"/>
              <a:t>28.</a:t>
            </a:r>
            <a:r>
              <a:rPr lang="sl-SI" sz="7200" dirty="0" smtClean="0"/>
              <a:t> </a:t>
            </a:r>
            <a:r>
              <a:rPr lang="sl-SI" sz="7200" b="1" u="sng" dirty="0" smtClean="0"/>
              <a:t>Kaj</a:t>
            </a:r>
            <a:r>
              <a:rPr lang="sl-SI" sz="7200" dirty="0" smtClean="0"/>
              <a:t> so prima, sekunda, terca, kvarta in kvinta?</a:t>
            </a:r>
            <a:endParaRPr lang="sl-SI" sz="7200" dirty="0"/>
          </a:p>
        </p:txBody>
      </p:sp>
    </p:spTree>
    <p:extLst>
      <p:ext uri="{BB962C8B-B14F-4D97-AF65-F5344CB8AC3E}">
        <p14:creationId xmlns:p14="http://schemas.microsoft.com/office/powerpoint/2010/main" val="40289605"/>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38200" y="352932"/>
            <a:ext cx="10515600" cy="2512188"/>
          </a:xfrm>
        </p:spPr>
        <p:txBody>
          <a:bodyPr>
            <a:normAutofit/>
          </a:bodyPr>
          <a:lstStyle/>
          <a:p>
            <a:pPr algn="just"/>
            <a:r>
              <a:rPr lang="sl-SI" sz="3200" b="1" dirty="0" smtClean="0"/>
              <a:t>29.</a:t>
            </a:r>
            <a:r>
              <a:rPr lang="sl-SI" sz="3200" dirty="0" smtClean="0"/>
              <a:t> Osma vrata v notranjost katerega obzidanega zgodovinskega </a:t>
            </a:r>
            <a:r>
              <a:rPr lang="sl-SI" sz="3200" b="1" u="sng" dirty="0" smtClean="0"/>
              <a:t>mesta</a:t>
            </a:r>
            <a:r>
              <a:rPr lang="sl-SI" sz="3200" dirty="0" smtClean="0"/>
              <a:t> so bila nekoč </a:t>
            </a:r>
            <a:r>
              <a:rPr lang="sl-SI" sz="3200" dirty="0" err="1" smtClean="0"/>
              <a:t>Ištarina</a:t>
            </a:r>
            <a:r>
              <a:rPr lang="sl-SI" sz="3200" dirty="0" smtClean="0"/>
              <a:t> vrata, ki so danes rekonstruirana razstavljena v </a:t>
            </a:r>
            <a:r>
              <a:rPr lang="sl-SI" sz="3200" dirty="0" err="1" smtClean="0"/>
              <a:t>Pergamonskem</a:t>
            </a:r>
            <a:r>
              <a:rPr lang="sl-SI" sz="3200" dirty="0" smtClean="0"/>
              <a:t> muzeju v Berlinu? V letih 1770-1670 in 612-320 pr. n. št. naj bi bilo to mesto največje na svetu, v njem je tudi uradno umrl Aleksander Veliki.</a:t>
            </a:r>
            <a:endParaRPr lang="sl-SI" sz="3200" b="1" u="sng"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492" y="2999233"/>
            <a:ext cx="5689400" cy="3520440"/>
          </a:xfrm>
          <a:prstGeom prst="rect">
            <a:avLst/>
          </a:prstGeom>
        </p:spPr>
      </p:pic>
    </p:spTree>
    <p:extLst>
      <p:ext uri="{BB962C8B-B14F-4D97-AF65-F5344CB8AC3E}">
        <p14:creationId xmlns:p14="http://schemas.microsoft.com/office/powerpoint/2010/main" val="3152181834"/>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645459" y="322729"/>
            <a:ext cx="10596282" cy="5078313"/>
          </a:xfrm>
          <a:prstGeom prst="rect">
            <a:avLst/>
          </a:prstGeom>
          <a:noFill/>
        </p:spPr>
        <p:txBody>
          <a:bodyPr wrap="square" rtlCol="0">
            <a:spAutoFit/>
          </a:bodyPr>
          <a:lstStyle/>
          <a:p>
            <a:r>
              <a:rPr lang="sl-SI" sz="4400" b="1" dirty="0" smtClean="0"/>
              <a:t>30.</a:t>
            </a:r>
            <a:r>
              <a:rPr lang="sl-SI" dirty="0" smtClean="0"/>
              <a:t/>
            </a:r>
            <a:br>
              <a:rPr lang="sl-SI" dirty="0" smtClean="0"/>
            </a:br>
            <a:r>
              <a:rPr lang="sl-SI" sz="4000" dirty="0" smtClean="0"/>
              <a:t/>
            </a:r>
            <a:br>
              <a:rPr lang="sl-SI" sz="4000" dirty="0" smtClean="0"/>
            </a:br>
            <a:r>
              <a:rPr lang="sl-SI" sz="3000" b="1" dirty="0" smtClean="0"/>
              <a:t>A) </a:t>
            </a:r>
            <a:r>
              <a:rPr lang="sl-SI" sz="3000" dirty="0" smtClean="0"/>
              <a:t>Kako se imenuje </a:t>
            </a:r>
            <a:r>
              <a:rPr lang="sl-SI" sz="3000" b="1" u="sng" dirty="0" smtClean="0"/>
              <a:t>premica</a:t>
            </a:r>
            <a:r>
              <a:rPr lang="sl-SI" sz="3000" dirty="0" smtClean="0"/>
              <a:t> dotikalnica, ki se v določeni točki dotika krivulje, njen naklon pa je enak odvodu te krivulje v tej stični točki (dotikališču)?</a:t>
            </a:r>
            <a:r>
              <a:rPr lang="sl-SI" sz="3000" b="1" dirty="0" smtClean="0"/>
              <a:t/>
            </a:r>
            <a:br>
              <a:rPr lang="sl-SI" sz="3000" b="1" dirty="0" smtClean="0"/>
            </a:br>
            <a:r>
              <a:rPr lang="sl-SI" sz="3000" dirty="0" smtClean="0"/>
              <a:t/>
            </a:r>
            <a:br>
              <a:rPr lang="sl-SI" sz="3000" dirty="0" smtClean="0"/>
            </a:br>
            <a:r>
              <a:rPr lang="sl-SI" sz="3000" b="1" dirty="0" smtClean="0"/>
              <a:t>B) </a:t>
            </a:r>
            <a:r>
              <a:rPr lang="sl-SI" sz="3000" dirty="0" smtClean="0"/>
              <a:t>Kateri urbani družabni </a:t>
            </a:r>
            <a:r>
              <a:rPr lang="sl-SI" sz="3000" b="1" u="sng" dirty="0" smtClean="0"/>
              <a:t>ples</a:t>
            </a:r>
            <a:r>
              <a:rPr lang="sl-SI" sz="3000" dirty="0" smtClean="0"/>
              <a:t>, ki izvira iz revnejših četrti Buenos Airesa in Montevidea, se nahaja tudi v naslovu klasičnega filma Bernarda </a:t>
            </a:r>
            <a:r>
              <a:rPr lang="sl-SI" sz="3000" dirty="0" err="1" smtClean="0"/>
              <a:t>Bertoluccija</a:t>
            </a:r>
            <a:r>
              <a:rPr lang="sl-SI" sz="3000" dirty="0" smtClean="0"/>
              <a:t> iz leta 1972, v katerem igrata glavni vlogi Marlon </a:t>
            </a:r>
            <a:r>
              <a:rPr lang="sl-SI" sz="3000" dirty="0" err="1" smtClean="0"/>
              <a:t>Brando</a:t>
            </a:r>
            <a:r>
              <a:rPr lang="sl-SI" sz="3000" dirty="0" smtClean="0"/>
              <a:t> in Maria </a:t>
            </a:r>
            <a:r>
              <a:rPr lang="sl-SI" sz="3000" dirty="0" err="1" smtClean="0"/>
              <a:t>Schneider</a:t>
            </a:r>
            <a:r>
              <a:rPr lang="sl-SI" sz="3000" dirty="0" smtClean="0"/>
              <a:t>?</a:t>
            </a:r>
            <a:endParaRPr lang="sl-SI" sz="3000" b="1" dirty="0"/>
          </a:p>
        </p:txBody>
      </p:sp>
    </p:spTree>
    <p:extLst>
      <p:ext uri="{BB962C8B-B14F-4D97-AF65-F5344CB8AC3E}">
        <p14:creationId xmlns:p14="http://schemas.microsoft.com/office/powerpoint/2010/main" val="344748729"/>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682999" y="353568"/>
            <a:ext cx="10515600" cy="2523744"/>
          </a:xfrm>
        </p:spPr>
        <p:txBody>
          <a:bodyPr>
            <a:normAutofit/>
          </a:bodyPr>
          <a:lstStyle/>
          <a:p>
            <a:pPr algn="just"/>
            <a:r>
              <a:rPr lang="sl-SI" sz="2800" b="1" dirty="0" smtClean="0"/>
              <a:t>31. </a:t>
            </a:r>
            <a:r>
              <a:rPr lang="sl-SI" sz="2800" dirty="0" smtClean="0"/>
              <a:t>Kateri </a:t>
            </a:r>
            <a:r>
              <a:rPr lang="sl-SI" sz="2800" b="1" u="sng" dirty="0" smtClean="0"/>
              <a:t>priimek</a:t>
            </a:r>
            <a:r>
              <a:rPr lang="sl-SI" sz="2800" dirty="0" smtClean="0"/>
              <a:t> si delita dekle Amanda iz </a:t>
            </a:r>
            <a:r>
              <a:rPr lang="sl-SI" sz="2800" dirty="0" err="1" smtClean="0"/>
              <a:t>parodičnega</a:t>
            </a:r>
            <a:r>
              <a:rPr lang="sl-SI" sz="2800" dirty="0" smtClean="0"/>
              <a:t> filma Pa ne še en film za mulce (Not </a:t>
            </a:r>
            <a:r>
              <a:rPr lang="sl-SI" sz="2800" dirty="0" err="1" smtClean="0"/>
              <a:t>Another</a:t>
            </a:r>
            <a:r>
              <a:rPr lang="sl-SI" sz="2800" dirty="0" smtClean="0"/>
              <a:t> </a:t>
            </a:r>
            <a:r>
              <a:rPr lang="sl-SI" sz="2800" dirty="0" err="1" smtClean="0"/>
              <a:t>Teen</a:t>
            </a:r>
            <a:r>
              <a:rPr lang="sl-SI" sz="2800" dirty="0" smtClean="0"/>
              <a:t> </a:t>
            </a:r>
            <a:r>
              <a:rPr lang="sl-SI" sz="2800" dirty="0" err="1" smtClean="0"/>
              <a:t>Movie</a:t>
            </a:r>
            <a:r>
              <a:rPr lang="sl-SI" sz="2800" dirty="0" smtClean="0"/>
              <a:t>), ki se v njem pojavi trikrat v počasnem posnetku kot perfektno dekle z glasbeno podlago pesmi </a:t>
            </a:r>
            <a:r>
              <a:rPr lang="sl-SI" sz="2800" dirty="0" err="1" smtClean="0"/>
              <a:t>Can‘t</a:t>
            </a:r>
            <a:r>
              <a:rPr lang="sl-SI" sz="2800" dirty="0" smtClean="0"/>
              <a:t> </a:t>
            </a:r>
            <a:r>
              <a:rPr lang="sl-SI" sz="2800" dirty="0" err="1" smtClean="0"/>
              <a:t>Fight</a:t>
            </a:r>
            <a:r>
              <a:rPr lang="sl-SI" sz="2800" dirty="0" smtClean="0"/>
              <a:t> </a:t>
            </a:r>
            <a:r>
              <a:rPr lang="sl-SI" sz="2800" dirty="0" err="1" smtClean="0"/>
              <a:t>This</a:t>
            </a:r>
            <a:r>
              <a:rPr lang="sl-SI" sz="2800" dirty="0" smtClean="0"/>
              <a:t> </a:t>
            </a:r>
            <a:r>
              <a:rPr lang="sl-SI" sz="2800" dirty="0" err="1" smtClean="0"/>
              <a:t>Feeling</a:t>
            </a:r>
            <a:r>
              <a:rPr lang="sl-SI" sz="2800" dirty="0" smtClean="0"/>
              <a:t> glasbene skupine REO </a:t>
            </a:r>
            <a:r>
              <a:rPr lang="sl-SI" sz="2800" dirty="0" err="1" smtClean="0"/>
              <a:t>Speedwagon</a:t>
            </a:r>
            <a:r>
              <a:rPr lang="sl-SI" sz="2800" dirty="0" smtClean="0"/>
              <a:t>, in nekdanji teniški igralec, zmagovalec 6 turnirjev za Grand Slam, znan po dive voleju, ki je imel v času svojega prestajanja zaporne kazni oznako/ime A2923EV?</a:t>
            </a:r>
            <a:endParaRPr lang="sl-SI" sz="2800" dirty="0"/>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568" y="3058787"/>
            <a:ext cx="2161279" cy="3458046"/>
          </a:xfrm>
          <a:prstGeom prst="rect">
            <a:avLst/>
          </a:prstGeom>
        </p:spPr>
      </p:pic>
      <p:pic>
        <p:nvPicPr>
          <p:cNvPr id="7" name="Slika 6"/>
          <p:cNvPicPr>
            <a:picLocks noChangeAspect="1"/>
          </p:cNvPicPr>
          <p:nvPr/>
        </p:nvPicPr>
        <p:blipFill>
          <a:blip r:embed="rId3"/>
          <a:stretch>
            <a:fillRect/>
          </a:stretch>
        </p:blipFill>
        <p:spPr>
          <a:xfrm>
            <a:off x="4498848" y="3102388"/>
            <a:ext cx="2250948" cy="3414445"/>
          </a:xfrm>
          <a:prstGeom prst="rect">
            <a:avLst/>
          </a:prstGeom>
        </p:spPr>
      </p:pic>
      <p:pic>
        <p:nvPicPr>
          <p:cNvPr id="8" name="Slika 7"/>
          <p:cNvPicPr>
            <a:picLocks noChangeAspect="1"/>
          </p:cNvPicPr>
          <p:nvPr/>
        </p:nvPicPr>
        <p:blipFill>
          <a:blip r:embed="rId4"/>
          <a:stretch>
            <a:fillRect/>
          </a:stretch>
        </p:blipFill>
        <p:spPr>
          <a:xfrm>
            <a:off x="7209797" y="3102319"/>
            <a:ext cx="2248170" cy="3414514"/>
          </a:xfrm>
          <a:prstGeom prst="rect">
            <a:avLst/>
          </a:prstGeom>
        </p:spPr>
      </p:pic>
    </p:spTree>
    <p:extLst>
      <p:ext uri="{BB962C8B-B14F-4D97-AF65-F5344CB8AC3E}">
        <p14:creationId xmlns:p14="http://schemas.microsoft.com/office/powerpoint/2010/main" val="1142151369"/>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36539" y="341376"/>
            <a:ext cx="10757648" cy="2511552"/>
          </a:xfrm>
        </p:spPr>
        <p:txBody>
          <a:bodyPr>
            <a:noAutofit/>
          </a:bodyPr>
          <a:lstStyle/>
          <a:p>
            <a:pPr algn="just"/>
            <a:r>
              <a:rPr lang="sl-SI" sz="3600" b="1" dirty="0" smtClean="0"/>
              <a:t>32.</a:t>
            </a:r>
            <a:r>
              <a:rPr lang="sl-SI" sz="3600" dirty="0" smtClean="0"/>
              <a:t> Kateri </a:t>
            </a:r>
            <a:r>
              <a:rPr lang="sl-SI" sz="3600" b="1" u="sng" dirty="0" smtClean="0"/>
              <a:t>norveški dramatik</a:t>
            </a:r>
            <a:r>
              <a:rPr lang="sl-SI" sz="3600" dirty="0" smtClean="0"/>
              <a:t>, avtor dram Nora (Hiša lutk), Strahovi in Peer </a:t>
            </a:r>
            <a:r>
              <a:rPr lang="sl-SI" sz="3600" dirty="0" err="1" smtClean="0"/>
              <a:t>Gynt</a:t>
            </a:r>
            <a:r>
              <a:rPr lang="sl-SI" sz="3600" dirty="0" smtClean="0"/>
              <a:t>, velja za norveški narodni simbol, čeprav je velik del svojega življenja preživel tudi v Nemčiji in Italiji ter se je tematika njegovih del zdela družbi njegovega časa večinoma sporna in škandalozna?</a:t>
            </a:r>
            <a:endParaRPr lang="sl-SI" sz="3600"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4048" y="2985516"/>
            <a:ext cx="2822596" cy="3616451"/>
          </a:xfrm>
          <a:prstGeom prst="rect">
            <a:avLst/>
          </a:prstGeom>
        </p:spPr>
      </p:pic>
    </p:spTree>
    <p:extLst>
      <p:ext uri="{BB962C8B-B14F-4D97-AF65-F5344CB8AC3E}">
        <p14:creationId xmlns:p14="http://schemas.microsoft.com/office/powerpoint/2010/main" val="1159921365"/>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48731" y="268224"/>
            <a:ext cx="10757648" cy="2316480"/>
          </a:xfrm>
        </p:spPr>
        <p:txBody>
          <a:bodyPr>
            <a:noAutofit/>
          </a:bodyPr>
          <a:lstStyle/>
          <a:p>
            <a:pPr algn="just"/>
            <a:r>
              <a:rPr lang="sl-SI" sz="3600" b="1" dirty="0" smtClean="0"/>
              <a:t>33.</a:t>
            </a:r>
            <a:r>
              <a:rPr lang="sl-SI" sz="3600" dirty="0" smtClean="0"/>
              <a:t> Črna stavba </a:t>
            </a:r>
            <a:r>
              <a:rPr lang="sl-SI" sz="3600" dirty="0" err="1" smtClean="0"/>
              <a:t>kaba</a:t>
            </a:r>
            <a:r>
              <a:rPr lang="sl-SI" sz="3600" dirty="0" smtClean="0"/>
              <a:t> v središču za islam najpomembnejše Svete mošeje v Meki v Savdski Arabiji je v obliki enega izmed značilnih geometrijskih teles. Kakšna je </a:t>
            </a:r>
            <a:r>
              <a:rPr lang="sl-SI" sz="3600" b="1" u="sng" dirty="0" smtClean="0"/>
              <a:t>matematična formula za izračun prostornine</a:t>
            </a:r>
            <a:r>
              <a:rPr lang="sl-SI" sz="3600" dirty="0" smtClean="0"/>
              <a:t> tega telesa?</a:t>
            </a:r>
            <a:endParaRPr lang="sl-SI" sz="3600" dirty="0"/>
          </a:p>
        </p:txBody>
      </p:sp>
      <mc:AlternateContent xmlns:mc="http://schemas.openxmlformats.org/markup-compatibility/2006" xmlns:a14="http://schemas.microsoft.com/office/drawing/2010/main">
        <mc:Choice Requires="a14">
          <p:sp>
            <p:nvSpPr>
              <p:cNvPr id="5" name="PoljeZBesedilom 4"/>
              <p:cNvSpPr txBox="1"/>
              <p:nvPr/>
            </p:nvSpPr>
            <p:spPr>
              <a:xfrm>
                <a:off x="4462272" y="2680806"/>
                <a:ext cx="2218944" cy="3777573"/>
              </a:xfrm>
              <a:prstGeom prst="rect">
                <a:avLst/>
              </a:prstGeom>
              <a:noFill/>
            </p:spPr>
            <p:txBody>
              <a:bodyPr wrap="square" rtlCol="0">
                <a:spAutoFit/>
              </a:bodyPr>
              <a:lstStyle/>
              <a:p>
                <a:r>
                  <a:rPr lang="sl-SI" sz="2800" dirty="0" smtClean="0"/>
                  <a:t>A) </a:t>
                </a:r>
                <a14:m>
                  <m:oMath xmlns:m="http://schemas.openxmlformats.org/officeDocument/2006/math">
                    <m:f>
                      <m:fPr>
                        <m:ctrlPr>
                          <a:rPr lang="sl-SI" sz="2800" i="1" smtClean="0">
                            <a:latin typeface="Cambria Math" panose="02040503050406030204" pitchFamily="18" charset="0"/>
                          </a:rPr>
                        </m:ctrlPr>
                      </m:fPr>
                      <m:num>
                        <m:r>
                          <a:rPr lang="sl-SI" sz="2800" i="1" smtClean="0">
                            <a:latin typeface="Cambria Math" panose="02040503050406030204" pitchFamily="18" charset="0"/>
                            <a:ea typeface="Cambria Math" panose="02040503050406030204" pitchFamily="18" charset="0"/>
                          </a:rPr>
                          <m:t>𝜋</m:t>
                        </m:r>
                        <m:r>
                          <a:rPr lang="sl-SI" sz="2800" i="1" smtClean="0">
                            <a:latin typeface="Cambria Math" panose="02040503050406030204" pitchFamily="18" charset="0"/>
                            <a:ea typeface="Cambria Math" panose="02040503050406030204" pitchFamily="18" charset="0"/>
                          </a:rPr>
                          <m:t>∙</m:t>
                        </m:r>
                        <m:sSup>
                          <m:sSupPr>
                            <m:ctrlPr>
                              <a:rPr lang="sl-SI" sz="2800" i="1" smtClean="0">
                                <a:latin typeface="Cambria Math" panose="02040503050406030204" pitchFamily="18" charset="0"/>
                                <a:ea typeface="Cambria Math" panose="02040503050406030204" pitchFamily="18" charset="0"/>
                              </a:rPr>
                            </m:ctrlPr>
                          </m:sSupPr>
                          <m:e>
                            <m:r>
                              <a:rPr lang="sl-SI" sz="2800" b="0" i="1" smtClean="0">
                                <a:latin typeface="Cambria Math" panose="02040503050406030204" pitchFamily="18" charset="0"/>
                                <a:ea typeface="Cambria Math" panose="02040503050406030204" pitchFamily="18" charset="0"/>
                              </a:rPr>
                              <m:t>𝑟</m:t>
                            </m:r>
                          </m:e>
                          <m:sup>
                            <m:r>
                              <a:rPr lang="sl-SI" sz="2800" b="0" i="1" smtClean="0">
                                <a:latin typeface="Cambria Math" panose="02040503050406030204" pitchFamily="18" charset="0"/>
                                <a:ea typeface="Cambria Math" panose="02040503050406030204" pitchFamily="18" charset="0"/>
                              </a:rPr>
                              <m:t>2</m:t>
                            </m:r>
                          </m:sup>
                        </m:sSup>
                        <m:r>
                          <a:rPr lang="sl-SI" sz="2800" i="1" smtClean="0">
                            <a:latin typeface="Cambria Math" panose="02040503050406030204" pitchFamily="18" charset="0"/>
                            <a:ea typeface="Cambria Math" panose="02040503050406030204" pitchFamily="18" charset="0"/>
                          </a:rPr>
                          <m:t>∙</m:t>
                        </m:r>
                        <m:r>
                          <a:rPr lang="sl-SI" sz="2800" b="0" i="1" smtClean="0">
                            <a:latin typeface="Cambria Math" panose="02040503050406030204" pitchFamily="18" charset="0"/>
                            <a:ea typeface="Cambria Math" panose="02040503050406030204" pitchFamily="18" charset="0"/>
                          </a:rPr>
                          <m:t>𝑣</m:t>
                        </m:r>
                      </m:num>
                      <m:den>
                        <m:r>
                          <a:rPr lang="sl-SI" sz="2800" b="0" i="1" smtClean="0">
                            <a:latin typeface="Cambria Math" panose="02040503050406030204" pitchFamily="18" charset="0"/>
                          </a:rPr>
                          <m:t>3</m:t>
                        </m:r>
                      </m:den>
                    </m:f>
                  </m:oMath>
                </a14:m>
                <a:r>
                  <a:rPr lang="sl-SI" sz="2800" dirty="0" smtClean="0"/>
                  <a:t/>
                </a:r>
                <a:br>
                  <a:rPr lang="sl-SI" sz="2800" dirty="0" smtClean="0"/>
                </a:br>
                <a:r>
                  <a:rPr lang="sl-SI" sz="2800" dirty="0" smtClean="0"/>
                  <a:t/>
                </a:r>
                <a:br>
                  <a:rPr lang="sl-SI" sz="2800" dirty="0" smtClean="0"/>
                </a:br>
                <a:r>
                  <a:rPr lang="sl-SI" sz="2800" dirty="0" smtClean="0"/>
                  <a:t>B) </a:t>
                </a:r>
                <a14:m>
                  <m:oMath xmlns:m="http://schemas.openxmlformats.org/officeDocument/2006/math">
                    <m:f>
                      <m:fPr>
                        <m:ctrlPr>
                          <a:rPr lang="sl-SI" sz="2800" i="1" smtClean="0">
                            <a:latin typeface="Cambria Math" panose="02040503050406030204" pitchFamily="18" charset="0"/>
                          </a:rPr>
                        </m:ctrlPr>
                      </m:fPr>
                      <m:num>
                        <m:r>
                          <a:rPr lang="sl-SI" sz="2800" b="0" i="1" smtClean="0">
                            <a:latin typeface="Cambria Math" panose="02040503050406030204" pitchFamily="18" charset="0"/>
                          </a:rPr>
                          <m:t>4 </m:t>
                        </m:r>
                        <m:r>
                          <a:rPr lang="sl-SI" sz="2800" b="0" i="1" smtClean="0">
                            <a:latin typeface="Cambria Math" panose="02040503050406030204" pitchFamily="18" charset="0"/>
                            <a:ea typeface="Cambria Math" panose="02040503050406030204" pitchFamily="18" charset="0"/>
                          </a:rPr>
                          <m:t>∙</m:t>
                        </m:r>
                        <m:r>
                          <a:rPr lang="sl-SI" sz="2800" b="0" i="1" smtClean="0">
                            <a:latin typeface="Cambria Math" panose="02040503050406030204" pitchFamily="18" charset="0"/>
                            <a:ea typeface="Cambria Math" panose="02040503050406030204" pitchFamily="18" charset="0"/>
                          </a:rPr>
                          <m:t>𝜋</m:t>
                        </m:r>
                        <m:r>
                          <a:rPr lang="sl-SI" sz="2800" b="0" i="1" smtClean="0">
                            <a:latin typeface="Cambria Math" panose="02040503050406030204" pitchFamily="18" charset="0"/>
                            <a:ea typeface="Cambria Math" panose="02040503050406030204" pitchFamily="18" charset="0"/>
                          </a:rPr>
                          <m:t>∙</m:t>
                        </m:r>
                        <m:sSup>
                          <m:sSupPr>
                            <m:ctrlPr>
                              <a:rPr lang="sl-SI" sz="2800" b="0" i="1" smtClean="0">
                                <a:latin typeface="Cambria Math" panose="02040503050406030204" pitchFamily="18" charset="0"/>
                                <a:ea typeface="Cambria Math" panose="02040503050406030204" pitchFamily="18" charset="0"/>
                              </a:rPr>
                            </m:ctrlPr>
                          </m:sSupPr>
                          <m:e>
                            <m:r>
                              <a:rPr lang="sl-SI" sz="2800" b="0" i="1" smtClean="0">
                                <a:latin typeface="Cambria Math" panose="02040503050406030204" pitchFamily="18" charset="0"/>
                                <a:ea typeface="Cambria Math" panose="02040503050406030204" pitchFamily="18" charset="0"/>
                              </a:rPr>
                              <m:t>𝑟</m:t>
                            </m:r>
                          </m:e>
                          <m:sup>
                            <m:r>
                              <a:rPr lang="sl-SI" sz="2800" b="0" i="1" smtClean="0">
                                <a:latin typeface="Cambria Math" panose="02040503050406030204" pitchFamily="18" charset="0"/>
                                <a:ea typeface="Cambria Math" panose="02040503050406030204" pitchFamily="18" charset="0"/>
                              </a:rPr>
                              <m:t>3</m:t>
                            </m:r>
                          </m:sup>
                        </m:sSup>
                      </m:num>
                      <m:den>
                        <m:r>
                          <a:rPr lang="sl-SI" sz="2800" b="0" i="1" smtClean="0">
                            <a:latin typeface="Cambria Math" panose="02040503050406030204" pitchFamily="18" charset="0"/>
                          </a:rPr>
                          <m:t>3</m:t>
                        </m:r>
                      </m:den>
                    </m:f>
                  </m:oMath>
                </a14:m>
                <a:r>
                  <a:rPr lang="sl-SI" sz="2800" dirty="0" smtClean="0"/>
                  <a:t/>
                </a:r>
                <a:br>
                  <a:rPr lang="sl-SI" sz="2800" dirty="0" smtClean="0"/>
                </a:br>
                <a:r>
                  <a:rPr lang="sl-SI" sz="2800" dirty="0" smtClean="0"/>
                  <a:t/>
                </a:r>
                <a:br>
                  <a:rPr lang="sl-SI" sz="2800" dirty="0" smtClean="0"/>
                </a:br>
                <a:r>
                  <a:rPr lang="sl-SI" sz="2800" dirty="0" smtClean="0"/>
                  <a:t>C) </a:t>
                </a:r>
                <a14:m>
                  <m:oMath xmlns:m="http://schemas.openxmlformats.org/officeDocument/2006/math">
                    <m:sSup>
                      <m:sSupPr>
                        <m:ctrlPr>
                          <a:rPr lang="sl-SI" sz="2800" i="1" smtClean="0">
                            <a:latin typeface="Cambria Math" panose="02040503050406030204" pitchFamily="18" charset="0"/>
                          </a:rPr>
                        </m:ctrlPr>
                      </m:sSupPr>
                      <m:e>
                        <m:r>
                          <a:rPr lang="sl-SI" sz="2800" b="0" i="1" smtClean="0">
                            <a:latin typeface="Cambria Math" panose="02040503050406030204" pitchFamily="18" charset="0"/>
                          </a:rPr>
                          <m:t>𝑎</m:t>
                        </m:r>
                      </m:e>
                      <m:sup>
                        <m:r>
                          <a:rPr lang="sl-SI" sz="2800" b="0" i="1" smtClean="0">
                            <a:latin typeface="Cambria Math" panose="02040503050406030204" pitchFamily="18" charset="0"/>
                          </a:rPr>
                          <m:t>3</m:t>
                        </m:r>
                      </m:sup>
                    </m:sSup>
                  </m:oMath>
                </a14:m>
                <a:r>
                  <a:rPr lang="sl-SI" sz="2800" dirty="0" smtClean="0"/>
                  <a:t/>
                </a:r>
                <a:br>
                  <a:rPr lang="sl-SI" sz="2800" dirty="0" smtClean="0"/>
                </a:br>
                <a:r>
                  <a:rPr lang="sl-SI" sz="2800" dirty="0" smtClean="0"/>
                  <a:t/>
                </a:r>
                <a:br>
                  <a:rPr lang="sl-SI" sz="2800" dirty="0" smtClean="0"/>
                </a:br>
                <a:r>
                  <a:rPr lang="sl-SI" sz="2800" dirty="0" smtClean="0"/>
                  <a:t>D) </a:t>
                </a:r>
                <a14:m>
                  <m:oMath xmlns:m="http://schemas.openxmlformats.org/officeDocument/2006/math">
                    <m:f>
                      <m:fPr>
                        <m:ctrlPr>
                          <a:rPr lang="sl-SI" sz="2800" i="1">
                            <a:latin typeface="Cambria Math" panose="02040503050406030204" pitchFamily="18" charset="0"/>
                            <a:ea typeface="Cambria Math" panose="02040503050406030204" pitchFamily="18" charset="0"/>
                          </a:rPr>
                        </m:ctrlPr>
                      </m:fPr>
                      <m:num>
                        <m:r>
                          <m:rPr>
                            <m:sty m:val="p"/>
                          </m:rPr>
                          <a:rPr lang="sl-SI" sz="2800">
                            <a:latin typeface="Cambria Math" panose="02040503050406030204" pitchFamily="18" charset="0"/>
                            <a:ea typeface="Cambria Math" panose="02040503050406030204" pitchFamily="18" charset="0"/>
                          </a:rPr>
                          <m:t>a</m:t>
                        </m:r>
                        <m:r>
                          <a:rPr lang="sl-SI" sz="2800" i="1">
                            <a:latin typeface="Cambria Math" panose="02040503050406030204" pitchFamily="18" charset="0"/>
                            <a:ea typeface="Cambria Math" panose="02040503050406030204" pitchFamily="18" charset="0"/>
                          </a:rPr>
                          <m:t>∙</m:t>
                        </m:r>
                        <m:r>
                          <a:rPr lang="sl-SI" sz="2800" i="1">
                            <a:latin typeface="Cambria Math" panose="02040503050406030204" pitchFamily="18" charset="0"/>
                            <a:ea typeface="Cambria Math" panose="02040503050406030204" pitchFamily="18" charset="0"/>
                          </a:rPr>
                          <m:t>𝑏</m:t>
                        </m:r>
                        <m:r>
                          <a:rPr lang="sl-SI" sz="2800" i="1">
                            <a:latin typeface="Cambria Math" panose="02040503050406030204" pitchFamily="18" charset="0"/>
                            <a:ea typeface="Cambria Math" panose="02040503050406030204" pitchFamily="18" charset="0"/>
                          </a:rPr>
                          <m:t>∙</m:t>
                        </m:r>
                        <m:r>
                          <a:rPr lang="sl-SI" sz="2800" i="1">
                            <a:latin typeface="Cambria Math" panose="02040503050406030204" pitchFamily="18" charset="0"/>
                            <a:ea typeface="Cambria Math" panose="02040503050406030204" pitchFamily="18" charset="0"/>
                          </a:rPr>
                          <m:t>𝑣</m:t>
                        </m:r>
                        <m:r>
                          <m:rPr>
                            <m:nor/>
                          </m:rPr>
                          <a:rPr lang="sl-SI" sz="2800" dirty="0"/>
                          <m:t> </m:t>
                        </m:r>
                      </m:num>
                      <m:den>
                        <m:r>
                          <a:rPr lang="sl-SI" sz="2800" i="1">
                            <a:latin typeface="Cambria Math" panose="02040503050406030204" pitchFamily="18" charset="0"/>
                            <a:ea typeface="Cambria Math" panose="02040503050406030204" pitchFamily="18" charset="0"/>
                          </a:rPr>
                          <m:t>2</m:t>
                        </m:r>
                      </m:den>
                    </m:f>
                  </m:oMath>
                </a14:m>
                <a:endParaRPr lang="sl-SI" sz="2800" dirty="0"/>
              </a:p>
            </p:txBody>
          </p:sp>
        </mc:Choice>
        <mc:Fallback xmlns="">
          <p:sp>
            <p:nvSpPr>
              <p:cNvPr id="5" name="PoljeZBesedilom 4"/>
              <p:cNvSpPr txBox="1">
                <a:spLocks noRot="1" noChangeAspect="1" noMove="1" noResize="1" noEditPoints="1" noAdjustHandles="1" noChangeArrowheads="1" noChangeShapeType="1" noTextEdit="1"/>
              </p:cNvSpPr>
              <p:nvPr/>
            </p:nvSpPr>
            <p:spPr>
              <a:xfrm>
                <a:off x="4462272" y="2680806"/>
                <a:ext cx="2218944" cy="3777573"/>
              </a:xfrm>
              <a:prstGeom prst="rect">
                <a:avLst/>
              </a:prstGeom>
              <a:blipFill rotWithShape="0">
                <a:blip r:embed="rId2"/>
                <a:stretch>
                  <a:fillRect l="-5495" b="-1454"/>
                </a:stretch>
              </a:blipFill>
            </p:spPr>
            <p:txBody>
              <a:bodyPr/>
              <a:lstStyle/>
              <a:p>
                <a:r>
                  <a:rPr lang="sl-SI">
                    <a:noFill/>
                  </a:rPr>
                  <a:t> </a:t>
                </a:r>
              </a:p>
            </p:txBody>
          </p:sp>
        </mc:Fallback>
      </mc:AlternateContent>
    </p:spTree>
    <p:extLst>
      <p:ext uri="{BB962C8B-B14F-4D97-AF65-F5344CB8AC3E}">
        <p14:creationId xmlns:p14="http://schemas.microsoft.com/office/powerpoint/2010/main" val="3625515479"/>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537883" y="313392"/>
            <a:ext cx="11263256" cy="1103652"/>
          </a:xfrm>
        </p:spPr>
        <p:txBody>
          <a:bodyPr>
            <a:normAutofit/>
          </a:bodyPr>
          <a:lstStyle/>
          <a:p>
            <a:r>
              <a:rPr lang="sl-SI" sz="2800" b="1" dirty="0" smtClean="0"/>
              <a:t>34.</a:t>
            </a:r>
            <a:r>
              <a:rPr lang="sl-SI" sz="2800" dirty="0" smtClean="0"/>
              <a:t> Povežite sliko vrste električne vtičnice z državo, za katero je ta značilna oz. je v njej najpogosteje uporabljena (odgovor naj bo tipa 1B, 2D ipd.).</a:t>
            </a:r>
            <a:endParaRPr lang="sl-SI" sz="2800" dirty="0"/>
          </a:p>
        </p:txBody>
      </p:sp>
      <p:graphicFrame>
        <p:nvGraphicFramePr>
          <p:cNvPr id="5" name="Tabela 4"/>
          <p:cNvGraphicFramePr>
            <a:graphicFrameLocks noGrp="1"/>
          </p:cNvGraphicFramePr>
          <p:nvPr>
            <p:extLst>
              <p:ext uri="{D42A27DB-BD31-4B8C-83A1-F6EECF244321}">
                <p14:modId xmlns:p14="http://schemas.microsoft.com/office/powerpoint/2010/main" val="3446446004"/>
              </p:ext>
            </p:extLst>
          </p:nvPr>
        </p:nvGraphicFramePr>
        <p:xfrm>
          <a:off x="1158598" y="1584960"/>
          <a:ext cx="10021826" cy="5023103"/>
        </p:xfrm>
        <a:graphic>
          <a:graphicData uri="http://schemas.openxmlformats.org/drawingml/2006/table">
            <a:tbl>
              <a:tblPr firstRow="1" bandRow="1">
                <a:tableStyleId>{5C22544A-7EE6-4342-B048-85BDC9FD1C3A}</a:tableStyleId>
              </a:tblPr>
              <a:tblGrid>
                <a:gridCol w="5010913">
                  <a:extLst>
                    <a:ext uri="{9D8B030D-6E8A-4147-A177-3AD203B41FA5}">
                      <a16:colId xmlns:a16="http://schemas.microsoft.com/office/drawing/2014/main" xmlns="" val="20000"/>
                    </a:ext>
                  </a:extLst>
                </a:gridCol>
                <a:gridCol w="5010913">
                  <a:extLst>
                    <a:ext uri="{9D8B030D-6E8A-4147-A177-3AD203B41FA5}">
                      <a16:colId xmlns:a16="http://schemas.microsoft.com/office/drawing/2014/main" xmlns="" val="20001"/>
                    </a:ext>
                  </a:extLst>
                </a:gridCol>
              </a:tblGrid>
              <a:tr h="490171">
                <a:tc>
                  <a:txBody>
                    <a:bodyPr/>
                    <a:lstStyle/>
                    <a:p>
                      <a:pPr algn="ctr"/>
                      <a:r>
                        <a:rPr lang="sl-SI" dirty="0" smtClean="0"/>
                        <a:t>Električna vtičnica</a:t>
                      </a:r>
                      <a:endParaRPr lang="sl-SI" dirty="0"/>
                    </a:p>
                  </a:txBody>
                  <a:tcPr/>
                </a:tc>
                <a:tc>
                  <a:txBody>
                    <a:bodyPr/>
                    <a:lstStyle/>
                    <a:p>
                      <a:pPr algn="ctr"/>
                      <a:r>
                        <a:rPr lang="sl-SI" dirty="0" smtClean="0"/>
                        <a:t>Država</a:t>
                      </a:r>
                      <a:endParaRPr lang="sl-SI" dirty="0"/>
                    </a:p>
                  </a:txBody>
                  <a:tcPr/>
                </a:tc>
                <a:extLst>
                  <a:ext uri="{0D108BD9-81ED-4DB2-BD59-A6C34878D82A}">
                    <a16:rowId xmlns:a16="http://schemas.microsoft.com/office/drawing/2014/main" xmlns="" val="10000"/>
                  </a:ext>
                </a:extLst>
              </a:tr>
              <a:tr h="1133233">
                <a:tc>
                  <a:txBody>
                    <a:bodyPr/>
                    <a:lstStyle/>
                    <a:p>
                      <a:r>
                        <a:rPr lang="sl-SI" b="1" dirty="0" smtClean="0"/>
                        <a:t/>
                      </a:r>
                      <a:br>
                        <a:rPr lang="sl-SI" b="1" dirty="0" smtClean="0"/>
                      </a:br>
                      <a:r>
                        <a:rPr lang="sl-SI" sz="2800" b="1" dirty="0" smtClean="0"/>
                        <a:t>1.</a:t>
                      </a:r>
                      <a:r>
                        <a:rPr lang="sl-SI" dirty="0" smtClean="0"/>
                        <a:t> </a:t>
                      </a:r>
                      <a:endParaRPr lang="sl-SI" dirty="0"/>
                    </a:p>
                  </a:txBody>
                  <a:tcPr/>
                </a:tc>
                <a:tc>
                  <a:txBody>
                    <a:bodyPr/>
                    <a:lstStyle/>
                    <a:p>
                      <a:pPr algn="ctr"/>
                      <a:r>
                        <a:rPr lang="sl-SI" b="1" dirty="0" smtClean="0"/>
                        <a:t/>
                      </a:r>
                      <a:br>
                        <a:rPr lang="sl-SI" b="1" dirty="0" smtClean="0"/>
                      </a:br>
                      <a:r>
                        <a:rPr lang="sl-SI" sz="2800" b="1" dirty="0" smtClean="0"/>
                        <a:t>A)</a:t>
                      </a:r>
                      <a:r>
                        <a:rPr lang="sl-SI" sz="2000" b="1" dirty="0" smtClean="0"/>
                        <a:t> </a:t>
                      </a:r>
                      <a:r>
                        <a:rPr lang="sl-SI" sz="2800" b="0" dirty="0" smtClean="0"/>
                        <a:t>Velika</a:t>
                      </a:r>
                      <a:r>
                        <a:rPr lang="sl-SI" sz="2800" b="0" baseline="0" dirty="0" smtClean="0"/>
                        <a:t> Britanija (UK)</a:t>
                      </a:r>
                      <a:endParaRPr lang="sl-SI" sz="2800" b="0" dirty="0"/>
                    </a:p>
                  </a:txBody>
                  <a:tcPr/>
                </a:tc>
                <a:extLst>
                  <a:ext uri="{0D108BD9-81ED-4DB2-BD59-A6C34878D82A}">
                    <a16:rowId xmlns:a16="http://schemas.microsoft.com/office/drawing/2014/main" xmlns="" val="10001"/>
                  </a:ext>
                </a:extLst>
              </a:tr>
              <a:tr h="1133233">
                <a:tc>
                  <a:txBody>
                    <a:bodyPr/>
                    <a:lstStyle/>
                    <a:p>
                      <a:r>
                        <a:rPr lang="sl-SI" sz="1800" b="1" dirty="0" smtClean="0"/>
                        <a:t/>
                      </a:r>
                      <a:br>
                        <a:rPr lang="sl-SI" sz="1800" b="1" dirty="0" smtClean="0"/>
                      </a:br>
                      <a:r>
                        <a:rPr lang="sl-SI" sz="2800" b="1" dirty="0" smtClean="0"/>
                        <a:t>2.</a:t>
                      </a:r>
                      <a:r>
                        <a:rPr lang="ko-KR" altLang="en-US" sz="2800" dirty="0" smtClean="0"/>
                        <a:t> </a:t>
                      </a:r>
                      <a:endParaRPr lang="sl-SI" sz="2800" dirty="0"/>
                    </a:p>
                  </a:txBody>
                  <a:tcPr/>
                </a:tc>
                <a:tc>
                  <a:txBody>
                    <a:bodyPr/>
                    <a:lstStyle/>
                    <a:p>
                      <a:pPr algn="ctr"/>
                      <a:r>
                        <a:rPr lang="sl-SI" sz="1800" b="1" dirty="0" smtClean="0"/>
                        <a:t/>
                      </a:r>
                      <a:br>
                        <a:rPr lang="sl-SI" sz="1800" b="1" dirty="0" smtClean="0"/>
                      </a:br>
                      <a:r>
                        <a:rPr lang="sl-SI" sz="2800" b="1" dirty="0" smtClean="0"/>
                        <a:t>B) </a:t>
                      </a:r>
                      <a:r>
                        <a:rPr lang="sl-SI" sz="2800" b="0" dirty="0" smtClean="0"/>
                        <a:t>Avstralija</a:t>
                      </a:r>
                      <a:endParaRPr lang="sl-SI" sz="2800" b="0" dirty="0"/>
                    </a:p>
                  </a:txBody>
                  <a:tcPr/>
                </a:tc>
                <a:extLst>
                  <a:ext uri="{0D108BD9-81ED-4DB2-BD59-A6C34878D82A}">
                    <a16:rowId xmlns:a16="http://schemas.microsoft.com/office/drawing/2014/main" xmlns="" val="10002"/>
                  </a:ext>
                </a:extLst>
              </a:tr>
              <a:tr h="1133233">
                <a:tc>
                  <a:txBody>
                    <a:bodyPr/>
                    <a:lstStyle/>
                    <a:p>
                      <a:r>
                        <a:rPr lang="sl-SI" sz="1800" b="1" dirty="0" smtClean="0"/>
                        <a:t/>
                      </a:r>
                      <a:br>
                        <a:rPr lang="sl-SI" sz="1800" b="1" dirty="0" smtClean="0"/>
                      </a:br>
                      <a:r>
                        <a:rPr lang="sl-SI" sz="2800" b="1" dirty="0" smtClean="0"/>
                        <a:t>3.</a:t>
                      </a:r>
                      <a:endParaRPr lang="sl-SI" sz="1800" dirty="0"/>
                    </a:p>
                  </a:txBody>
                  <a:tcPr/>
                </a:tc>
                <a:tc>
                  <a:txBody>
                    <a:bodyPr/>
                    <a:lstStyle/>
                    <a:p>
                      <a:pPr algn="ctr"/>
                      <a:r>
                        <a:rPr lang="sl-SI" sz="1800" b="1" dirty="0" smtClean="0"/>
                        <a:t/>
                      </a:r>
                      <a:br>
                        <a:rPr lang="sl-SI" sz="1800" b="1" dirty="0" smtClean="0"/>
                      </a:br>
                      <a:r>
                        <a:rPr lang="sl-SI" sz="2800" b="1" dirty="0" smtClean="0"/>
                        <a:t>C) </a:t>
                      </a:r>
                      <a:r>
                        <a:rPr lang="sl-SI" sz="2800" b="0" dirty="0" smtClean="0"/>
                        <a:t>Nemčija</a:t>
                      </a:r>
                      <a:endParaRPr lang="sl-SI" sz="2800" b="0" dirty="0"/>
                    </a:p>
                  </a:txBody>
                  <a:tcPr/>
                </a:tc>
                <a:extLst>
                  <a:ext uri="{0D108BD9-81ED-4DB2-BD59-A6C34878D82A}">
                    <a16:rowId xmlns:a16="http://schemas.microsoft.com/office/drawing/2014/main" xmlns="" val="10003"/>
                  </a:ext>
                </a:extLst>
              </a:tr>
              <a:tr h="1133233">
                <a:tc>
                  <a:txBody>
                    <a:bodyPr/>
                    <a:lstStyle/>
                    <a:p>
                      <a:r>
                        <a:rPr lang="sl-SI" sz="1800" b="1" dirty="0" smtClean="0"/>
                        <a:t/>
                      </a:r>
                      <a:br>
                        <a:rPr lang="sl-SI" sz="1800" b="1" dirty="0" smtClean="0"/>
                      </a:br>
                      <a:r>
                        <a:rPr lang="sl-SI" sz="2800" b="1" dirty="0" smtClean="0"/>
                        <a:t>4.</a:t>
                      </a:r>
                      <a:r>
                        <a:rPr lang="ar-AE" sz="2800" dirty="0" smtClean="0"/>
                        <a:t> </a:t>
                      </a:r>
                      <a:endParaRPr lang="sl-SI" sz="2800" b="1" dirty="0"/>
                    </a:p>
                  </a:txBody>
                  <a:tcPr/>
                </a:tc>
                <a:tc>
                  <a:txBody>
                    <a:bodyPr/>
                    <a:lstStyle/>
                    <a:p>
                      <a:pPr algn="ctr"/>
                      <a:r>
                        <a:rPr lang="sl-SI" sz="1800" b="1" dirty="0" smtClean="0"/>
                        <a:t/>
                      </a:r>
                      <a:br>
                        <a:rPr lang="sl-SI" sz="1800" b="1" dirty="0" smtClean="0"/>
                      </a:br>
                      <a:r>
                        <a:rPr lang="sl-SI" sz="2800" b="1" dirty="0" smtClean="0"/>
                        <a:t>D) </a:t>
                      </a:r>
                      <a:r>
                        <a:rPr lang="sl-SI" sz="2800" b="0" dirty="0" smtClean="0"/>
                        <a:t>ZDA</a:t>
                      </a:r>
                      <a:endParaRPr lang="sl-SI" sz="2800" b="0" dirty="0"/>
                    </a:p>
                  </a:txBody>
                  <a:tcPr/>
                </a:tc>
                <a:extLst>
                  <a:ext uri="{0D108BD9-81ED-4DB2-BD59-A6C34878D82A}">
                    <a16:rowId xmlns:a16="http://schemas.microsoft.com/office/drawing/2014/main" xmlns="" val="10004"/>
                  </a:ext>
                </a:extLst>
              </a:tr>
            </a:tbl>
          </a:graphicData>
        </a:graphic>
      </p:graphicFrame>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8904" y="2121408"/>
            <a:ext cx="993648" cy="993648"/>
          </a:xfrm>
          <a:prstGeom prst="rect">
            <a:avLst/>
          </a:prstGeom>
        </p:spPr>
      </p:pic>
      <p:sp>
        <p:nvSpPr>
          <p:cNvPr id="3" name="PoljeZBesedilom 2"/>
          <p:cNvSpPr txBox="1"/>
          <p:nvPr/>
        </p:nvSpPr>
        <p:spPr>
          <a:xfrm>
            <a:off x="2941679" y="2387399"/>
            <a:ext cx="3093361" cy="461665"/>
          </a:xfrm>
          <a:prstGeom prst="rect">
            <a:avLst/>
          </a:prstGeom>
          <a:noFill/>
        </p:spPr>
        <p:txBody>
          <a:bodyPr wrap="square" rtlCol="0">
            <a:spAutoFit/>
          </a:bodyPr>
          <a:lstStyle/>
          <a:p>
            <a:r>
              <a:rPr lang="sl-SI" sz="2400" dirty="0" smtClean="0"/>
              <a:t>(tip G, 13 A, 220-240 V)</a:t>
            </a:r>
            <a:endParaRPr lang="sl-SI" sz="2400" dirty="0"/>
          </a:p>
        </p:txBody>
      </p:sp>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8904" y="3282972"/>
            <a:ext cx="993648" cy="993648"/>
          </a:xfrm>
          <a:prstGeom prst="rect">
            <a:avLst/>
          </a:prstGeom>
        </p:spPr>
      </p:pic>
      <p:sp>
        <p:nvSpPr>
          <p:cNvPr id="8" name="PoljeZBesedilom 7"/>
          <p:cNvSpPr txBox="1"/>
          <p:nvPr/>
        </p:nvSpPr>
        <p:spPr>
          <a:xfrm>
            <a:off x="2941679" y="3519022"/>
            <a:ext cx="3093361" cy="461665"/>
          </a:xfrm>
          <a:prstGeom prst="rect">
            <a:avLst/>
          </a:prstGeom>
          <a:noFill/>
        </p:spPr>
        <p:txBody>
          <a:bodyPr wrap="square" rtlCol="0">
            <a:spAutoFit/>
          </a:bodyPr>
          <a:lstStyle/>
          <a:p>
            <a:r>
              <a:rPr lang="sl-SI" sz="2400" dirty="0" smtClean="0"/>
              <a:t>(tip I, 10 A, 220-240 V)</a:t>
            </a:r>
            <a:endParaRPr lang="sl-SI" sz="2400" dirty="0"/>
          </a:p>
        </p:txBody>
      </p:sp>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8904" y="5535168"/>
            <a:ext cx="963167" cy="963167"/>
          </a:xfrm>
          <a:prstGeom prst="rect">
            <a:avLst/>
          </a:prstGeom>
        </p:spPr>
      </p:pic>
      <p:sp>
        <p:nvSpPr>
          <p:cNvPr id="10" name="PoljeZBesedilom 9"/>
          <p:cNvSpPr txBox="1"/>
          <p:nvPr/>
        </p:nvSpPr>
        <p:spPr>
          <a:xfrm>
            <a:off x="2941679" y="5796508"/>
            <a:ext cx="3057143" cy="461665"/>
          </a:xfrm>
          <a:prstGeom prst="rect">
            <a:avLst/>
          </a:prstGeom>
          <a:noFill/>
        </p:spPr>
        <p:txBody>
          <a:bodyPr wrap="square" rtlCol="0">
            <a:spAutoFit/>
          </a:bodyPr>
          <a:lstStyle/>
          <a:p>
            <a:r>
              <a:rPr lang="sl-SI" sz="2400" dirty="0" smtClean="0"/>
              <a:t>(tip F, 16 A, 220-240 V)</a:t>
            </a:r>
            <a:endParaRPr lang="sl-SI" sz="2400" dirty="0"/>
          </a:p>
        </p:txBody>
      </p:sp>
      <p:pic>
        <p:nvPicPr>
          <p:cNvPr id="11" name="Slika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8904" y="4431792"/>
            <a:ext cx="993648" cy="993648"/>
          </a:xfrm>
          <a:prstGeom prst="rect">
            <a:avLst/>
          </a:prstGeom>
        </p:spPr>
      </p:pic>
      <p:sp>
        <p:nvSpPr>
          <p:cNvPr id="12" name="PoljeZBesedilom 11"/>
          <p:cNvSpPr txBox="1"/>
          <p:nvPr/>
        </p:nvSpPr>
        <p:spPr>
          <a:xfrm>
            <a:off x="2941679" y="4657765"/>
            <a:ext cx="3093361" cy="461665"/>
          </a:xfrm>
          <a:prstGeom prst="rect">
            <a:avLst/>
          </a:prstGeom>
          <a:noFill/>
        </p:spPr>
        <p:txBody>
          <a:bodyPr wrap="square" rtlCol="0">
            <a:spAutoFit/>
          </a:bodyPr>
          <a:lstStyle/>
          <a:p>
            <a:r>
              <a:rPr lang="sl-SI" sz="2400" dirty="0" smtClean="0"/>
              <a:t>(tip A, 15 A, 100-127 V)</a:t>
            </a:r>
            <a:endParaRPr lang="sl-SI" sz="2400" dirty="0"/>
          </a:p>
        </p:txBody>
      </p:sp>
    </p:spTree>
    <p:extLst>
      <p:ext uri="{BB962C8B-B14F-4D97-AF65-F5344CB8AC3E}">
        <p14:creationId xmlns:p14="http://schemas.microsoft.com/office/powerpoint/2010/main" val="1825864088"/>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253963"/>
            <a:ext cx="10515600" cy="2598965"/>
          </a:xfrm>
        </p:spPr>
        <p:txBody>
          <a:bodyPr>
            <a:normAutofit fontScale="90000"/>
          </a:bodyPr>
          <a:lstStyle/>
          <a:p>
            <a:pPr algn="just"/>
            <a:r>
              <a:rPr lang="sl-SI" sz="3200" b="1" dirty="0" smtClean="0"/>
              <a:t>35.</a:t>
            </a:r>
            <a:r>
              <a:rPr lang="sl-SI" sz="3200" dirty="0" smtClean="0"/>
              <a:t> Kako se je imenovala </a:t>
            </a:r>
            <a:r>
              <a:rPr lang="sl-SI" sz="3200" b="1" u="sng" dirty="0" smtClean="0"/>
              <a:t>nekdanja velika latinskoameriška država</a:t>
            </a:r>
            <a:r>
              <a:rPr lang="sl-SI" sz="3200" dirty="0" smtClean="0"/>
              <a:t> med letoma 1819 in 1831 (po osvoboditvi izpod španske kolonialne oblasti), ki je obsegala današnje države Venezuelo, Kolumbijo, Ekvador, Panamo ter manjše dele Peruja, Brazilije in Gvajane? Njen prvi predsednik je bil 11 let Simón </a:t>
            </a:r>
            <a:r>
              <a:rPr lang="sl-SI" sz="3200" dirty="0" err="1" smtClean="0"/>
              <a:t>Bolívar</a:t>
            </a:r>
            <a:r>
              <a:rPr lang="sl-SI" sz="3200" dirty="0" smtClean="0"/>
              <a:t>, v delu njenega imena pa se najde tudi ena izmed zgoraj naštetih današnjih držav.</a:t>
            </a:r>
            <a:endParaRPr lang="sl-SI" sz="3200" dirty="0"/>
          </a:p>
        </p:txBody>
      </p:sp>
      <p:pic>
        <p:nvPicPr>
          <p:cNvPr id="6" name="Slika 5"/>
          <p:cNvPicPr>
            <a:picLocks noChangeAspect="1"/>
          </p:cNvPicPr>
          <p:nvPr/>
        </p:nvPicPr>
        <p:blipFill>
          <a:blip r:embed="rId2"/>
          <a:stretch>
            <a:fillRect/>
          </a:stretch>
        </p:blipFill>
        <p:spPr>
          <a:xfrm>
            <a:off x="3486912" y="2938272"/>
            <a:ext cx="4985526" cy="3572229"/>
          </a:xfrm>
          <a:prstGeom prst="rect">
            <a:avLst/>
          </a:prstGeom>
        </p:spPr>
      </p:pic>
    </p:spTree>
    <p:extLst>
      <p:ext uri="{BB962C8B-B14F-4D97-AF65-F5344CB8AC3E}">
        <p14:creationId xmlns:p14="http://schemas.microsoft.com/office/powerpoint/2010/main" val="1779919350"/>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826008" y="365125"/>
            <a:ext cx="10919908" cy="1561211"/>
          </a:xfrm>
        </p:spPr>
        <p:txBody>
          <a:bodyPr>
            <a:normAutofit fontScale="90000"/>
          </a:bodyPr>
          <a:lstStyle/>
          <a:p>
            <a:pPr algn="just"/>
            <a:r>
              <a:rPr lang="sl-SI" b="1" dirty="0" smtClean="0"/>
              <a:t>36. </a:t>
            </a:r>
            <a:r>
              <a:rPr lang="sl-SI" dirty="0" smtClean="0"/>
              <a:t>Zemljevid železniškega omrežja katerega </a:t>
            </a:r>
            <a:r>
              <a:rPr lang="sl-SI" b="1" u="sng" dirty="0" smtClean="0"/>
              <a:t>vlaka</a:t>
            </a:r>
            <a:r>
              <a:rPr lang="sl-SI" dirty="0" smtClean="0"/>
              <a:t>, zvezde med evropskimi mednarodnimi hitrimi vlaki, je na spodnji sliki?</a:t>
            </a:r>
            <a:endParaRPr lang="sl-SI" dirty="0"/>
          </a:p>
        </p:txBody>
      </p:sp>
      <p:pic>
        <p:nvPicPr>
          <p:cNvPr id="6" name="Slika 5"/>
          <p:cNvPicPr>
            <a:picLocks noChangeAspect="1"/>
          </p:cNvPicPr>
          <p:nvPr/>
        </p:nvPicPr>
        <p:blipFill>
          <a:blip r:embed="rId2"/>
          <a:stretch>
            <a:fillRect/>
          </a:stretch>
        </p:blipFill>
        <p:spPr>
          <a:xfrm>
            <a:off x="4479697" y="2036064"/>
            <a:ext cx="3308542" cy="4565904"/>
          </a:xfrm>
          <a:prstGeom prst="rect">
            <a:avLst/>
          </a:prstGeom>
        </p:spPr>
      </p:pic>
    </p:spTree>
    <p:extLst>
      <p:ext uri="{BB962C8B-B14F-4D97-AF65-F5344CB8AC3E}">
        <p14:creationId xmlns:p14="http://schemas.microsoft.com/office/powerpoint/2010/main" val="2127902426"/>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28472" y="438277"/>
            <a:ext cx="10919908" cy="927227"/>
          </a:xfrm>
        </p:spPr>
        <p:txBody>
          <a:bodyPr>
            <a:normAutofit fontScale="90000"/>
          </a:bodyPr>
          <a:lstStyle/>
          <a:p>
            <a:pPr algn="just"/>
            <a:r>
              <a:rPr lang="sl-SI" b="1" dirty="0" smtClean="0"/>
              <a:t>37.</a:t>
            </a:r>
            <a:r>
              <a:rPr lang="sl-SI" dirty="0" smtClean="0"/>
              <a:t> </a:t>
            </a:r>
            <a:r>
              <a:rPr lang="sl-SI" b="1" u="sng" dirty="0" smtClean="0"/>
              <a:t>Kdo ali kaj</a:t>
            </a:r>
            <a:r>
              <a:rPr lang="sl-SI" dirty="0" smtClean="0"/>
              <a:t> je bil v vietnamski vojni Agent </a:t>
            </a:r>
            <a:r>
              <a:rPr lang="sl-SI" dirty="0" err="1" smtClean="0"/>
              <a:t>Orange</a:t>
            </a:r>
            <a:r>
              <a:rPr lang="sl-SI" dirty="0" smtClean="0"/>
              <a:t>?</a:t>
            </a:r>
            <a:endParaRPr lang="sl-SI" dirty="0"/>
          </a:p>
        </p:txBody>
      </p:sp>
      <p:sp>
        <p:nvSpPr>
          <p:cNvPr id="6" name="PoljeZBesedilom 5"/>
          <p:cNvSpPr txBox="1"/>
          <p:nvPr/>
        </p:nvSpPr>
        <p:spPr>
          <a:xfrm>
            <a:off x="1341120" y="1365504"/>
            <a:ext cx="9875520" cy="5016758"/>
          </a:xfrm>
          <a:prstGeom prst="rect">
            <a:avLst/>
          </a:prstGeom>
          <a:noFill/>
        </p:spPr>
        <p:txBody>
          <a:bodyPr wrap="square" rtlCol="0">
            <a:spAutoFit/>
          </a:bodyPr>
          <a:lstStyle/>
          <a:p>
            <a:r>
              <a:rPr lang="sl-SI" sz="3200" dirty="0" smtClean="0"/>
              <a:t>A) skrivnostni vohun, ki je domačinom izdajal pomembne ameriške vojaške skrivne podatke</a:t>
            </a:r>
            <a:br>
              <a:rPr lang="sl-SI" sz="3200" dirty="0" smtClean="0"/>
            </a:br>
            <a:r>
              <a:rPr lang="sl-SI" sz="3200" dirty="0" smtClean="0"/>
              <a:t/>
            </a:r>
            <a:br>
              <a:rPr lang="sl-SI" sz="3200" dirty="0" smtClean="0"/>
            </a:br>
            <a:r>
              <a:rPr lang="sl-SI" sz="3200" dirty="0" smtClean="0"/>
              <a:t>B) tropski ciklon, ki je za mesec dni prekinil vojno</a:t>
            </a:r>
            <a:br>
              <a:rPr lang="sl-SI" sz="3200" dirty="0" smtClean="0"/>
            </a:br>
            <a:r>
              <a:rPr lang="sl-SI" sz="3200" dirty="0" smtClean="0"/>
              <a:t/>
            </a:r>
            <a:br>
              <a:rPr lang="sl-SI" sz="3200" dirty="0" smtClean="0"/>
            </a:br>
            <a:r>
              <a:rPr lang="sl-SI" sz="3200" dirty="0" smtClean="0"/>
              <a:t>C) s strani Nizozemcev financiran domači vodja uporniške skupine proti komunističnemu voditelju Ho </a:t>
            </a:r>
            <a:r>
              <a:rPr lang="sl-SI" sz="3200" dirty="0" err="1" smtClean="0"/>
              <a:t>Ši</a:t>
            </a:r>
            <a:r>
              <a:rPr lang="sl-SI" sz="3200" dirty="0" smtClean="0"/>
              <a:t> </a:t>
            </a:r>
            <a:r>
              <a:rPr lang="sl-SI" sz="3200" dirty="0" err="1" smtClean="0"/>
              <a:t>Minhu</a:t>
            </a:r>
            <a:r>
              <a:rPr lang="sl-SI" sz="3200" dirty="0" smtClean="0"/>
              <a:t/>
            </a:r>
            <a:br>
              <a:rPr lang="sl-SI" sz="3200" dirty="0" smtClean="0"/>
            </a:br>
            <a:r>
              <a:rPr lang="sl-SI" sz="3200" dirty="0" smtClean="0"/>
              <a:t/>
            </a:r>
            <a:br>
              <a:rPr lang="sl-SI" sz="3200" dirty="0" smtClean="0"/>
            </a:br>
            <a:r>
              <a:rPr lang="sl-SI" sz="3200" dirty="0"/>
              <a:t>D) </a:t>
            </a:r>
            <a:r>
              <a:rPr lang="sl-SI" sz="3200" dirty="0" smtClean="0"/>
              <a:t>ameriški herbicid </a:t>
            </a:r>
            <a:r>
              <a:rPr lang="sl-SI" sz="3200" dirty="0"/>
              <a:t>in </a:t>
            </a:r>
            <a:r>
              <a:rPr lang="sl-SI" sz="3200" dirty="0" err="1"/>
              <a:t>defoliant</a:t>
            </a:r>
            <a:r>
              <a:rPr lang="sl-SI" sz="3200" dirty="0"/>
              <a:t> za lažje vojaško nadzorovanje džungle proti gverilskim bojevnikom</a:t>
            </a:r>
            <a:endParaRPr lang="sl-SI" sz="3200" i="1" dirty="0"/>
          </a:p>
        </p:txBody>
      </p:sp>
    </p:spTree>
    <p:extLst>
      <p:ext uri="{BB962C8B-B14F-4D97-AF65-F5344CB8AC3E}">
        <p14:creationId xmlns:p14="http://schemas.microsoft.com/office/powerpoint/2010/main" val="101856871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3"/>
          <p:cNvSpPr>
            <a:spLocks noGrp="1"/>
          </p:cNvSpPr>
          <p:nvPr>
            <p:ph type="title"/>
          </p:nvPr>
        </p:nvSpPr>
        <p:spPr>
          <a:xfrm>
            <a:off x="838200" y="780586"/>
            <a:ext cx="10515600" cy="1974806"/>
          </a:xfrm>
        </p:spPr>
        <p:txBody>
          <a:bodyPr>
            <a:normAutofit fontScale="90000"/>
          </a:bodyPr>
          <a:lstStyle/>
          <a:p>
            <a:r>
              <a:rPr lang="sl-SI" b="1" dirty="0" smtClean="0"/>
              <a:t/>
            </a:r>
            <a:br>
              <a:rPr lang="sl-SI" b="1" dirty="0" smtClean="0"/>
            </a:br>
            <a:r>
              <a:rPr lang="sl-SI" b="1" dirty="0"/>
              <a:t/>
            </a:r>
            <a:br>
              <a:rPr lang="sl-SI" b="1" dirty="0"/>
            </a:br>
            <a:r>
              <a:rPr lang="sl-SI" sz="4000" b="1" dirty="0" smtClean="0"/>
              <a:t/>
            </a:r>
            <a:br>
              <a:rPr lang="sl-SI" sz="4000" b="1" dirty="0" smtClean="0"/>
            </a:br>
            <a:r>
              <a:rPr lang="sl-SI" sz="4000" b="1" dirty="0" smtClean="0"/>
              <a:t>1.</a:t>
            </a:r>
            <a:r>
              <a:rPr lang="sl-SI" sz="4000" dirty="0" smtClean="0"/>
              <a:t> V kateri </a:t>
            </a:r>
            <a:r>
              <a:rPr lang="sl-SI" sz="4000" b="1" u="sng" dirty="0" smtClean="0"/>
              <a:t>državi</a:t>
            </a:r>
            <a:r>
              <a:rPr lang="sl-SI" sz="4000" b="1" dirty="0" smtClean="0"/>
              <a:t> </a:t>
            </a:r>
            <a:r>
              <a:rPr lang="sl-SI" sz="4000" dirty="0" smtClean="0"/>
              <a:t>praznujejo danes, 2.3., državni praznik pod nazivom „</a:t>
            </a:r>
            <a:r>
              <a:rPr lang="sl-SI" sz="4000" dirty="0" err="1" smtClean="0"/>
              <a:t>Adwa</a:t>
            </a:r>
            <a:r>
              <a:rPr lang="sl-SI" sz="4000" dirty="0" smtClean="0"/>
              <a:t> </a:t>
            </a:r>
            <a:r>
              <a:rPr lang="sl-SI" sz="4000" dirty="0" err="1" smtClean="0"/>
              <a:t>Victory</a:t>
            </a:r>
            <a:r>
              <a:rPr lang="sl-SI" sz="4000" dirty="0" smtClean="0"/>
              <a:t> </a:t>
            </a:r>
            <a:r>
              <a:rPr lang="sl-SI" sz="4000" dirty="0" err="1" smtClean="0"/>
              <a:t>Day</a:t>
            </a:r>
            <a:r>
              <a:rPr lang="sl-SI" sz="4000" dirty="0" smtClean="0"/>
              <a:t>“? Tako se imenuje po mestu na severu te države, kjer so leta 1896 domačini premagali številčnejšo italijansko vojsko.</a:t>
            </a:r>
            <a:r>
              <a:rPr lang="sl-SI" dirty="0" smtClean="0"/>
              <a:t/>
            </a:r>
            <a:br>
              <a:rPr lang="sl-SI" dirty="0" smtClean="0"/>
            </a:br>
            <a:r>
              <a:rPr lang="sl-SI" dirty="0" smtClean="0"/>
              <a:t/>
            </a:r>
            <a:br>
              <a:rPr lang="sl-SI" dirty="0" smtClean="0"/>
            </a:br>
            <a:r>
              <a:rPr lang="sl-SI" dirty="0" smtClean="0"/>
              <a:t/>
            </a:r>
            <a:br>
              <a:rPr lang="sl-SI" dirty="0" smtClean="0"/>
            </a:br>
            <a:r>
              <a:rPr lang="sl-SI" dirty="0" smtClean="0"/>
              <a:t>Namig: ta država bi naj bila </a:t>
            </a:r>
            <a:r>
              <a:rPr lang="sl-SI" u="sng" dirty="0" smtClean="0"/>
              <a:t>domovina kave.</a:t>
            </a:r>
            <a:endParaRPr lang="sl-SI" b="1" u="sng" dirty="0"/>
          </a:p>
        </p:txBody>
      </p:sp>
    </p:spTree>
    <p:extLst>
      <p:ext uri="{BB962C8B-B14F-4D97-AF65-F5344CB8AC3E}">
        <p14:creationId xmlns:p14="http://schemas.microsoft.com/office/powerpoint/2010/main" val="2103202959"/>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55904" y="365760"/>
            <a:ext cx="10695432" cy="2755392"/>
          </a:xfrm>
        </p:spPr>
        <p:txBody>
          <a:bodyPr>
            <a:normAutofit fontScale="90000"/>
          </a:bodyPr>
          <a:lstStyle/>
          <a:p>
            <a:pPr algn="just"/>
            <a:r>
              <a:rPr lang="sl-SI" b="1" dirty="0" smtClean="0"/>
              <a:t>38.</a:t>
            </a:r>
            <a:r>
              <a:rPr lang="sl-SI" dirty="0" smtClean="0"/>
              <a:t> Kateri je </a:t>
            </a:r>
            <a:r>
              <a:rPr lang="sl-SI" b="1" u="sng" dirty="0" smtClean="0"/>
              <a:t>uradni jezik</a:t>
            </a:r>
            <a:r>
              <a:rPr lang="sl-SI" dirty="0" smtClean="0"/>
              <a:t> države Bangladeš? Morda vam bo pri tem vprašanju v pomoč ime najštevilčnejše podvrste tigrov na indijski podcelini (ki je tam prisotna že 12.000 do 16.500 let) ali ime zaliva Indijskega oceana, največjega zaliva na svetu.</a:t>
            </a:r>
            <a:endParaRPr lang="sl-SI"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0822" y="4001975"/>
            <a:ext cx="3916218" cy="1615440"/>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676" y="3389376"/>
            <a:ext cx="4504944" cy="3011326"/>
          </a:xfrm>
          <a:prstGeom prst="rect">
            <a:avLst/>
          </a:prstGeom>
        </p:spPr>
      </p:pic>
    </p:spTree>
    <p:extLst>
      <p:ext uri="{BB962C8B-B14F-4D97-AF65-F5344CB8AC3E}">
        <p14:creationId xmlns:p14="http://schemas.microsoft.com/office/powerpoint/2010/main" val="56888635"/>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573024" y="377317"/>
            <a:ext cx="11399520" cy="1097915"/>
          </a:xfrm>
        </p:spPr>
        <p:txBody>
          <a:bodyPr>
            <a:noAutofit/>
          </a:bodyPr>
          <a:lstStyle/>
          <a:p>
            <a:r>
              <a:rPr lang="sl-SI" sz="3800" b="1" dirty="0" smtClean="0"/>
              <a:t>39. </a:t>
            </a:r>
            <a:r>
              <a:rPr lang="sl-SI" sz="3800" dirty="0" smtClean="0"/>
              <a:t>Statistika katerega legendarnega </a:t>
            </a:r>
            <a:r>
              <a:rPr lang="sl-SI" sz="3800" b="1" u="sng" dirty="0" smtClean="0"/>
              <a:t>igralca ameriškega nogometa</a:t>
            </a:r>
            <a:r>
              <a:rPr lang="sl-SI" sz="3800" dirty="0" smtClean="0"/>
              <a:t> (</a:t>
            </a:r>
            <a:r>
              <a:rPr lang="sl-SI" sz="3800" dirty="0" err="1" smtClean="0"/>
              <a:t>quarterbacka</a:t>
            </a:r>
            <a:r>
              <a:rPr lang="sl-SI" sz="3800" dirty="0" smtClean="0"/>
              <a:t>, podajalca), je na spodnji sliki? </a:t>
            </a:r>
            <a:endParaRPr lang="sl-SI" sz="3800" dirty="0"/>
          </a:p>
        </p:txBody>
      </p:sp>
      <p:pic>
        <p:nvPicPr>
          <p:cNvPr id="2" name="Slika 1"/>
          <p:cNvPicPr>
            <a:picLocks noChangeAspect="1"/>
          </p:cNvPicPr>
          <p:nvPr/>
        </p:nvPicPr>
        <p:blipFill>
          <a:blip r:embed="rId2"/>
          <a:stretch>
            <a:fillRect/>
          </a:stretch>
        </p:blipFill>
        <p:spPr>
          <a:xfrm>
            <a:off x="1453194" y="1582601"/>
            <a:ext cx="6544758" cy="5007175"/>
          </a:xfrm>
          <a:prstGeom prst="rect">
            <a:avLst/>
          </a:prstGeom>
        </p:spPr>
      </p:pic>
      <p:sp>
        <p:nvSpPr>
          <p:cNvPr id="3" name="PoljeZBesedilom 2"/>
          <p:cNvSpPr txBox="1"/>
          <p:nvPr/>
        </p:nvSpPr>
        <p:spPr>
          <a:xfrm>
            <a:off x="8314944" y="2060448"/>
            <a:ext cx="3316224" cy="3416320"/>
          </a:xfrm>
          <a:prstGeom prst="rect">
            <a:avLst/>
          </a:prstGeom>
          <a:noFill/>
        </p:spPr>
        <p:txBody>
          <a:bodyPr wrap="square" rtlCol="0">
            <a:spAutoFit/>
          </a:bodyPr>
          <a:lstStyle/>
          <a:p>
            <a:r>
              <a:rPr lang="sl-SI" u="sng" dirty="0" smtClean="0"/>
              <a:t>Zelena barva</a:t>
            </a:r>
            <a:r>
              <a:rPr lang="sl-SI" dirty="0" smtClean="0"/>
              <a:t> – naslov prvaka lige NFL v tej sezoni</a:t>
            </a:r>
            <a:br>
              <a:rPr lang="sl-SI" dirty="0" smtClean="0"/>
            </a:br>
            <a:r>
              <a:rPr lang="sl-SI" dirty="0" smtClean="0"/>
              <a:t/>
            </a:r>
            <a:br>
              <a:rPr lang="sl-SI" dirty="0" smtClean="0"/>
            </a:br>
            <a:r>
              <a:rPr lang="sl-SI" u="sng" dirty="0" smtClean="0"/>
              <a:t>Rumena barva</a:t>
            </a:r>
            <a:r>
              <a:rPr lang="sl-SI" dirty="0" smtClean="0"/>
              <a:t> – MVP rednega dela sezone lige NFL v tej sezoni</a:t>
            </a:r>
            <a:br>
              <a:rPr lang="sl-SI" dirty="0" smtClean="0"/>
            </a:br>
            <a:r>
              <a:rPr lang="sl-SI" dirty="0" smtClean="0"/>
              <a:t/>
            </a:r>
            <a:br>
              <a:rPr lang="sl-SI" dirty="0" smtClean="0"/>
            </a:br>
            <a:r>
              <a:rPr lang="sl-SI" u="sng" dirty="0" err="1" smtClean="0"/>
              <a:t>Svetlovijolična</a:t>
            </a:r>
            <a:r>
              <a:rPr lang="sl-SI" u="sng" dirty="0" smtClean="0"/>
              <a:t> barva</a:t>
            </a:r>
            <a:r>
              <a:rPr lang="sl-SI" dirty="0" smtClean="0"/>
              <a:t> – rekord lige NFL</a:t>
            </a:r>
            <a:br>
              <a:rPr lang="sl-SI" dirty="0" smtClean="0"/>
            </a:br>
            <a:r>
              <a:rPr lang="sl-SI" dirty="0" smtClean="0"/>
              <a:t/>
            </a:r>
            <a:br>
              <a:rPr lang="sl-SI" dirty="0" smtClean="0"/>
            </a:br>
            <a:r>
              <a:rPr lang="sl-SI" u="sng" dirty="0" smtClean="0"/>
              <a:t>Svetlomodra barva</a:t>
            </a:r>
            <a:r>
              <a:rPr lang="sl-SI" dirty="0" smtClean="0"/>
              <a:t> – najboljši v tem statističnem elementu v rednem delu te sezone</a:t>
            </a:r>
            <a:endParaRPr lang="sl-SI" dirty="0"/>
          </a:p>
        </p:txBody>
      </p:sp>
    </p:spTree>
    <p:extLst>
      <p:ext uri="{BB962C8B-B14F-4D97-AF65-F5344CB8AC3E}">
        <p14:creationId xmlns:p14="http://schemas.microsoft.com/office/powerpoint/2010/main" val="3044492744"/>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752856" y="377317"/>
            <a:ext cx="10515600" cy="1325563"/>
          </a:xfrm>
        </p:spPr>
        <p:txBody>
          <a:bodyPr/>
          <a:lstStyle/>
          <a:p>
            <a:r>
              <a:rPr lang="sl-SI" b="1" dirty="0" smtClean="0"/>
              <a:t>40.</a:t>
            </a:r>
            <a:r>
              <a:rPr lang="sl-SI" dirty="0" smtClean="0"/>
              <a:t> Katera tri od naštetih del klasične glasbe so </a:t>
            </a:r>
            <a:r>
              <a:rPr lang="sl-SI" b="1" u="sng" dirty="0" smtClean="0"/>
              <a:t>opere</a:t>
            </a:r>
            <a:r>
              <a:rPr lang="sl-SI" dirty="0" smtClean="0"/>
              <a:t>?</a:t>
            </a:r>
            <a:endParaRPr lang="sl-SI" dirty="0"/>
          </a:p>
        </p:txBody>
      </p:sp>
      <p:sp>
        <p:nvSpPr>
          <p:cNvPr id="7" name="PoljeZBesedilom 6"/>
          <p:cNvSpPr txBox="1"/>
          <p:nvPr/>
        </p:nvSpPr>
        <p:spPr>
          <a:xfrm>
            <a:off x="4121972" y="1702880"/>
            <a:ext cx="3289688" cy="4832092"/>
          </a:xfrm>
          <a:prstGeom prst="rect">
            <a:avLst/>
          </a:prstGeom>
          <a:noFill/>
        </p:spPr>
        <p:txBody>
          <a:bodyPr wrap="square" rtlCol="0">
            <a:spAutoFit/>
          </a:bodyPr>
          <a:lstStyle/>
          <a:p>
            <a:r>
              <a:rPr lang="sl-SI" sz="2800" dirty="0" smtClean="0"/>
              <a:t>A) ŠTIRJE LETNI ČASI</a:t>
            </a:r>
            <a:br>
              <a:rPr lang="sl-SI" sz="2800" dirty="0" smtClean="0"/>
            </a:br>
            <a:r>
              <a:rPr lang="sl-SI" sz="2800" dirty="0" smtClean="0"/>
              <a:t/>
            </a:r>
            <a:br>
              <a:rPr lang="sl-SI" sz="2800" dirty="0" smtClean="0"/>
            </a:br>
            <a:r>
              <a:rPr lang="sl-SI" sz="2800" dirty="0" smtClean="0"/>
              <a:t>B) HRESTAČ</a:t>
            </a:r>
            <a:br>
              <a:rPr lang="sl-SI" sz="2800" dirty="0" smtClean="0"/>
            </a:br>
            <a:r>
              <a:rPr lang="sl-SI" sz="2800" dirty="0" smtClean="0"/>
              <a:t/>
            </a:r>
            <a:br>
              <a:rPr lang="sl-SI" sz="2800" dirty="0" smtClean="0"/>
            </a:br>
            <a:r>
              <a:rPr lang="sl-SI" sz="2800" dirty="0" smtClean="0"/>
              <a:t>C) LABODJE JEZERO</a:t>
            </a:r>
            <a:br>
              <a:rPr lang="sl-SI" sz="2800" dirty="0" smtClean="0"/>
            </a:br>
            <a:r>
              <a:rPr lang="sl-SI" sz="2800" dirty="0" smtClean="0"/>
              <a:t/>
            </a:r>
            <a:br>
              <a:rPr lang="sl-SI" sz="2800" dirty="0" smtClean="0"/>
            </a:br>
            <a:r>
              <a:rPr lang="sl-SI" sz="2800" dirty="0" smtClean="0"/>
              <a:t>D) NABUCCO</a:t>
            </a:r>
            <a:br>
              <a:rPr lang="sl-SI" sz="2800" dirty="0" smtClean="0"/>
            </a:br>
            <a:r>
              <a:rPr lang="sl-SI" sz="2800" dirty="0" smtClean="0"/>
              <a:t/>
            </a:r>
            <a:br>
              <a:rPr lang="sl-SI" sz="2800" dirty="0" smtClean="0"/>
            </a:br>
            <a:r>
              <a:rPr lang="sl-SI" sz="2800" dirty="0" smtClean="0"/>
              <a:t>E) TURANDOT</a:t>
            </a:r>
            <a:br>
              <a:rPr lang="sl-SI" sz="2800" dirty="0" smtClean="0"/>
            </a:br>
            <a:r>
              <a:rPr lang="sl-SI" sz="2800" dirty="0" smtClean="0"/>
              <a:t/>
            </a:r>
            <a:br>
              <a:rPr lang="sl-SI" sz="2800" dirty="0" smtClean="0"/>
            </a:br>
            <a:r>
              <a:rPr lang="sl-SI" sz="2800" dirty="0" smtClean="0"/>
              <a:t>F) CARMEN</a:t>
            </a:r>
            <a:endParaRPr lang="sl-SI" sz="2800" dirty="0"/>
          </a:p>
        </p:txBody>
      </p:sp>
    </p:spTree>
    <p:extLst>
      <p:ext uri="{BB962C8B-B14F-4D97-AF65-F5344CB8AC3E}">
        <p14:creationId xmlns:p14="http://schemas.microsoft.com/office/powerpoint/2010/main" val="2303102908"/>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923" y="1594423"/>
            <a:ext cx="2876676" cy="3553541"/>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580">
            <a:off x="3156072" y="433161"/>
            <a:ext cx="5457825" cy="1809750"/>
          </a:xfrm>
          <a:prstGeom prst="rect">
            <a:avLst/>
          </a:prstGeom>
        </p:spPr>
      </p:pic>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89" y="3014505"/>
            <a:ext cx="3120620" cy="1122095"/>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186" y="2914603"/>
            <a:ext cx="4343244" cy="1221997"/>
          </a:xfrm>
          <a:prstGeom prst="rect">
            <a:avLst/>
          </a:prstGeom>
        </p:spPr>
      </p:pic>
      <p:sp>
        <p:nvSpPr>
          <p:cNvPr id="9" name="PoljeZBesedilom 8"/>
          <p:cNvSpPr txBox="1"/>
          <p:nvPr/>
        </p:nvSpPr>
        <p:spPr>
          <a:xfrm>
            <a:off x="1594533" y="5671784"/>
            <a:ext cx="8199455" cy="646331"/>
          </a:xfrm>
          <a:prstGeom prst="rect">
            <a:avLst/>
          </a:prstGeom>
          <a:noFill/>
        </p:spPr>
        <p:txBody>
          <a:bodyPr wrap="square" rtlCol="0">
            <a:spAutoFit/>
          </a:bodyPr>
          <a:lstStyle/>
          <a:p>
            <a:pPr algn="ctr"/>
            <a:r>
              <a:rPr lang="sl-SI" sz="3600" dirty="0">
                <a:latin typeface="Bahnschrift Condensed" panose="020B0502040204020203" pitchFamily="34" charset="0"/>
              </a:rPr>
              <a:t>ODGOVORI (</a:t>
            </a:r>
            <a:r>
              <a:rPr lang="sl-SI" sz="3600">
                <a:latin typeface="Bahnschrift Condensed" panose="020B0502040204020203" pitchFamily="34" charset="0"/>
              </a:rPr>
              <a:t>DRUGI DEL</a:t>
            </a:r>
            <a:r>
              <a:rPr lang="sl-SI" sz="3600" dirty="0">
                <a:latin typeface="Bahnschrift Condensed" panose="020B0502040204020203" pitchFamily="34" charset="0"/>
              </a:rPr>
              <a:t>)</a:t>
            </a:r>
          </a:p>
        </p:txBody>
      </p:sp>
      <p:pic>
        <p:nvPicPr>
          <p:cNvPr id="10" name="Slika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607" y="5316291"/>
            <a:ext cx="996038" cy="1357319"/>
          </a:xfrm>
          <a:prstGeom prst="rect">
            <a:avLst/>
          </a:prstGeom>
        </p:spPr>
      </p:pic>
    </p:spTree>
    <p:extLst>
      <p:ext uri="{BB962C8B-B14F-4D97-AF65-F5344CB8AC3E}">
        <p14:creationId xmlns:p14="http://schemas.microsoft.com/office/powerpoint/2010/main" val="1575211762"/>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37881" y="226728"/>
            <a:ext cx="11080377" cy="1756281"/>
          </a:xfrm>
        </p:spPr>
        <p:txBody>
          <a:bodyPr>
            <a:normAutofit/>
          </a:bodyPr>
          <a:lstStyle/>
          <a:p>
            <a:pPr algn="just"/>
            <a:r>
              <a:rPr lang="sl-SI" sz="4000" b="1" dirty="0" smtClean="0"/>
              <a:t>21.</a:t>
            </a:r>
            <a:r>
              <a:rPr lang="sl-SI" sz="4000" dirty="0" smtClean="0"/>
              <a:t> Naslov katere </a:t>
            </a:r>
            <a:r>
              <a:rPr lang="sl-SI" sz="4000" b="1" u="sng" dirty="0" smtClean="0"/>
              <a:t>pesmi</a:t>
            </a:r>
            <a:r>
              <a:rPr lang="sl-SI" sz="4000" dirty="0" smtClean="0"/>
              <a:t> dueta Beti Jurković in Marjane Deržaj iz leta 1958 (z glasbo in besedilom Toneta Roša), predstavljata spodnji dve fotografiji?</a:t>
            </a:r>
            <a:endParaRPr lang="sl-SI" sz="4000" dirty="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1" y="2046541"/>
            <a:ext cx="5365459" cy="3581019"/>
          </a:xfrm>
          <a:prstGeom prst="rect">
            <a:avLst/>
          </a:prstGeom>
        </p:spPr>
      </p:pic>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496" y="2046541"/>
            <a:ext cx="4774692" cy="3581019"/>
          </a:xfrm>
          <a:prstGeom prst="rect">
            <a:avLst/>
          </a:prstGeom>
        </p:spPr>
      </p:pic>
      <p:sp>
        <p:nvSpPr>
          <p:cNvPr id="3" name="PoljeZBesedilom 2"/>
          <p:cNvSpPr txBox="1"/>
          <p:nvPr/>
        </p:nvSpPr>
        <p:spPr>
          <a:xfrm>
            <a:off x="2048256" y="5754624"/>
            <a:ext cx="8875776" cy="769441"/>
          </a:xfrm>
          <a:prstGeom prst="rect">
            <a:avLst/>
          </a:prstGeom>
          <a:noFill/>
        </p:spPr>
        <p:txBody>
          <a:bodyPr wrap="square" rtlCol="0">
            <a:spAutoFit/>
          </a:bodyPr>
          <a:lstStyle/>
          <a:p>
            <a:pPr algn="ctr"/>
            <a:r>
              <a:rPr lang="sl-SI" sz="4400" b="1" dirty="0" smtClean="0"/>
              <a:t>ZVONČKI IN TROBENTICE</a:t>
            </a:r>
            <a:endParaRPr lang="sl-SI" sz="4400" b="1" dirty="0"/>
          </a:p>
        </p:txBody>
      </p:sp>
    </p:spTree>
    <p:extLst>
      <p:ext uri="{BB962C8B-B14F-4D97-AF65-F5344CB8AC3E}">
        <p14:creationId xmlns:p14="http://schemas.microsoft.com/office/powerpoint/2010/main" val="2495553664"/>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638287" y="292608"/>
            <a:ext cx="10676069" cy="2816353"/>
          </a:xfrm>
        </p:spPr>
        <p:txBody>
          <a:bodyPr>
            <a:noAutofit/>
          </a:bodyPr>
          <a:lstStyle/>
          <a:p>
            <a:pPr algn="just"/>
            <a:r>
              <a:rPr lang="sl-SI" sz="4800" b="1" dirty="0" smtClean="0"/>
              <a:t>22.</a:t>
            </a:r>
            <a:r>
              <a:rPr lang="sl-SI" sz="4800" dirty="0" smtClean="0"/>
              <a:t> Čeprav je opica, njegovo ime v slovenskem prevodu iz angleščine pomeni osla. O katerem </a:t>
            </a:r>
            <a:r>
              <a:rPr lang="sl-SI" sz="4800" b="1" u="sng" dirty="0"/>
              <a:t>junaku istoimenske franšize videoiger</a:t>
            </a:r>
            <a:r>
              <a:rPr lang="sl-SI" sz="4800" dirty="0" smtClean="0"/>
              <a:t> je govora?</a:t>
            </a:r>
            <a:endParaRPr lang="sl-SI" sz="4800" dirty="0"/>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29" y="3108961"/>
            <a:ext cx="3386840" cy="3297936"/>
          </a:xfrm>
          <a:prstGeom prst="rect">
            <a:avLst/>
          </a:prstGeom>
        </p:spPr>
      </p:pic>
      <p:pic>
        <p:nvPicPr>
          <p:cNvPr id="6" name="Slika 5"/>
          <p:cNvPicPr>
            <a:picLocks noChangeAspect="1"/>
          </p:cNvPicPr>
          <p:nvPr/>
        </p:nvPicPr>
        <p:blipFill>
          <a:blip r:embed="rId3"/>
          <a:stretch>
            <a:fillRect/>
          </a:stretch>
        </p:blipFill>
        <p:spPr>
          <a:xfrm>
            <a:off x="4137587" y="3413761"/>
            <a:ext cx="3305175" cy="2895600"/>
          </a:xfrm>
          <a:prstGeom prst="rect">
            <a:avLst/>
          </a:prstGeom>
        </p:spPr>
      </p:pic>
      <p:sp>
        <p:nvSpPr>
          <p:cNvPr id="8" name="PoljeZBesedilom 7"/>
          <p:cNvSpPr txBox="1"/>
          <p:nvPr/>
        </p:nvSpPr>
        <p:spPr>
          <a:xfrm>
            <a:off x="7802880" y="3892065"/>
            <a:ext cx="3035808" cy="1938992"/>
          </a:xfrm>
          <a:prstGeom prst="rect">
            <a:avLst/>
          </a:prstGeom>
          <a:noFill/>
        </p:spPr>
        <p:txBody>
          <a:bodyPr wrap="square" rtlCol="0">
            <a:spAutoFit/>
          </a:bodyPr>
          <a:lstStyle/>
          <a:p>
            <a:pPr algn="ctr"/>
            <a:r>
              <a:rPr lang="sl-SI" sz="6000" b="1" dirty="0" smtClean="0"/>
              <a:t>DONKEY KONG</a:t>
            </a:r>
            <a:endParaRPr lang="sl-SI" sz="6000" b="1" dirty="0"/>
          </a:p>
        </p:txBody>
      </p:sp>
    </p:spTree>
    <p:extLst>
      <p:ext uri="{BB962C8B-B14F-4D97-AF65-F5344CB8AC3E}">
        <p14:creationId xmlns:p14="http://schemas.microsoft.com/office/powerpoint/2010/main" val="2396401410"/>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p:cNvSpPr txBox="1"/>
          <p:nvPr/>
        </p:nvSpPr>
        <p:spPr>
          <a:xfrm>
            <a:off x="400621" y="1344200"/>
            <a:ext cx="5853875" cy="923330"/>
          </a:xfrm>
          <a:prstGeom prst="rect">
            <a:avLst/>
          </a:prstGeom>
          <a:noFill/>
        </p:spPr>
        <p:txBody>
          <a:bodyPr wrap="square" rtlCol="0">
            <a:spAutoFit/>
          </a:bodyPr>
          <a:lstStyle/>
          <a:p>
            <a:r>
              <a:rPr lang="sl-SI" sz="5400" dirty="0" smtClean="0"/>
              <a:t>A) </a:t>
            </a:r>
            <a:r>
              <a:rPr lang="sl-SI" sz="5400" b="1" dirty="0" smtClean="0"/>
              <a:t>SLOVENIJA</a:t>
            </a:r>
            <a:r>
              <a:rPr lang="sl-SI" sz="5400" dirty="0" smtClean="0"/>
              <a:t> </a:t>
            </a:r>
            <a:r>
              <a:rPr lang="sl-SI" sz="5400" i="1" dirty="0" smtClean="0"/>
              <a:t>(Ptuj)</a:t>
            </a:r>
            <a:endParaRPr lang="sl-SI" sz="5400" i="1" dirty="0"/>
          </a:p>
        </p:txBody>
      </p:sp>
      <p:sp>
        <p:nvSpPr>
          <p:cNvPr id="10" name="PoljeZBesedilom 9"/>
          <p:cNvSpPr txBox="1"/>
          <p:nvPr/>
        </p:nvSpPr>
        <p:spPr>
          <a:xfrm>
            <a:off x="6975071" y="1081433"/>
            <a:ext cx="4339538" cy="1323439"/>
          </a:xfrm>
          <a:prstGeom prst="rect">
            <a:avLst/>
          </a:prstGeom>
          <a:noFill/>
        </p:spPr>
        <p:txBody>
          <a:bodyPr wrap="square" rtlCol="0">
            <a:spAutoFit/>
          </a:bodyPr>
          <a:lstStyle/>
          <a:p>
            <a:pPr algn="ctr"/>
            <a:r>
              <a:rPr lang="sl-SI" sz="4000" dirty="0" smtClean="0"/>
              <a:t>B) </a:t>
            </a:r>
            <a:r>
              <a:rPr lang="sl-SI" sz="4000" b="1" dirty="0" smtClean="0"/>
              <a:t>BRAZILIJA</a:t>
            </a:r>
            <a:r>
              <a:rPr lang="sl-SI" sz="4000" dirty="0" smtClean="0"/>
              <a:t> </a:t>
            </a:r>
            <a:br>
              <a:rPr lang="sl-SI" sz="4000" dirty="0" smtClean="0"/>
            </a:br>
            <a:r>
              <a:rPr lang="sl-SI" sz="4000" i="1" dirty="0" smtClean="0"/>
              <a:t>(Rio de Janeiro)</a:t>
            </a:r>
            <a:endParaRPr lang="sl-SI" sz="4000" i="1" dirty="0"/>
          </a:p>
        </p:txBody>
      </p:sp>
      <p:sp>
        <p:nvSpPr>
          <p:cNvPr id="6" name="Naslov 1"/>
          <p:cNvSpPr>
            <a:spLocks noGrp="1"/>
          </p:cNvSpPr>
          <p:nvPr>
            <p:ph type="title"/>
          </p:nvPr>
        </p:nvSpPr>
        <p:spPr>
          <a:xfrm>
            <a:off x="524255" y="292608"/>
            <a:ext cx="11094720" cy="914250"/>
          </a:xfrm>
        </p:spPr>
        <p:txBody>
          <a:bodyPr>
            <a:normAutofit/>
          </a:bodyPr>
          <a:lstStyle/>
          <a:p>
            <a:r>
              <a:rPr lang="sl-SI" sz="4000" b="1" dirty="0" smtClean="0"/>
              <a:t>23.</a:t>
            </a:r>
            <a:r>
              <a:rPr lang="sl-SI" sz="4000" dirty="0" smtClean="0"/>
              <a:t> Imenujte </a:t>
            </a:r>
            <a:r>
              <a:rPr lang="sl-SI" sz="4000" b="1" u="sng" dirty="0" smtClean="0"/>
              <a:t>države pustnih rajanj</a:t>
            </a:r>
            <a:r>
              <a:rPr lang="sl-SI" sz="4000" dirty="0" smtClean="0"/>
              <a:t> na spodnjih slikah.</a:t>
            </a:r>
            <a:endParaRPr lang="sl-SI" sz="4000"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21" y="2404872"/>
            <a:ext cx="5547360" cy="4160520"/>
          </a:xfrm>
          <a:prstGeom prst="rect">
            <a:avLst/>
          </a:prstGeom>
        </p:spPr>
      </p:pic>
      <p:pic>
        <p:nvPicPr>
          <p:cNvPr id="11" name="Slika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556" y="2404872"/>
            <a:ext cx="5173008" cy="4138406"/>
          </a:xfrm>
          <a:prstGeom prst="rect">
            <a:avLst/>
          </a:prstGeom>
        </p:spPr>
      </p:pic>
    </p:spTree>
    <p:extLst>
      <p:ext uri="{BB962C8B-B14F-4D97-AF65-F5344CB8AC3E}">
        <p14:creationId xmlns:p14="http://schemas.microsoft.com/office/powerpoint/2010/main" val="3252628594"/>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445770" y="802966"/>
            <a:ext cx="5796534" cy="923330"/>
          </a:xfrm>
          <a:prstGeom prst="rect">
            <a:avLst/>
          </a:prstGeom>
          <a:noFill/>
        </p:spPr>
        <p:txBody>
          <a:bodyPr wrap="square" rtlCol="0">
            <a:spAutoFit/>
          </a:bodyPr>
          <a:lstStyle/>
          <a:p>
            <a:r>
              <a:rPr lang="sl-SI" sz="5400" dirty="0" smtClean="0"/>
              <a:t>C) </a:t>
            </a:r>
            <a:r>
              <a:rPr lang="sl-SI" sz="5400" b="1" dirty="0" smtClean="0"/>
              <a:t>ITALIJA</a:t>
            </a:r>
            <a:r>
              <a:rPr lang="sl-SI" sz="5400" dirty="0" smtClean="0"/>
              <a:t> </a:t>
            </a:r>
            <a:r>
              <a:rPr lang="sl-SI" sz="5400" i="1" dirty="0" smtClean="0"/>
              <a:t>(Benetke)</a:t>
            </a:r>
            <a:endParaRPr lang="sl-SI" sz="5400" i="1" dirty="0"/>
          </a:p>
        </p:txBody>
      </p:sp>
      <p:sp>
        <p:nvSpPr>
          <p:cNvPr id="6" name="PoljeZBesedilom 5"/>
          <p:cNvSpPr txBox="1"/>
          <p:nvPr/>
        </p:nvSpPr>
        <p:spPr>
          <a:xfrm>
            <a:off x="7306768" y="289019"/>
            <a:ext cx="3560063" cy="1754326"/>
          </a:xfrm>
          <a:prstGeom prst="rect">
            <a:avLst/>
          </a:prstGeom>
          <a:noFill/>
        </p:spPr>
        <p:txBody>
          <a:bodyPr wrap="square" rtlCol="0">
            <a:spAutoFit/>
          </a:bodyPr>
          <a:lstStyle/>
          <a:p>
            <a:pPr algn="ctr"/>
            <a:r>
              <a:rPr lang="sl-SI" sz="5400" dirty="0" smtClean="0"/>
              <a:t>D) </a:t>
            </a:r>
            <a:r>
              <a:rPr lang="sl-SI" sz="5400" b="1" dirty="0" smtClean="0"/>
              <a:t>BELGIJA</a:t>
            </a:r>
            <a:r>
              <a:rPr lang="sl-SI" sz="5400" dirty="0" smtClean="0"/>
              <a:t> </a:t>
            </a:r>
            <a:br>
              <a:rPr lang="sl-SI" sz="5400" dirty="0" smtClean="0"/>
            </a:br>
            <a:r>
              <a:rPr lang="sl-SI" sz="5400" i="1" dirty="0" smtClean="0"/>
              <a:t>(</a:t>
            </a:r>
            <a:r>
              <a:rPr lang="sl-SI" sz="5400" i="1" dirty="0" err="1" smtClean="0"/>
              <a:t>Binche</a:t>
            </a:r>
            <a:r>
              <a:rPr lang="sl-SI" sz="5400" i="1" dirty="0" smtClean="0"/>
              <a:t>)</a:t>
            </a:r>
            <a:endParaRPr lang="sl-SI" sz="5400" i="1"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06" y="2221230"/>
            <a:ext cx="6071868" cy="3643121"/>
          </a:xfrm>
          <a:prstGeom prst="rect">
            <a:avLst/>
          </a:prstGeom>
        </p:spPr>
      </p:pic>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071" y="2128689"/>
            <a:ext cx="3353459" cy="4314783"/>
          </a:xfrm>
          <a:prstGeom prst="rect">
            <a:avLst/>
          </a:prstGeom>
        </p:spPr>
      </p:pic>
    </p:spTree>
    <p:extLst>
      <p:ext uri="{BB962C8B-B14F-4D97-AF65-F5344CB8AC3E}">
        <p14:creationId xmlns:p14="http://schemas.microsoft.com/office/powerpoint/2010/main" val="2666166747"/>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653488" y="236744"/>
            <a:ext cx="10941104" cy="3469624"/>
          </a:xfrm>
        </p:spPr>
        <p:txBody>
          <a:bodyPr>
            <a:normAutofit fontScale="90000"/>
          </a:bodyPr>
          <a:lstStyle/>
          <a:p>
            <a:pPr algn="just"/>
            <a:r>
              <a:rPr lang="sl-SI" sz="3200" b="1" dirty="0" smtClean="0"/>
              <a:t>24.</a:t>
            </a:r>
            <a:r>
              <a:rPr lang="sl-SI" sz="3200" dirty="0" smtClean="0"/>
              <a:t> Katera je po površini največja </a:t>
            </a:r>
            <a:r>
              <a:rPr lang="sl-SI" sz="3200" b="1" u="sng" dirty="0" smtClean="0"/>
              <a:t>indijska zvezna država</a:t>
            </a:r>
            <a:r>
              <a:rPr lang="sl-SI" sz="3200" dirty="0" smtClean="0"/>
              <a:t>, v kateri se nahaja 55% celotne puščave </a:t>
            </a:r>
            <a:r>
              <a:rPr lang="sl-SI" sz="3200" dirty="0" err="1" smtClean="0"/>
              <a:t>Thar</a:t>
            </a:r>
            <a:r>
              <a:rPr lang="sl-SI" sz="3200" dirty="0" smtClean="0"/>
              <a:t>, imenovane tudi Velika indijska puščava? Njeno glavno mesto je Džajpur. Enega od delov imena te zvezne države najdemo v imenu marsikatere srednjeazijske države, preostanek pa v indijskem kraljevem nazivu in tudi v priimku nekdanjega hrvaškega košarkarja, člana na koncu 80. let zelo uspešne </a:t>
            </a:r>
            <a:r>
              <a:rPr lang="sl-SI" sz="3200" dirty="0" err="1" smtClean="0"/>
              <a:t>Jugoplastike</a:t>
            </a:r>
            <a:r>
              <a:rPr lang="sl-SI" sz="3200" dirty="0" smtClean="0"/>
              <a:t> iz Splita ter srebrne hrvaške reprezentance z OI 1992 v Barceloni, ki se je kasneje preizkusil tudi v Ligi NBA za ekipo Boston </a:t>
            </a:r>
            <a:r>
              <a:rPr lang="sl-SI" sz="3200" dirty="0" err="1" smtClean="0"/>
              <a:t>Celtics</a:t>
            </a:r>
            <a:r>
              <a:rPr lang="sl-SI" sz="3200" dirty="0" smtClean="0"/>
              <a:t>.</a:t>
            </a:r>
            <a:endParaRPr lang="sl-SI" sz="3200"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88" y="3792354"/>
            <a:ext cx="2515502" cy="2707309"/>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8896" y="3792354"/>
            <a:ext cx="4011654" cy="2673391"/>
          </a:xfrm>
          <a:prstGeom prst="rect">
            <a:avLst/>
          </a:prstGeom>
        </p:spPr>
      </p:pic>
      <p:sp>
        <p:nvSpPr>
          <p:cNvPr id="5" name="PoljeZBesedilom 4"/>
          <p:cNvSpPr txBox="1"/>
          <p:nvPr/>
        </p:nvSpPr>
        <p:spPr>
          <a:xfrm>
            <a:off x="7560456" y="4436551"/>
            <a:ext cx="4156056" cy="1384995"/>
          </a:xfrm>
          <a:prstGeom prst="rect">
            <a:avLst/>
          </a:prstGeom>
          <a:noFill/>
        </p:spPr>
        <p:txBody>
          <a:bodyPr wrap="square" rtlCol="0">
            <a:spAutoFit/>
          </a:bodyPr>
          <a:lstStyle/>
          <a:p>
            <a:pPr algn="ctr"/>
            <a:r>
              <a:rPr lang="sl-SI" sz="6000" b="1" dirty="0" smtClean="0"/>
              <a:t>RADŽASTAN</a:t>
            </a:r>
            <a:br>
              <a:rPr lang="sl-SI" sz="6000" b="1" dirty="0" smtClean="0"/>
            </a:br>
            <a:r>
              <a:rPr lang="sl-SI" sz="2400" i="1" dirty="0" smtClean="0"/>
              <a:t>(košarkar Dino </a:t>
            </a:r>
            <a:r>
              <a:rPr lang="sl-SI" sz="2400" i="1" dirty="0" err="1" smtClean="0"/>
              <a:t>Rađa</a:t>
            </a:r>
            <a:r>
              <a:rPr lang="sl-SI" sz="2400" i="1" dirty="0" smtClean="0"/>
              <a:t>)</a:t>
            </a:r>
            <a:endParaRPr lang="sl-SI" sz="2400" i="1" dirty="0"/>
          </a:p>
        </p:txBody>
      </p:sp>
    </p:spTree>
    <p:extLst>
      <p:ext uri="{BB962C8B-B14F-4D97-AF65-F5344CB8AC3E}">
        <p14:creationId xmlns:p14="http://schemas.microsoft.com/office/powerpoint/2010/main" val="3862166021"/>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22600" y="414529"/>
            <a:ext cx="10482431" cy="2401823"/>
          </a:xfrm>
        </p:spPr>
        <p:txBody>
          <a:bodyPr>
            <a:normAutofit fontScale="90000"/>
          </a:bodyPr>
          <a:lstStyle/>
          <a:p>
            <a:pPr algn="just"/>
            <a:r>
              <a:rPr lang="sl-SI" sz="3500" b="1" dirty="0" smtClean="0"/>
              <a:t>25.</a:t>
            </a:r>
            <a:r>
              <a:rPr lang="sl-SI" sz="3500" dirty="0" smtClean="0"/>
              <a:t> V kateri </a:t>
            </a:r>
            <a:r>
              <a:rPr lang="sl-SI" sz="3500" b="1" u="sng" dirty="0" smtClean="0"/>
              <a:t>državi</a:t>
            </a:r>
            <a:r>
              <a:rPr lang="sl-SI" sz="3500" dirty="0" smtClean="0"/>
              <a:t> se nahaja </a:t>
            </a:r>
            <a:r>
              <a:rPr lang="sl-SI" sz="3500" dirty="0" err="1" smtClean="0"/>
              <a:t>Hobitovo</a:t>
            </a:r>
            <a:r>
              <a:rPr lang="sl-SI" sz="3500" dirty="0" smtClean="0"/>
              <a:t> (</a:t>
            </a:r>
            <a:r>
              <a:rPr lang="sl-SI" sz="3500" dirty="0" err="1" smtClean="0"/>
              <a:t>Hobbiton</a:t>
            </a:r>
            <a:r>
              <a:rPr lang="sl-SI" sz="3500" dirty="0" smtClean="0"/>
              <a:t>), </a:t>
            </a:r>
            <a:r>
              <a:rPr lang="sl-SI" sz="3500" dirty="0" err="1" smtClean="0"/>
              <a:t>šajerska</a:t>
            </a:r>
            <a:r>
              <a:rPr lang="sl-SI" sz="3500" dirty="0" smtClean="0"/>
              <a:t> vas </a:t>
            </a:r>
            <a:r>
              <a:rPr lang="sl-SI" sz="3500" dirty="0" err="1" smtClean="0"/>
              <a:t>hobitov</a:t>
            </a:r>
            <a:r>
              <a:rPr lang="sl-SI" sz="3500" dirty="0" smtClean="0"/>
              <a:t> iz okolice kraja Matamata, v kateri so snemali začetne prizore filma Gospodar prstanov: Bratovščina prstana? Iz iste države prihaja tudi režiser celotnih trilogij filmov Gospodar prstanov in </a:t>
            </a:r>
            <a:r>
              <a:rPr lang="sl-SI" sz="3500" dirty="0" err="1" smtClean="0"/>
              <a:t>Hobit</a:t>
            </a:r>
            <a:r>
              <a:rPr lang="sl-SI" sz="3500" dirty="0" smtClean="0"/>
              <a:t> Peter Jackson.</a:t>
            </a:r>
            <a:endParaRPr lang="sl-SI" sz="3500" dirty="0"/>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48" y="2962656"/>
            <a:ext cx="5026669" cy="3347085"/>
          </a:xfrm>
          <a:prstGeom prst="rect">
            <a:avLst/>
          </a:prstGeom>
        </p:spPr>
      </p:pic>
      <p:sp>
        <p:nvSpPr>
          <p:cNvPr id="3" name="PoljeZBesedilom 2"/>
          <p:cNvSpPr txBox="1"/>
          <p:nvPr/>
        </p:nvSpPr>
        <p:spPr>
          <a:xfrm>
            <a:off x="6754368" y="3511296"/>
            <a:ext cx="3669792" cy="2123658"/>
          </a:xfrm>
          <a:prstGeom prst="rect">
            <a:avLst/>
          </a:prstGeom>
          <a:noFill/>
        </p:spPr>
        <p:txBody>
          <a:bodyPr wrap="square" rtlCol="0">
            <a:spAutoFit/>
          </a:bodyPr>
          <a:lstStyle/>
          <a:p>
            <a:pPr algn="ctr"/>
            <a:r>
              <a:rPr lang="sl-SI" sz="6600" b="1" dirty="0" smtClean="0"/>
              <a:t>NOVI ZELANDIJI</a:t>
            </a:r>
            <a:endParaRPr lang="sl-SI" sz="6600" b="1" dirty="0"/>
          </a:p>
        </p:txBody>
      </p:sp>
    </p:spTree>
    <p:extLst>
      <p:ext uri="{BB962C8B-B14F-4D97-AF65-F5344CB8AC3E}">
        <p14:creationId xmlns:p14="http://schemas.microsoft.com/office/powerpoint/2010/main" val="173371160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vsebine 10"/>
          <p:cNvSpPr>
            <a:spLocks noGrp="1"/>
          </p:cNvSpPr>
          <p:nvPr>
            <p:ph idx="1"/>
          </p:nvPr>
        </p:nvSpPr>
        <p:spPr>
          <a:xfrm>
            <a:off x="937055" y="750586"/>
            <a:ext cx="10515600" cy="1696051"/>
          </a:xfrm>
        </p:spPr>
        <p:txBody>
          <a:bodyPr>
            <a:normAutofit/>
          </a:bodyPr>
          <a:lstStyle/>
          <a:p>
            <a:pPr marL="0" indent="0">
              <a:buNone/>
            </a:pPr>
            <a:r>
              <a:rPr lang="sl-SI" sz="4000" b="1" dirty="0" smtClean="0"/>
              <a:t>2.</a:t>
            </a:r>
            <a:r>
              <a:rPr lang="sl-SI" sz="4000" dirty="0" smtClean="0"/>
              <a:t> </a:t>
            </a:r>
            <a:r>
              <a:rPr lang="sl-SI" sz="4000" dirty="0"/>
              <a:t>Iz katerega </a:t>
            </a:r>
            <a:r>
              <a:rPr lang="sl-SI" sz="4000" b="1" u="sng" dirty="0"/>
              <a:t>kraja na Goričkem</a:t>
            </a:r>
            <a:r>
              <a:rPr lang="sl-SI" sz="4000" b="1" dirty="0"/>
              <a:t> </a:t>
            </a:r>
            <a:r>
              <a:rPr lang="sl-SI" sz="4000" dirty="0"/>
              <a:t>je prvi </a:t>
            </a:r>
            <a:r>
              <a:rPr lang="sl-SI" sz="4000" dirty="0" smtClean="0"/>
              <a:t>predsednik Republike </a:t>
            </a:r>
            <a:r>
              <a:rPr lang="sl-SI" sz="4000" dirty="0"/>
              <a:t>Slovenije Milan Kučan?</a:t>
            </a:r>
          </a:p>
        </p:txBody>
      </p:sp>
      <p:pic>
        <p:nvPicPr>
          <p:cNvPr id="12" name="Slika 11"/>
          <p:cNvPicPr>
            <a:picLocks noChangeAspect="1"/>
          </p:cNvPicPr>
          <p:nvPr/>
        </p:nvPicPr>
        <p:blipFill>
          <a:blip r:embed="rId2"/>
          <a:stretch>
            <a:fillRect/>
          </a:stretch>
        </p:blipFill>
        <p:spPr>
          <a:xfrm>
            <a:off x="3158916" y="2446637"/>
            <a:ext cx="4951773" cy="3520260"/>
          </a:xfrm>
          <a:prstGeom prst="rect">
            <a:avLst/>
          </a:prstGeom>
        </p:spPr>
      </p:pic>
    </p:spTree>
    <p:extLst>
      <p:ext uri="{BB962C8B-B14F-4D97-AF65-F5344CB8AC3E}">
        <p14:creationId xmlns:p14="http://schemas.microsoft.com/office/powerpoint/2010/main" val="3749768296"/>
      </p:ext>
    </p:extLst>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13816" y="352933"/>
            <a:ext cx="10515600" cy="1646555"/>
          </a:xfrm>
        </p:spPr>
        <p:txBody>
          <a:bodyPr>
            <a:normAutofit fontScale="90000"/>
          </a:bodyPr>
          <a:lstStyle/>
          <a:p>
            <a:pPr algn="just"/>
            <a:r>
              <a:rPr lang="sl-SI" sz="6000" b="1" dirty="0" smtClean="0"/>
              <a:t>26.</a:t>
            </a:r>
            <a:r>
              <a:rPr lang="sl-SI" sz="6000" dirty="0" smtClean="0"/>
              <a:t> Katero od naštetih števil je </a:t>
            </a:r>
            <a:r>
              <a:rPr lang="sl-SI" sz="6000" b="1" u="sng" dirty="0" smtClean="0"/>
              <a:t>večkratnik števila 3</a:t>
            </a:r>
            <a:r>
              <a:rPr lang="sl-SI" sz="6000" dirty="0" smtClean="0"/>
              <a:t>? </a:t>
            </a:r>
            <a:r>
              <a:rPr lang="sl-SI" b="1" dirty="0" smtClean="0">
                <a:effectLst>
                  <a:outerShdw blurRad="38100" dist="38100" dir="2700000" algn="tl">
                    <a:srgbClr val="000000">
                      <a:alpha val="43137"/>
                    </a:srgbClr>
                  </a:outerShdw>
                </a:effectLst>
              </a:rPr>
              <a:t>PRAVILNI ODGOVOR B</a:t>
            </a:r>
            <a:endParaRPr lang="sl-SI" b="1" dirty="0">
              <a:effectLst>
                <a:outerShdw blurRad="38100" dist="38100" dir="2700000" algn="tl">
                  <a:srgbClr val="000000">
                    <a:alpha val="43137"/>
                  </a:srgbClr>
                </a:outerShdw>
              </a:effectLst>
            </a:endParaRPr>
          </a:p>
        </p:txBody>
      </p:sp>
      <p:sp>
        <p:nvSpPr>
          <p:cNvPr id="5" name="PoljeZBesedilom 4"/>
          <p:cNvSpPr txBox="1"/>
          <p:nvPr/>
        </p:nvSpPr>
        <p:spPr>
          <a:xfrm>
            <a:off x="2170176" y="2243328"/>
            <a:ext cx="8522208" cy="4031873"/>
          </a:xfrm>
          <a:prstGeom prst="rect">
            <a:avLst/>
          </a:prstGeom>
          <a:noFill/>
        </p:spPr>
        <p:txBody>
          <a:bodyPr wrap="square" rtlCol="0">
            <a:spAutoFit/>
          </a:bodyPr>
          <a:lstStyle/>
          <a:p>
            <a:r>
              <a:rPr lang="sl-SI" sz="4000" dirty="0" smtClean="0"/>
              <a:t>A) 117682 </a:t>
            </a:r>
            <a:r>
              <a:rPr lang="sl-SI" sz="4000" i="1" dirty="0" smtClean="0"/>
              <a:t>(vsota števk 25, ni deljivo s 3)</a:t>
            </a:r>
            <a:br>
              <a:rPr lang="sl-SI" sz="4000" i="1" dirty="0" smtClean="0"/>
            </a:br>
            <a:r>
              <a:rPr lang="sl-SI" sz="3200" dirty="0" smtClean="0"/>
              <a:t/>
            </a:r>
            <a:br>
              <a:rPr lang="sl-SI" sz="3200" dirty="0" smtClean="0"/>
            </a:br>
            <a:r>
              <a:rPr lang="sl-SI" sz="4000" b="1" u="sng" dirty="0" smtClean="0"/>
              <a:t>B) 137625</a:t>
            </a:r>
            <a:r>
              <a:rPr lang="sl-SI" sz="4000" dirty="0" smtClean="0"/>
              <a:t> </a:t>
            </a:r>
            <a:r>
              <a:rPr lang="sl-SI" sz="4000" i="1" dirty="0" smtClean="0"/>
              <a:t>(vsota števk 24, </a:t>
            </a:r>
            <a:r>
              <a:rPr lang="sl-SI" sz="4000" i="1" u="sng" dirty="0" smtClean="0"/>
              <a:t>je deljivo s 3</a:t>
            </a:r>
            <a:r>
              <a:rPr lang="sl-SI" sz="4000" i="1" dirty="0" smtClean="0"/>
              <a:t>)</a:t>
            </a:r>
            <a:r>
              <a:rPr lang="sl-SI" sz="3200" i="1" dirty="0" smtClean="0"/>
              <a:t/>
            </a:r>
            <a:br>
              <a:rPr lang="sl-SI" sz="3200" i="1" dirty="0" smtClean="0"/>
            </a:br>
            <a:r>
              <a:rPr lang="sl-SI" sz="3200" dirty="0" smtClean="0"/>
              <a:t/>
            </a:r>
            <a:br>
              <a:rPr lang="sl-SI" sz="3200" dirty="0" smtClean="0"/>
            </a:br>
            <a:r>
              <a:rPr lang="sl-SI" sz="4000" dirty="0" smtClean="0"/>
              <a:t>C) 158222 </a:t>
            </a:r>
            <a:r>
              <a:rPr lang="sl-SI" sz="4000" i="1" dirty="0" smtClean="0"/>
              <a:t>(vsota števk 20, ni deljivo s 3)</a:t>
            </a:r>
            <a:r>
              <a:rPr lang="sl-SI" sz="3200" i="1" dirty="0" smtClean="0"/>
              <a:t/>
            </a:r>
            <a:br>
              <a:rPr lang="sl-SI" sz="3200" i="1" dirty="0" smtClean="0"/>
            </a:br>
            <a:r>
              <a:rPr lang="sl-SI" sz="3200" dirty="0" smtClean="0"/>
              <a:t/>
            </a:r>
            <a:br>
              <a:rPr lang="sl-SI" sz="3200" dirty="0" smtClean="0"/>
            </a:br>
            <a:r>
              <a:rPr lang="sl-SI" sz="4000" dirty="0" smtClean="0"/>
              <a:t>D) 179893 </a:t>
            </a:r>
            <a:r>
              <a:rPr lang="sl-SI" sz="4000" i="1" dirty="0" smtClean="0"/>
              <a:t>(vsota števk 37, ni deljivo s 3)</a:t>
            </a:r>
            <a:endParaRPr lang="sl-SI" sz="4000" i="1" dirty="0"/>
          </a:p>
        </p:txBody>
      </p:sp>
    </p:spTree>
    <p:extLst>
      <p:ext uri="{BB962C8B-B14F-4D97-AF65-F5344CB8AC3E}">
        <p14:creationId xmlns:p14="http://schemas.microsoft.com/office/powerpoint/2010/main" val="1162087214"/>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303" y="2231134"/>
            <a:ext cx="8010144" cy="4340987"/>
          </a:xfrm>
          <a:prstGeom prst="rect">
            <a:avLst/>
          </a:prstGeom>
        </p:spPr>
      </p:pic>
      <p:sp>
        <p:nvSpPr>
          <p:cNvPr id="2" name="PoljeZBesedilom 1"/>
          <p:cNvSpPr txBox="1"/>
          <p:nvPr/>
        </p:nvSpPr>
        <p:spPr>
          <a:xfrm>
            <a:off x="926592" y="3333903"/>
            <a:ext cx="4791456" cy="1323439"/>
          </a:xfrm>
          <a:prstGeom prst="rect">
            <a:avLst/>
          </a:prstGeom>
          <a:noFill/>
        </p:spPr>
        <p:txBody>
          <a:bodyPr wrap="square" rtlCol="0">
            <a:spAutoFit/>
          </a:bodyPr>
          <a:lstStyle/>
          <a:p>
            <a:r>
              <a:rPr lang="sl-SI" sz="8000" b="1" dirty="0" smtClean="0"/>
              <a:t>MAGNEZIJ</a:t>
            </a:r>
            <a:endParaRPr lang="sl-SI" sz="8000" b="1" dirty="0"/>
          </a:p>
        </p:txBody>
      </p:sp>
      <p:sp>
        <p:nvSpPr>
          <p:cNvPr id="6" name="Naslov 1"/>
          <p:cNvSpPr>
            <a:spLocks noGrp="1"/>
          </p:cNvSpPr>
          <p:nvPr>
            <p:ph type="title"/>
          </p:nvPr>
        </p:nvSpPr>
        <p:spPr>
          <a:xfrm>
            <a:off x="766063" y="280416"/>
            <a:ext cx="10326624" cy="2389632"/>
          </a:xfrm>
        </p:spPr>
        <p:txBody>
          <a:bodyPr>
            <a:normAutofit/>
          </a:bodyPr>
          <a:lstStyle/>
          <a:p>
            <a:r>
              <a:rPr lang="sl-SI" sz="3200" b="1" dirty="0" smtClean="0"/>
              <a:t>27.</a:t>
            </a:r>
            <a:r>
              <a:rPr lang="sl-SI" sz="3200" dirty="0" smtClean="0"/>
              <a:t> Kateri </a:t>
            </a:r>
            <a:r>
              <a:rPr lang="sl-SI" sz="3200" b="1" u="sng" dirty="0" smtClean="0"/>
              <a:t>kovinski kemijski element</a:t>
            </a:r>
            <a:r>
              <a:rPr lang="sl-SI" sz="3200" dirty="0" smtClean="0"/>
              <a:t> je v središču cikličnega </a:t>
            </a:r>
            <a:r>
              <a:rPr lang="sl-SI" sz="3200" dirty="0" err="1" smtClean="0"/>
              <a:t>liganda</a:t>
            </a:r>
            <a:r>
              <a:rPr lang="sl-SI" sz="3200" dirty="0" smtClean="0"/>
              <a:t> molekule rastlinskega barvila klorofila? Njegovo atomsko število je 12, njegov citrat pa se v obliki tablet uporablja za sprostitev mišic ter zmanjšanje utrujenosti in izčrpanosti.</a:t>
            </a:r>
            <a:endParaRPr lang="sl-SI" sz="3200" dirty="0"/>
          </a:p>
        </p:txBody>
      </p:sp>
    </p:spTree>
    <p:extLst>
      <p:ext uri="{BB962C8B-B14F-4D97-AF65-F5344CB8AC3E}">
        <p14:creationId xmlns:p14="http://schemas.microsoft.com/office/powerpoint/2010/main" val="3180539390"/>
      </p:ext>
    </p:extLst>
  </p:cSld>
  <p:clrMapOvr>
    <a:masterClrMapping/>
  </p:clrMapOvr>
  <p:transition spd="slow">
    <p:push di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95169" y="402336"/>
            <a:ext cx="10515600" cy="1207008"/>
          </a:xfrm>
        </p:spPr>
        <p:txBody>
          <a:bodyPr>
            <a:normAutofit/>
          </a:bodyPr>
          <a:lstStyle/>
          <a:p>
            <a:pPr algn="just"/>
            <a:r>
              <a:rPr lang="sl-SI" sz="3600" b="1" dirty="0" smtClean="0"/>
              <a:t>28.</a:t>
            </a:r>
            <a:r>
              <a:rPr lang="sl-SI" sz="3600" dirty="0" smtClean="0"/>
              <a:t> </a:t>
            </a:r>
            <a:r>
              <a:rPr lang="sl-SI" sz="3600" b="1" u="sng" dirty="0" smtClean="0"/>
              <a:t>Kaj</a:t>
            </a:r>
            <a:r>
              <a:rPr lang="sl-SI" sz="3600" dirty="0" smtClean="0"/>
              <a:t> so prima, sekunda, terca, kvarta in kvinta?</a:t>
            </a:r>
            <a:endParaRPr lang="sl-SI" sz="3600" dirty="0"/>
          </a:p>
        </p:txBody>
      </p:sp>
      <p:pic>
        <p:nvPicPr>
          <p:cNvPr id="3" name="Slik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14" y="1706880"/>
            <a:ext cx="5975763" cy="1435227"/>
          </a:xfrm>
          <a:prstGeom prst="rect">
            <a:avLst/>
          </a:prstGeo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276" y="1706880"/>
            <a:ext cx="5393548" cy="3669792"/>
          </a:xfrm>
          <a:prstGeom prst="rect">
            <a:avLst/>
          </a:prstGeom>
        </p:spPr>
      </p:pic>
      <p:sp>
        <p:nvSpPr>
          <p:cNvPr id="7" name="PoljeZBesedilom 6"/>
          <p:cNvSpPr txBox="1"/>
          <p:nvPr/>
        </p:nvSpPr>
        <p:spPr>
          <a:xfrm>
            <a:off x="1096915" y="3541776"/>
            <a:ext cx="4328160" cy="2123658"/>
          </a:xfrm>
          <a:prstGeom prst="rect">
            <a:avLst/>
          </a:prstGeom>
          <a:noFill/>
        </p:spPr>
        <p:txBody>
          <a:bodyPr wrap="square" rtlCol="0">
            <a:spAutoFit/>
          </a:bodyPr>
          <a:lstStyle/>
          <a:p>
            <a:pPr algn="ctr"/>
            <a:r>
              <a:rPr lang="sl-SI" sz="6600" b="1" dirty="0" smtClean="0"/>
              <a:t>GLASBENI INTERVALI</a:t>
            </a:r>
            <a:endParaRPr lang="sl-SI" sz="6600" b="1" dirty="0"/>
          </a:p>
        </p:txBody>
      </p:sp>
    </p:spTree>
    <p:extLst>
      <p:ext uri="{BB962C8B-B14F-4D97-AF65-F5344CB8AC3E}">
        <p14:creationId xmlns:p14="http://schemas.microsoft.com/office/powerpoint/2010/main" val="3633034096"/>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838200" y="352932"/>
            <a:ext cx="10515600" cy="2512188"/>
          </a:xfrm>
        </p:spPr>
        <p:txBody>
          <a:bodyPr>
            <a:normAutofit/>
          </a:bodyPr>
          <a:lstStyle/>
          <a:p>
            <a:pPr algn="just"/>
            <a:r>
              <a:rPr lang="sl-SI" sz="3200" b="1" dirty="0" smtClean="0"/>
              <a:t>29.</a:t>
            </a:r>
            <a:r>
              <a:rPr lang="sl-SI" sz="3200" dirty="0" smtClean="0"/>
              <a:t> Osma vrata v notranjost katerega obzidanega zgodovinskega </a:t>
            </a:r>
            <a:r>
              <a:rPr lang="sl-SI" sz="3200" b="1" u="sng" dirty="0" smtClean="0"/>
              <a:t>mesta</a:t>
            </a:r>
            <a:r>
              <a:rPr lang="sl-SI" sz="3200" dirty="0" smtClean="0"/>
              <a:t> so bila nekoč </a:t>
            </a:r>
            <a:r>
              <a:rPr lang="sl-SI" sz="3200" dirty="0" err="1" smtClean="0"/>
              <a:t>Ištarina</a:t>
            </a:r>
            <a:r>
              <a:rPr lang="sl-SI" sz="3200" dirty="0" smtClean="0"/>
              <a:t> vrata, ki so danes rekonstruirana razstavljena v </a:t>
            </a:r>
            <a:r>
              <a:rPr lang="sl-SI" sz="3200" dirty="0" err="1" smtClean="0"/>
              <a:t>Pergamonskem</a:t>
            </a:r>
            <a:r>
              <a:rPr lang="sl-SI" sz="3200" dirty="0" smtClean="0"/>
              <a:t> muzeju v Berlinu? V letih 1770-1670 in 612-320 pr. n. št. naj bi bilo to mesto največje na svetu, v njem je tudi uradno umrl Aleksander Veliki.</a:t>
            </a:r>
            <a:endParaRPr lang="sl-SI" sz="3200" b="1" u="sng"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2962657"/>
            <a:ext cx="5689400" cy="3520440"/>
          </a:xfrm>
          <a:prstGeom prst="rect">
            <a:avLst/>
          </a:prstGeom>
        </p:spPr>
      </p:pic>
      <p:sp>
        <p:nvSpPr>
          <p:cNvPr id="3" name="PoljeZBesedilom 2"/>
          <p:cNvSpPr txBox="1"/>
          <p:nvPr/>
        </p:nvSpPr>
        <p:spPr>
          <a:xfrm>
            <a:off x="7022592" y="3950208"/>
            <a:ext cx="3889248" cy="1107996"/>
          </a:xfrm>
          <a:prstGeom prst="rect">
            <a:avLst/>
          </a:prstGeom>
          <a:noFill/>
        </p:spPr>
        <p:txBody>
          <a:bodyPr wrap="square" rtlCol="0">
            <a:spAutoFit/>
          </a:bodyPr>
          <a:lstStyle/>
          <a:p>
            <a:pPr algn="ctr"/>
            <a:r>
              <a:rPr lang="sl-SI" sz="6600" b="1" dirty="0" smtClean="0"/>
              <a:t>BABILONA</a:t>
            </a:r>
            <a:endParaRPr lang="sl-SI" sz="6600" b="1" dirty="0"/>
          </a:p>
        </p:txBody>
      </p:sp>
    </p:spTree>
    <p:extLst>
      <p:ext uri="{BB962C8B-B14F-4D97-AF65-F5344CB8AC3E}">
        <p14:creationId xmlns:p14="http://schemas.microsoft.com/office/powerpoint/2010/main" val="2177808309"/>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jeZBesedilom 2"/>
          <p:cNvSpPr txBox="1"/>
          <p:nvPr/>
        </p:nvSpPr>
        <p:spPr>
          <a:xfrm>
            <a:off x="657651" y="456841"/>
            <a:ext cx="10596282" cy="5786199"/>
          </a:xfrm>
          <a:prstGeom prst="rect">
            <a:avLst/>
          </a:prstGeom>
          <a:noFill/>
        </p:spPr>
        <p:txBody>
          <a:bodyPr wrap="square" rtlCol="0">
            <a:spAutoFit/>
          </a:bodyPr>
          <a:lstStyle/>
          <a:p>
            <a:r>
              <a:rPr lang="sl-SI" sz="4400" b="1" dirty="0" smtClean="0"/>
              <a:t>30.</a:t>
            </a:r>
            <a:r>
              <a:rPr lang="sl-SI" sz="4000" dirty="0" smtClean="0"/>
              <a:t/>
            </a:r>
            <a:br>
              <a:rPr lang="sl-SI" sz="4000" dirty="0" smtClean="0"/>
            </a:br>
            <a:r>
              <a:rPr lang="sl-SI" sz="2800" b="1" dirty="0" smtClean="0"/>
              <a:t>A) </a:t>
            </a:r>
            <a:r>
              <a:rPr lang="sl-SI" sz="2800" dirty="0" smtClean="0"/>
              <a:t>Kako se imenuje </a:t>
            </a:r>
            <a:r>
              <a:rPr lang="sl-SI" sz="2800" b="1" u="sng" dirty="0" smtClean="0"/>
              <a:t>premica</a:t>
            </a:r>
            <a:r>
              <a:rPr lang="sl-SI" sz="2800" dirty="0" smtClean="0"/>
              <a:t> dotikalnica, ki se v določeni točki dotika krivulje, njen naklon pa je enak odvodu te krivulje v tej stični točki (dotikališču)?</a:t>
            </a:r>
            <a:br>
              <a:rPr lang="sl-SI" sz="2800" dirty="0" smtClean="0"/>
            </a:br>
            <a:r>
              <a:rPr lang="sl-SI" sz="2800" dirty="0" smtClean="0"/>
              <a:t>                                           </a:t>
            </a:r>
            <a:r>
              <a:rPr lang="sl-SI" sz="4400" b="1" dirty="0" smtClean="0"/>
              <a:t>TANGENTA</a:t>
            </a:r>
            <a:r>
              <a:rPr lang="sl-SI" sz="3000" b="1" dirty="0" smtClean="0"/>
              <a:t/>
            </a:r>
            <a:br>
              <a:rPr lang="sl-SI" sz="3000" b="1" dirty="0" smtClean="0"/>
            </a:br>
            <a:r>
              <a:rPr lang="sl-SI" sz="2800" dirty="0" smtClean="0"/>
              <a:t/>
            </a:r>
            <a:br>
              <a:rPr lang="sl-SI" sz="2800" dirty="0" smtClean="0"/>
            </a:br>
            <a:r>
              <a:rPr lang="sl-SI" sz="2800" b="1" dirty="0" smtClean="0"/>
              <a:t>B) </a:t>
            </a:r>
            <a:r>
              <a:rPr lang="sl-SI" sz="2800" dirty="0" smtClean="0"/>
              <a:t>Kateri urbani družabni </a:t>
            </a:r>
            <a:r>
              <a:rPr lang="sl-SI" sz="2800" b="1" u="sng" dirty="0" smtClean="0"/>
              <a:t>ples</a:t>
            </a:r>
            <a:r>
              <a:rPr lang="sl-SI" sz="2800" dirty="0" smtClean="0"/>
              <a:t>, ki izvira iz revnejših četrti Buenos Airesa in Montevidea, se nahaja tudi v naslovu klasičnega filma Bernarda </a:t>
            </a:r>
            <a:r>
              <a:rPr lang="sl-SI" sz="2800" dirty="0" err="1" smtClean="0"/>
              <a:t>Bertoluccija</a:t>
            </a:r>
            <a:r>
              <a:rPr lang="sl-SI" sz="2800" dirty="0" smtClean="0"/>
              <a:t> iz leta 1972, v katerem igrata glavni vlogi Marlon </a:t>
            </a:r>
            <a:r>
              <a:rPr lang="sl-SI" sz="2800" dirty="0" err="1" smtClean="0"/>
              <a:t>Brando</a:t>
            </a:r>
            <a:r>
              <a:rPr lang="sl-SI" sz="2800" dirty="0" smtClean="0"/>
              <a:t> in Maria </a:t>
            </a:r>
            <a:r>
              <a:rPr lang="sl-SI" sz="2800" dirty="0" err="1" smtClean="0"/>
              <a:t>Schneider</a:t>
            </a:r>
            <a:r>
              <a:rPr lang="sl-SI" sz="2800" dirty="0" smtClean="0"/>
              <a:t>? </a:t>
            </a:r>
            <a:br>
              <a:rPr lang="sl-SI" sz="2800" dirty="0" smtClean="0"/>
            </a:br>
            <a:r>
              <a:rPr lang="sl-SI" sz="2800" dirty="0" smtClean="0"/>
              <a:t>                                               </a:t>
            </a:r>
            <a:r>
              <a:rPr lang="sl-SI" sz="4400" b="1" dirty="0" smtClean="0"/>
              <a:t>TANGO</a:t>
            </a:r>
            <a:endParaRPr lang="sl-SI" sz="4400" b="1" dirty="0"/>
          </a:p>
        </p:txBody>
      </p:sp>
    </p:spTree>
    <p:extLst>
      <p:ext uri="{BB962C8B-B14F-4D97-AF65-F5344CB8AC3E}">
        <p14:creationId xmlns:p14="http://schemas.microsoft.com/office/powerpoint/2010/main" val="684486414"/>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682999" y="353568"/>
            <a:ext cx="10515600" cy="2523744"/>
          </a:xfrm>
        </p:spPr>
        <p:txBody>
          <a:bodyPr>
            <a:normAutofit/>
          </a:bodyPr>
          <a:lstStyle/>
          <a:p>
            <a:pPr algn="just"/>
            <a:r>
              <a:rPr lang="sl-SI" sz="2800" b="1" dirty="0" smtClean="0"/>
              <a:t>31. </a:t>
            </a:r>
            <a:r>
              <a:rPr lang="sl-SI" sz="2800" dirty="0" smtClean="0"/>
              <a:t>Kateri </a:t>
            </a:r>
            <a:r>
              <a:rPr lang="sl-SI" sz="2800" b="1" u="sng" dirty="0" smtClean="0"/>
              <a:t>priimek</a:t>
            </a:r>
            <a:r>
              <a:rPr lang="sl-SI" sz="2800" dirty="0" smtClean="0"/>
              <a:t> si delita dekle Amanda iz </a:t>
            </a:r>
            <a:r>
              <a:rPr lang="sl-SI" sz="2800" dirty="0" err="1" smtClean="0"/>
              <a:t>parodičnega</a:t>
            </a:r>
            <a:r>
              <a:rPr lang="sl-SI" sz="2800" dirty="0" smtClean="0"/>
              <a:t> filma Pa ne še en film za mulce (Not </a:t>
            </a:r>
            <a:r>
              <a:rPr lang="sl-SI" sz="2800" dirty="0" err="1" smtClean="0"/>
              <a:t>Another</a:t>
            </a:r>
            <a:r>
              <a:rPr lang="sl-SI" sz="2800" dirty="0" smtClean="0"/>
              <a:t> </a:t>
            </a:r>
            <a:r>
              <a:rPr lang="sl-SI" sz="2800" dirty="0" err="1" smtClean="0"/>
              <a:t>Teen</a:t>
            </a:r>
            <a:r>
              <a:rPr lang="sl-SI" sz="2800" dirty="0" smtClean="0"/>
              <a:t> </a:t>
            </a:r>
            <a:r>
              <a:rPr lang="sl-SI" sz="2800" dirty="0" err="1" smtClean="0"/>
              <a:t>Movie</a:t>
            </a:r>
            <a:r>
              <a:rPr lang="sl-SI" sz="2800" dirty="0" smtClean="0"/>
              <a:t>), ki se v njem pojavi trikrat v počasnem posnetku kot perfektno dekle z glasbeno podlago pesmi </a:t>
            </a:r>
            <a:r>
              <a:rPr lang="sl-SI" sz="2800" dirty="0" err="1" smtClean="0"/>
              <a:t>Can‘t</a:t>
            </a:r>
            <a:r>
              <a:rPr lang="sl-SI" sz="2800" dirty="0" smtClean="0"/>
              <a:t> </a:t>
            </a:r>
            <a:r>
              <a:rPr lang="sl-SI" sz="2800" dirty="0" err="1" smtClean="0"/>
              <a:t>Fight</a:t>
            </a:r>
            <a:r>
              <a:rPr lang="sl-SI" sz="2800" dirty="0" smtClean="0"/>
              <a:t> </a:t>
            </a:r>
            <a:r>
              <a:rPr lang="sl-SI" sz="2800" dirty="0" err="1" smtClean="0"/>
              <a:t>This</a:t>
            </a:r>
            <a:r>
              <a:rPr lang="sl-SI" sz="2800" dirty="0" smtClean="0"/>
              <a:t> </a:t>
            </a:r>
            <a:r>
              <a:rPr lang="sl-SI" sz="2800" dirty="0" err="1" smtClean="0"/>
              <a:t>Feeling</a:t>
            </a:r>
            <a:r>
              <a:rPr lang="sl-SI" sz="2800" dirty="0" smtClean="0"/>
              <a:t> glasbene skupine REO </a:t>
            </a:r>
            <a:r>
              <a:rPr lang="sl-SI" sz="2800" dirty="0" err="1" smtClean="0"/>
              <a:t>Speedwagon</a:t>
            </a:r>
            <a:r>
              <a:rPr lang="sl-SI" sz="2800" dirty="0" smtClean="0"/>
              <a:t>, in nekdanji teniški igralec, zmagovalec 6 turnirjev za Grand Slam, znan po dive voleju, ki je imel v času svojega prestajanja zaporne kazni oznako/ime A2923EV?</a:t>
            </a:r>
            <a:endParaRPr lang="sl-SI" sz="2800" dirty="0"/>
          </a:p>
        </p:txBody>
      </p:sp>
      <p:pic>
        <p:nvPicPr>
          <p:cNvPr id="6" name="Slika 5"/>
          <p:cNvPicPr>
            <a:picLocks noChangeAspect="1"/>
          </p:cNvPicPr>
          <p:nvPr/>
        </p:nvPicPr>
        <p:blipFill>
          <a:blip r:embed="rId2"/>
          <a:stretch>
            <a:fillRect/>
          </a:stretch>
        </p:blipFill>
        <p:spPr>
          <a:xfrm>
            <a:off x="987552" y="3102387"/>
            <a:ext cx="2250948" cy="3414445"/>
          </a:xfrm>
          <a:prstGeom prst="rect">
            <a:avLst/>
          </a:prstGeom>
        </p:spPr>
      </p:pic>
      <p:pic>
        <p:nvPicPr>
          <p:cNvPr id="10" name="Slika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3568" y="3102387"/>
            <a:ext cx="2655680" cy="3414445"/>
          </a:xfrm>
          <a:prstGeom prst="rect">
            <a:avLst/>
          </a:prstGeom>
        </p:spPr>
      </p:pic>
      <p:sp>
        <p:nvSpPr>
          <p:cNvPr id="11" name="PoljeZBesedilom 10"/>
          <p:cNvSpPr txBox="1"/>
          <p:nvPr/>
        </p:nvSpPr>
        <p:spPr>
          <a:xfrm>
            <a:off x="7120128" y="3938016"/>
            <a:ext cx="3681984" cy="1323439"/>
          </a:xfrm>
          <a:prstGeom prst="rect">
            <a:avLst/>
          </a:prstGeom>
          <a:noFill/>
        </p:spPr>
        <p:txBody>
          <a:bodyPr wrap="square" rtlCol="0">
            <a:spAutoFit/>
          </a:bodyPr>
          <a:lstStyle/>
          <a:p>
            <a:pPr algn="ctr"/>
            <a:r>
              <a:rPr lang="sl-SI" sz="8000" b="1" dirty="0" smtClean="0"/>
              <a:t>BECKER</a:t>
            </a:r>
            <a:endParaRPr lang="sl-SI" sz="8000" b="1" dirty="0"/>
          </a:p>
        </p:txBody>
      </p:sp>
    </p:spTree>
    <p:extLst>
      <p:ext uri="{BB962C8B-B14F-4D97-AF65-F5344CB8AC3E}">
        <p14:creationId xmlns:p14="http://schemas.microsoft.com/office/powerpoint/2010/main" val="3350691818"/>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97499" y="341376"/>
            <a:ext cx="10757648" cy="2511552"/>
          </a:xfrm>
        </p:spPr>
        <p:txBody>
          <a:bodyPr>
            <a:noAutofit/>
          </a:bodyPr>
          <a:lstStyle/>
          <a:p>
            <a:pPr algn="just"/>
            <a:r>
              <a:rPr lang="sl-SI" sz="3600" b="1" dirty="0" smtClean="0"/>
              <a:t>32.</a:t>
            </a:r>
            <a:r>
              <a:rPr lang="sl-SI" sz="3600" dirty="0" smtClean="0"/>
              <a:t> Kateri </a:t>
            </a:r>
            <a:r>
              <a:rPr lang="sl-SI" sz="3600" b="1" u="sng" dirty="0" smtClean="0"/>
              <a:t>norveški dramatik</a:t>
            </a:r>
            <a:r>
              <a:rPr lang="sl-SI" sz="3600" dirty="0" smtClean="0"/>
              <a:t>, avtor dram Nora (Hiša lutk), Strahovi in Peer </a:t>
            </a:r>
            <a:r>
              <a:rPr lang="sl-SI" sz="3600" dirty="0" err="1" smtClean="0"/>
              <a:t>Gynt</a:t>
            </a:r>
            <a:r>
              <a:rPr lang="sl-SI" sz="3600" dirty="0" smtClean="0"/>
              <a:t>, velja za norveški narodni simbol, čeprav je velik del svojega življenja preživel tudi v Nemčiji in Italiji ter se je tematika njegovih del zdela družbi njegovega časa večinoma sporna in škandalozna?</a:t>
            </a:r>
            <a:endParaRPr lang="sl-SI" sz="3600" dirty="0"/>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720" y="2997708"/>
            <a:ext cx="2822596" cy="3616451"/>
          </a:xfrm>
          <a:prstGeom prst="rect">
            <a:avLst/>
          </a:prstGeom>
        </p:spPr>
      </p:pic>
      <p:sp>
        <p:nvSpPr>
          <p:cNvPr id="3" name="PoljeZBesedilom 2"/>
          <p:cNvSpPr txBox="1"/>
          <p:nvPr/>
        </p:nvSpPr>
        <p:spPr>
          <a:xfrm>
            <a:off x="5535168" y="3413760"/>
            <a:ext cx="3852672" cy="2554545"/>
          </a:xfrm>
          <a:prstGeom prst="rect">
            <a:avLst/>
          </a:prstGeom>
          <a:noFill/>
        </p:spPr>
        <p:txBody>
          <a:bodyPr wrap="square" rtlCol="0">
            <a:spAutoFit/>
          </a:bodyPr>
          <a:lstStyle/>
          <a:p>
            <a:pPr algn="ctr"/>
            <a:r>
              <a:rPr lang="sl-SI" sz="8000" b="1" dirty="0" smtClean="0"/>
              <a:t>HENRIK IBSEN</a:t>
            </a:r>
            <a:endParaRPr lang="sl-SI" sz="8000" b="1" dirty="0"/>
          </a:p>
        </p:txBody>
      </p:sp>
    </p:spTree>
    <p:extLst>
      <p:ext uri="{BB962C8B-B14F-4D97-AF65-F5344CB8AC3E}">
        <p14:creationId xmlns:p14="http://schemas.microsoft.com/office/powerpoint/2010/main" val="372564681"/>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24347" y="207264"/>
            <a:ext cx="10757648" cy="2376304"/>
          </a:xfrm>
        </p:spPr>
        <p:txBody>
          <a:bodyPr>
            <a:noAutofit/>
          </a:bodyPr>
          <a:lstStyle/>
          <a:p>
            <a:pPr algn="just"/>
            <a:r>
              <a:rPr lang="sl-SI" sz="3600" b="1" dirty="0" smtClean="0"/>
              <a:t>33.</a:t>
            </a:r>
            <a:r>
              <a:rPr lang="sl-SI" sz="3600" dirty="0" smtClean="0"/>
              <a:t> Črna stavba </a:t>
            </a:r>
            <a:r>
              <a:rPr lang="sl-SI" sz="3600" dirty="0" err="1" smtClean="0"/>
              <a:t>kaba</a:t>
            </a:r>
            <a:r>
              <a:rPr lang="sl-SI" sz="3600" dirty="0" smtClean="0"/>
              <a:t> v središču za islam najpomembnejše Svete mošeje v Meki v Savdski Arabiji je v obliki enega izmed značilnih geometrijskih teles. Kakšna je </a:t>
            </a:r>
            <a:r>
              <a:rPr lang="sl-SI" sz="3600" b="1" u="sng" dirty="0" smtClean="0"/>
              <a:t>matematična formula za izračun prostornine</a:t>
            </a:r>
            <a:r>
              <a:rPr lang="sl-SI" sz="3600" dirty="0" smtClean="0"/>
              <a:t> tega telesa?</a:t>
            </a:r>
            <a:endParaRPr lang="sl-SI" sz="3600" dirty="0"/>
          </a:p>
        </p:txBody>
      </p:sp>
      <mc:AlternateContent xmlns:mc="http://schemas.openxmlformats.org/markup-compatibility/2006" xmlns:a14="http://schemas.microsoft.com/office/drawing/2010/main">
        <mc:Choice Requires="a14">
          <p:sp>
            <p:nvSpPr>
              <p:cNvPr id="5" name="PoljeZBesedilom 4"/>
              <p:cNvSpPr txBox="1"/>
              <p:nvPr/>
            </p:nvSpPr>
            <p:spPr>
              <a:xfrm>
                <a:off x="1170432" y="2679357"/>
                <a:ext cx="2218944" cy="3816494"/>
              </a:xfrm>
              <a:prstGeom prst="rect">
                <a:avLst/>
              </a:prstGeom>
              <a:noFill/>
            </p:spPr>
            <p:txBody>
              <a:bodyPr wrap="square" rtlCol="0">
                <a:spAutoFit/>
              </a:bodyPr>
              <a:lstStyle/>
              <a:p>
                <a:r>
                  <a:rPr lang="sl-SI" sz="2800" dirty="0" smtClean="0"/>
                  <a:t>A) </a:t>
                </a:r>
                <a14:m>
                  <m:oMath xmlns:m="http://schemas.openxmlformats.org/officeDocument/2006/math">
                    <m:f>
                      <m:fPr>
                        <m:ctrlPr>
                          <a:rPr lang="sl-SI" sz="2800" i="1" smtClean="0">
                            <a:latin typeface="Cambria Math" panose="02040503050406030204" pitchFamily="18" charset="0"/>
                          </a:rPr>
                        </m:ctrlPr>
                      </m:fPr>
                      <m:num>
                        <m:r>
                          <a:rPr lang="sl-SI" sz="2800" i="1" smtClean="0">
                            <a:latin typeface="Cambria Math" panose="02040503050406030204" pitchFamily="18" charset="0"/>
                            <a:ea typeface="Cambria Math" panose="02040503050406030204" pitchFamily="18" charset="0"/>
                          </a:rPr>
                          <m:t>𝜋</m:t>
                        </m:r>
                        <m:r>
                          <a:rPr lang="sl-SI" sz="2800" i="1" smtClean="0">
                            <a:latin typeface="Cambria Math" panose="02040503050406030204" pitchFamily="18" charset="0"/>
                            <a:ea typeface="Cambria Math" panose="02040503050406030204" pitchFamily="18" charset="0"/>
                          </a:rPr>
                          <m:t>∙</m:t>
                        </m:r>
                        <m:sSup>
                          <m:sSupPr>
                            <m:ctrlPr>
                              <a:rPr lang="sl-SI" sz="2800" i="1" smtClean="0">
                                <a:latin typeface="Cambria Math" panose="02040503050406030204" pitchFamily="18" charset="0"/>
                                <a:ea typeface="Cambria Math" panose="02040503050406030204" pitchFamily="18" charset="0"/>
                              </a:rPr>
                            </m:ctrlPr>
                          </m:sSupPr>
                          <m:e>
                            <m:r>
                              <a:rPr lang="sl-SI" sz="2800" b="0" i="1" smtClean="0">
                                <a:latin typeface="Cambria Math" panose="02040503050406030204" pitchFamily="18" charset="0"/>
                                <a:ea typeface="Cambria Math" panose="02040503050406030204" pitchFamily="18" charset="0"/>
                              </a:rPr>
                              <m:t>𝑟</m:t>
                            </m:r>
                          </m:e>
                          <m:sup>
                            <m:r>
                              <a:rPr lang="sl-SI" sz="2800" b="0" i="1" smtClean="0">
                                <a:latin typeface="Cambria Math" panose="02040503050406030204" pitchFamily="18" charset="0"/>
                                <a:ea typeface="Cambria Math" panose="02040503050406030204" pitchFamily="18" charset="0"/>
                              </a:rPr>
                              <m:t>2</m:t>
                            </m:r>
                          </m:sup>
                        </m:sSup>
                        <m:r>
                          <a:rPr lang="sl-SI" sz="2800" i="1" smtClean="0">
                            <a:latin typeface="Cambria Math" panose="02040503050406030204" pitchFamily="18" charset="0"/>
                            <a:ea typeface="Cambria Math" panose="02040503050406030204" pitchFamily="18" charset="0"/>
                          </a:rPr>
                          <m:t>∙</m:t>
                        </m:r>
                        <m:r>
                          <a:rPr lang="sl-SI" sz="2800" b="0" i="1" smtClean="0">
                            <a:latin typeface="Cambria Math" panose="02040503050406030204" pitchFamily="18" charset="0"/>
                            <a:ea typeface="Cambria Math" panose="02040503050406030204" pitchFamily="18" charset="0"/>
                          </a:rPr>
                          <m:t>𝑣</m:t>
                        </m:r>
                      </m:num>
                      <m:den>
                        <m:r>
                          <a:rPr lang="sl-SI" sz="2800" b="0" i="1" smtClean="0">
                            <a:latin typeface="Cambria Math" panose="02040503050406030204" pitchFamily="18" charset="0"/>
                          </a:rPr>
                          <m:t>3</m:t>
                        </m:r>
                      </m:den>
                    </m:f>
                  </m:oMath>
                </a14:m>
                <a:r>
                  <a:rPr lang="sl-SI" sz="2800" dirty="0" smtClean="0"/>
                  <a:t/>
                </a:r>
                <a:br>
                  <a:rPr lang="sl-SI" sz="2800" dirty="0" smtClean="0"/>
                </a:br>
                <a:r>
                  <a:rPr lang="sl-SI" sz="2800" dirty="0" smtClean="0"/>
                  <a:t/>
                </a:r>
                <a:br>
                  <a:rPr lang="sl-SI" sz="2800" dirty="0" smtClean="0"/>
                </a:br>
                <a:r>
                  <a:rPr lang="sl-SI" sz="2800" dirty="0" smtClean="0"/>
                  <a:t>B) </a:t>
                </a:r>
                <a14:m>
                  <m:oMath xmlns:m="http://schemas.openxmlformats.org/officeDocument/2006/math">
                    <m:f>
                      <m:fPr>
                        <m:ctrlPr>
                          <a:rPr lang="sl-SI" sz="2800" i="1" smtClean="0">
                            <a:latin typeface="Cambria Math" panose="02040503050406030204" pitchFamily="18" charset="0"/>
                          </a:rPr>
                        </m:ctrlPr>
                      </m:fPr>
                      <m:num>
                        <m:r>
                          <a:rPr lang="sl-SI" sz="2800" b="0" i="1" smtClean="0">
                            <a:latin typeface="Cambria Math" panose="02040503050406030204" pitchFamily="18" charset="0"/>
                          </a:rPr>
                          <m:t>4 </m:t>
                        </m:r>
                        <m:r>
                          <a:rPr lang="sl-SI" sz="2800" b="0" i="1" smtClean="0">
                            <a:latin typeface="Cambria Math" panose="02040503050406030204" pitchFamily="18" charset="0"/>
                            <a:ea typeface="Cambria Math" panose="02040503050406030204" pitchFamily="18" charset="0"/>
                          </a:rPr>
                          <m:t>∙</m:t>
                        </m:r>
                        <m:r>
                          <a:rPr lang="sl-SI" sz="2800" b="0" i="1" smtClean="0">
                            <a:latin typeface="Cambria Math" panose="02040503050406030204" pitchFamily="18" charset="0"/>
                            <a:ea typeface="Cambria Math" panose="02040503050406030204" pitchFamily="18" charset="0"/>
                          </a:rPr>
                          <m:t>𝜋</m:t>
                        </m:r>
                        <m:r>
                          <a:rPr lang="sl-SI" sz="2800" b="0" i="1" smtClean="0">
                            <a:latin typeface="Cambria Math" panose="02040503050406030204" pitchFamily="18" charset="0"/>
                            <a:ea typeface="Cambria Math" panose="02040503050406030204" pitchFamily="18" charset="0"/>
                          </a:rPr>
                          <m:t>∙</m:t>
                        </m:r>
                        <m:sSup>
                          <m:sSupPr>
                            <m:ctrlPr>
                              <a:rPr lang="sl-SI" sz="2800" b="0" i="1" smtClean="0">
                                <a:latin typeface="Cambria Math" panose="02040503050406030204" pitchFamily="18" charset="0"/>
                                <a:ea typeface="Cambria Math" panose="02040503050406030204" pitchFamily="18" charset="0"/>
                              </a:rPr>
                            </m:ctrlPr>
                          </m:sSupPr>
                          <m:e>
                            <m:r>
                              <a:rPr lang="sl-SI" sz="2800" b="0" i="1" smtClean="0">
                                <a:latin typeface="Cambria Math" panose="02040503050406030204" pitchFamily="18" charset="0"/>
                                <a:ea typeface="Cambria Math" panose="02040503050406030204" pitchFamily="18" charset="0"/>
                              </a:rPr>
                              <m:t>𝑟</m:t>
                            </m:r>
                          </m:e>
                          <m:sup>
                            <m:r>
                              <a:rPr lang="sl-SI" sz="2800" b="0" i="1" smtClean="0">
                                <a:latin typeface="Cambria Math" panose="02040503050406030204" pitchFamily="18" charset="0"/>
                                <a:ea typeface="Cambria Math" panose="02040503050406030204" pitchFamily="18" charset="0"/>
                              </a:rPr>
                              <m:t>3</m:t>
                            </m:r>
                          </m:sup>
                        </m:sSup>
                      </m:num>
                      <m:den>
                        <m:r>
                          <a:rPr lang="sl-SI" sz="2800" b="0" i="1" smtClean="0">
                            <a:latin typeface="Cambria Math" panose="02040503050406030204" pitchFamily="18" charset="0"/>
                          </a:rPr>
                          <m:t>3</m:t>
                        </m:r>
                      </m:den>
                    </m:f>
                  </m:oMath>
                </a14:m>
                <a:r>
                  <a:rPr lang="sl-SI" sz="2800" dirty="0" smtClean="0"/>
                  <a:t/>
                </a:r>
                <a:br>
                  <a:rPr lang="sl-SI" sz="2800" dirty="0" smtClean="0"/>
                </a:br>
                <a:r>
                  <a:rPr lang="sl-SI" sz="2800" dirty="0" smtClean="0"/>
                  <a:t/>
                </a:r>
                <a:br>
                  <a:rPr lang="sl-SI" sz="2800" dirty="0" smtClean="0"/>
                </a:br>
                <a:r>
                  <a:rPr lang="sl-SI" sz="2800" b="1" u="sng" dirty="0" smtClean="0"/>
                  <a:t>C) </a:t>
                </a:r>
                <a14:m>
                  <m:oMath xmlns:m="http://schemas.openxmlformats.org/officeDocument/2006/math">
                    <m:sSup>
                      <m:sSupPr>
                        <m:ctrlPr>
                          <a:rPr lang="sl-SI" sz="2800" b="1" i="1" u="sng" smtClean="0">
                            <a:latin typeface="Cambria Math" panose="02040503050406030204" pitchFamily="18" charset="0"/>
                          </a:rPr>
                        </m:ctrlPr>
                      </m:sSupPr>
                      <m:e>
                        <m:r>
                          <a:rPr lang="sl-SI" sz="2800" b="1" i="1" u="sng" smtClean="0">
                            <a:latin typeface="Cambria Math" panose="02040503050406030204" pitchFamily="18" charset="0"/>
                          </a:rPr>
                          <m:t>𝒂</m:t>
                        </m:r>
                      </m:e>
                      <m:sup>
                        <m:r>
                          <a:rPr lang="sl-SI" sz="2800" b="1" i="1" u="sng" smtClean="0">
                            <a:latin typeface="Cambria Math" panose="02040503050406030204" pitchFamily="18" charset="0"/>
                          </a:rPr>
                          <m:t>𝟑</m:t>
                        </m:r>
                      </m:sup>
                    </m:sSup>
                  </m:oMath>
                </a14:m>
                <a:r>
                  <a:rPr lang="sl-SI" sz="2800" dirty="0" smtClean="0"/>
                  <a:t/>
                </a:r>
                <a:br>
                  <a:rPr lang="sl-SI" sz="2800" dirty="0" smtClean="0"/>
                </a:br>
                <a:r>
                  <a:rPr lang="sl-SI" sz="2800" dirty="0" smtClean="0"/>
                  <a:t/>
                </a:r>
                <a:br>
                  <a:rPr lang="sl-SI" sz="2800" dirty="0" smtClean="0"/>
                </a:br>
                <a:r>
                  <a:rPr lang="sl-SI" sz="2800" dirty="0" smtClean="0"/>
                  <a:t>D) </a:t>
                </a:r>
                <a14:m>
                  <m:oMath xmlns:m="http://schemas.openxmlformats.org/officeDocument/2006/math">
                    <m:f>
                      <m:fPr>
                        <m:ctrlPr>
                          <a:rPr lang="sl-SI" sz="2800" b="0" i="1" smtClean="0">
                            <a:latin typeface="Cambria Math" panose="02040503050406030204" pitchFamily="18" charset="0"/>
                            <a:ea typeface="Cambria Math" panose="02040503050406030204" pitchFamily="18" charset="0"/>
                          </a:rPr>
                        </m:ctrlPr>
                      </m:fPr>
                      <m:num>
                        <m:r>
                          <m:rPr>
                            <m:sty m:val="p"/>
                          </m:rPr>
                          <a:rPr lang="sl-SI" sz="2800">
                            <a:latin typeface="Cambria Math" panose="02040503050406030204" pitchFamily="18" charset="0"/>
                            <a:ea typeface="Cambria Math" panose="02040503050406030204" pitchFamily="18" charset="0"/>
                          </a:rPr>
                          <m:t>a</m:t>
                        </m:r>
                        <m:r>
                          <a:rPr lang="sl-SI" sz="2800" i="1">
                            <a:latin typeface="Cambria Math" panose="02040503050406030204" pitchFamily="18" charset="0"/>
                            <a:ea typeface="Cambria Math" panose="02040503050406030204" pitchFamily="18" charset="0"/>
                          </a:rPr>
                          <m:t>∙</m:t>
                        </m:r>
                        <m:r>
                          <a:rPr lang="sl-SI" sz="2800" i="1">
                            <a:latin typeface="Cambria Math" panose="02040503050406030204" pitchFamily="18" charset="0"/>
                            <a:ea typeface="Cambria Math" panose="02040503050406030204" pitchFamily="18" charset="0"/>
                          </a:rPr>
                          <m:t>𝑏</m:t>
                        </m:r>
                        <m:r>
                          <a:rPr lang="sl-SI" sz="2800" i="1">
                            <a:latin typeface="Cambria Math" panose="02040503050406030204" pitchFamily="18" charset="0"/>
                            <a:ea typeface="Cambria Math" panose="02040503050406030204" pitchFamily="18" charset="0"/>
                          </a:rPr>
                          <m:t>∙</m:t>
                        </m:r>
                        <m:r>
                          <a:rPr lang="sl-SI" sz="2800" i="1">
                            <a:latin typeface="Cambria Math" panose="02040503050406030204" pitchFamily="18" charset="0"/>
                            <a:ea typeface="Cambria Math" panose="02040503050406030204" pitchFamily="18" charset="0"/>
                          </a:rPr>
                          <m:t>𝑣</m:t>
                        </m:r>
                        <m:r>
                          <m:rPr>
                            <m:nor/>
                          </m:rPr>
                          <a:rPr lang="sl-SI" sz="2800" dirty="0"/>
                          <m:t> </m:t>
                        </m:r>
                      </m:num>
                      <m:den>
                        <m:r>
                          <a:rPr lang="sl-SI" sz="2800" b="0" i="1" smtClean="0">
                            <a:latin typeface="Cambria Math" panose="02040503050406030204" pitchFamily="18" charset="0"/>
                            <a:ea typeface="Cambria Math" panose="02040503050406030204" pitchFamily="18" charset="0"/>
                          </a:rPr>
                          <m:t>2</m:t>
                        </m:r>
                      </m:den>
                    </m:f>
                  </m:oMath>
                </a14:m>
                <a:endParaRPr lang="sl-SI" sz="2800" dirty="0"/>
              </a:p>
            </p:txBody>
          </p:sp>
        </mc:Choice>
        <mc:Fallback xmlns="">
          <p:sp>
            <p:nvSpPr>
              <p:cNvPr id="5" name="PoljeZBesedilom 4"/>
              <p:cNvSpPr txBox="1">
                <a:spLocks noRot="1" noChangeAspect="1" noMove="1" noResize="1" noEditPoints="1" noAdjustHandles="1" noChangeArrowheads="1" noChangeShapeType="1" noTextEdit="1"/>
              </p:cNvSpPr>
              <p:nvPr/>
            </p:nvSpPr>
            <p:spPr>
              <a:xfrm>
                <a:off x="1170432" y="2679357"/>
                <a:ext cx="2218944" cy="3816494"/>
              </a:xfrm>
              <a:prstGeom prst="rect">
                <a:avLst/>
              </a:prstGeom>
              <a:blipFill rotWithShape="0">
                <a:blip r:embed="rId2"/>
                <a:stretch>
                  <a:fillRect l="-5495" b="-639"/>
                </a:stretch>
              </a:blipFill>
            </p:spPr>
            <p:txBody>
              <a:bodyPr/>
              <a:lstStyle/>
              <a:p>
                <a:r>
                  <a:rPr lang="sl-SI">
                    <a:noFill/>
                  </a:rPr>
                  <a:t> </a:t>
                </a:r>
              </a:p>
            </p:txBody>
          </p:sp>
        </mc:Fallback>
      </mc:AlternateContent>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376" y="4383906"/>
            <a:ext cx="3773841" cy="1808748"/>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2784" y="3974592"/>
            <a:ext cx="3503168" cy="2627376"/>
          </a:xfrm>
          <a:prstGeom prst="rect">
            <a:avLst/>
          </a:prstGeom>
        </p:spPr>
      </p:pic>
      <p:sp>
        <p:nvSpPr>
          <p:cNvPr id="8" name="PoljeZBesedilom 7"/>
          <p:cNvSpPr txBox="1"/>
          <p:nvPr/>
        </p:nvSpPr>
        <p:spPr>
          <a:xfrm>
            <a:off x="3572673" y="2583568"/>
            <a:ext cx="7181088" cy="1138773"/>
          </a:xfrm>
          <a:prstGeom prst="rect">
            <a:avLst/>
          </a:prstGeom>
          <a:noFill/>
        </p:spPr>
        <p:txBody>
          <a:bodyPr wrap="square" rtlCol="0">
            <a:spAutoFit/>
          </a:bodyPr>
          <a:lstStyle/>
          <a:p>
            <a:pPr algn="ctr"/>
            <a:r>
              <a:rPr lang="sl-SI" sz="4800" b="1" dirty="0" smtClean="0"/>
              <a:t>PRAVILNI ODGOVOR C </a:t>
            </a:r>
            <a:r>
              <a:rPr lang="sl-SI" dirty="0" smtClean="0"/>
              <a:t/>
            </a:r>
            <a:br>
              <a:rPr lang="sl-SI" dirty="0" smtClean="0"/>
            </a:br>
            <a:r>
              <a:rPr lang="sl-SI" sz="2000" dirty="0" smtClean="0"/>
              <a:t>(MAT. FORMULA ZA IZRAČUN PROSTORNINE KOCKE)</a:t>
            </a:r>
            <a:endParaRPr lang="sl-SI" sz="2000" dirty="0"/>
          </a:p>
        </p:txBody>
      </p:sp>
    </p:spTree>
    <p:extLst>
      <p:ext uri="{BB962C8B-B14F-4D97-AF65-F5344CB8AC3E}">
        <p14:creationId xmlns:p14="http://schemas.microsoft.com/office/powerpoint/2010/main" val="1499118761"/>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511808" y="1780033"/>
            <a:ext cx="9023789" cy="4577762"/>
          </a:xfrm>
          <a:prstGeom prst="rect">
            <a:avLst/>
          </a:prstGeom>
        </p:spPr>
      </p:pic>
      <p:sp>
        <p:nvSpPr>
          <p:cNvPr id="6" name="Naslov 1"/>
          <p:cNvSpPr>
            <a:spLocks noGrp="1"/>
          </p:cNvSpPr>
          <p:nvPr>
            <p:ph type="title"/>
          </p:nvPr>
        </p:nvSpPr>
        <p:spPr>
          <a:xfrm>
            <a:off x="537883" y="398736"/>
            <a:ext cx="11263256" cy="1103652"/>
          </a:xfrm>
        </p:spPr>
        <p:txBody>
          <a:bodyPr>
            <a:normAutofit/>
          </a:bodyPr>
          <a:lstStyle/>
          <a:p>
            <a:r>
              <a:rPr lang="sl-SI" sz="2800" b="1" dirty="0" smtClean="0"/>
              <a:t>34.</a:t>
            </a:r>
            <a:r>
              <a:rPr lang="sl-SI" sz="2800" dirty="0" smtClean="0"/>
              <a:t> Povežite sliko vrste električne vtičnice z državo, za katero je ta značilna oz. je v njej najpogosteje uporabljena.</a:t>
            </a:r>
            <a:endParaRPr lang="sl-SI" sz="2800" dirty="0"/>
          </a:p>
        </p:txBody>
      </p:sp>
      <p:sp>
        <p:nvSpPr>
          <p:cNvPr id="4" name="PoljeZBesedilom 3"/>
          <p:cNvSpPr txBox="1"/>
          <p:nvPr/>
        </p:nvSpPr>
        <p:spPr>
          <a:xfrm>
            <a:off x="5779862" y="856703"/>
            <a:ext cx="5217817" cy="923330"/>
          </a:xfrm>
          <a:prstGeom prst="rect">
            <a:avLst/>
          </a:prstGeom>
          <a:noFill/>
        </p:spPr>
        <p:txBody>
          <a:bodyPr wrap="square" rtlCol="0">
            <a:spAutoFit/>
          </a:bodyPr>
          <a:lstStyle/>
          <a:p>
            <a:r>
              <a:rPr lang="sl-SI" sz="5400" b="1" dirty="0" smtClean="0"/>
              <a:t>1A, 2B, 3D, 4C</a:t>
            </a:r>
            <a:endParaRPr lang="sl-SI" sz="5400" b="1" dirty="0"/>
          </a:p>
        </p:txBody>
      </p:sp>
    </p:spTree>
    <p:extLst>
      <p:ext uri="{BB962C8B-B14F-4D97-AF65-F5344CB8AC3E}">
        <p14:creationId xmlns:p14="http://schemas.microsoft.com/office/powerpoint/2010/main" val="1355084878"/>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13816" y="253963"/>
            <a:ext cx="10515600" cy="2598965"/>
          </a:xfrm>
        </p:spPr>
        <p:txBody>
          <a:bodyPr>
            <a:normAutofit fontScale="90000"/>
          </a:bodyPr>
          <a:lstStyle/>
          <a:p>
            <a:pPr algn="just"/>
            <a:r>
              <a:rPr lang="sl-SI" sz="3200" b="1" dirty="0" smtClean="0"/>
              <a:t>35.</a:t>
            </a:r>
            <a:r>
              <a:rPr lang="sl-SI" sz="3200" dirty="0" smtClean="0"/>
              <a:t> Kako se je imenovala </a:t>
            </a:r>
            <a:r>
              <a:rPr lang="sl-SI" sz="3200" b="1" u="sng" dirty="0" smtClean="0"/>
              <a:t>nekdanja velika latinskoameriška država</a:t>
            </a:r>
            <a:r>
              <a:rPr lang="sl-SI" sz="3200" dirty="0" smtClean="0"/>
              <a:t> med letoma 1819 in 1831 (po osvoboditvi izpod španske kolonialne oblasti), ki je obsegala današnje države Venezuelo, Kolumbijo, Ekvador, Panamo ter manjše dele Peruja, Brazilije in Gvajane? Njen prvi predsednik je bil 11 let Simón </a:t>
            </a:r>
            <a:r>
              <a:rPr lang="sl-SI" sz="3200" dirty="0" err="1" smtClean="0"/>
              <a:t>Bolívar</a:t>
            </a:r>
            <a:r>
              <a:rPr lang="sl-SI" sz="3200" dirty="0" smtClean="0"/>
              <a:t>, v delu njenega imena pa se najde tudi ena izmed zgoraj naštetih današnjih držav.</a:t>
            </a:r>
            <a:endParaRPr lang="sl-SI" sz="3200" dirty="0"/>
          </a:p>
        </p:txBody>
      </p:sp>
      <p:pic>
        <p:nvPicPr>
          <p:cNvPr id="2" name="Slika 1"/>
          <p:cNvPicPr>
            <a:picLocks noChangeAspect="1"/>
          </p:cNvPicPr>
          <p:nvPr/>
        </p:nvPicPr>
        <p:blipFill>
          <a:blip r:embed="rId2"/>
          <a:stretch>
            <a:fillRect/>
          </a:stretch>
        </p:blipFill>
        <p:spPr>
          <a:xfrm>
            <a:off x="1341120" y="2938272"/>
            <a:ext cx="4985526" cy="3572229"/>
          </a:xfrm>
          <a:prstGeom prst="rect">
            <a:avLst/>
          </a:prstGeom>
        </p:spPr>
      </p:pic>
      <p:sp>
        <p:nvSpPr>
          <p:cNvPr id="3" name="PoljeZBesedilom 2"/>
          <p:cNvSpPr txBox="1"/>
          <p:nvPr/>
        </p:nvSpPr>
        <p:spPr>
          <a:xfrm>
            <a:off x="6595872" y="3447333"/>
            <a:ext cx="4611624" cy="2123658"/>
          </a:xfrm>
          <a:prstGeom prst="rect">
            <a:avLst/>
          </a:prstGeom>
          <a:noFill/>
        </p:spPr>
        <p:txBody>
          <a:bodyPr wrap="square" rtlCol="0">
            <a:spAutoFit/>
          </a:bodyPr>
          <a:lstStyle/>
          <a:p>
            <a:pPr algn="ctr"/>
            <a:r>
              <a:rPr lang="sl-SI" sz="6600" b="1" dirty="0" smtClean="0"/>
              <a:t>VELIKA</a:t>
            </a:r>
            <a:br>
              <a:rPr lang="sl-SI" sz="6600" b="1" dirty="0" smtClean="0"/>
            </a:br>
            <a:r>
              <a:rPr lang="sl-SI" sz="6600" b="1" dirty="0" smtClean="0"/>
              <a:t>KOLUMBIJA</a:t>
            </a:r>
            <a:endParaRPr lang="sl-SI" sz="6600" b="1" dirty="0"/>
          </a:p>
        </p:txBody>
      </p:sp>
    </p:spTree>
    <p:extLst>
      <p:ext uri="{BB962C8B-B14F-4D97-AF65-F5344CB8AC3E}">
        <p14:creationId xmlns:p14="http://schemas.microsoft.com/office/powerpoint/2010/main" val="160259924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title"/>
          </p:nvPr>
        </p:nvSpPr>
        <p:spPr>
          <a:xfrm>
            <a:off x="838200" y="365125"/>
            <a:ext cx="10515600" cy="1325563"/>
          </a:xfrm>
        </p:spPr>
        <p:txBody>
          <a:bodyPr/>
          <a:lstStyle/>
          <a:p>
            <a:r>
              <a:rPr lang="sl-SI" b="1" dirty="0" smtClean="0"/>
              <a:t>3. </a:t>
            </a:r>
            <a:r>
              <a:rPr lang="sl-SI" sz="3600" b="1" dirty="0" smtClean="0"/>
              <a:t>POIMENUJTE AVTORJE SLIK</a:t>
            </a:r>
            <a:r>
              <a:rPr lang="sl-SI" b="1" dirty="0" smtClean="0"/>
              <a:t> </a:t>
            </a:r>
            <a:endParaRPr lang="sl-SI" b="1" dirty="0"/>
          </a:p>
        </p:txBody>
      </p:sp>
      <p:sp>
        <p:nvSpPr>
          <p:cNvPr id="11" name="Označba mesta vsebine 2"/>
          <p:cNvSpPr>
            <a:spLocks noGrp="1"/>
          </p:cNvSpPr>
          <p:nvPr>
            <p:ph sz="half" idx="1"/>
          </p:nvPr>
        </p:nvSpPr>
        <p:spPr>
          <a:xfrm>
            <a:off x="838200" y="1825625"/>
            <a:ext cx="5181600" cy="4351338"/>
          </a:xfrm>
        </p:spPr>
        <p:txBody>
          <a:bodyPr/>
          <a:lstStyle/>
          <a:p>
            <a:pPr marL="0" indent="0">
              <a:buNone/>
            </a:pPr>
            <a:r>
              <a:rPr lang="sl-SI" dirty="0" smtClean="0"/>
              <a:t>A)</a:t>
            </a:r>
            <a:endParaRPr lang="sl-SI" b="1" u="sng" dirty="0"/>
          </a:p>
        </p:txBody>
      </p:sp>
      <p:sp>
        <p:nvSpPr>
          <p:cNvPr id="12" name="Označba mesta vsebine 3"/>
          <p:cNvSpPr>
            <a:spLocks noGrp="1"/>
          </p:cNvSpPr>
          <p:nvPr>
            <p:ph sz="half" idx="2"/>
          </p:nvPr>
        </p:nvSpPr>
        <p:spPr>
          <a:xfrm>
            <a:off x="6172200" y="1825625"/>
            <a:ext cx="5181600" cy="4351338"/>
          </a:xfrm>
        </p:spPr>
        <p:txBody>
          <a:bodyPr/>
          <a:lstStyle/>
          <a:p>
            <a:pPr marL="0" indent="0">
              <a:buNone/>
            </a:pPr>
            <a:r>
              <a:rPr lang="sl-SI" dirty="0" smtClean="0"/>
              <a:t>  B)</a:t>
            </a:r>
          </a:p>
          <a:p>
            <a:endParaRPr lang="sl-SI" dirty="0" smtClean="0"/>
          </a:p>
        </p:txBody>
      </p:sp>
      <p:pic>
        <p:nvPicPr>
          <p:cNvPr id="4" name="Slika 3"/>
          <p:cNvPicPr>
            <a:picLocks noChangeAspect="1"/>
          </p:cNvPicPr>
          <p:nvPr/>
        </p:nvPicPr>
        <p:blipFill>
          <a:blip r:embed="rId2"/>
          <a:stretch>
            <a:fillRect/>
          </a:stretch>
        </p:blipFill>
        <p:spPr>
          <a:xfrm>
            <a:off x="7387318" y="2343008"/>
            <a:ext cx="3541939" cy="3197821"/>
          </a:xfrm>
          <a:prstGeom prst="rect">
            <a:avLst/>
          </a:prstGeom>
        </p:spPr>
      </p:pic>
      <p:pic>
        <p:nvPicPr>
          <p:cNvPr id="3" name="Slika 2"/>
          <p:cNvPicPr>
            <a:picLocks noChangeAspect="1"/>
          </p:cNvPicPr>
          <p:nvPr/>
        </p:nvPicPr>
        <p:blipFill>
          <a:blip r:embed="rId3"/>
          <a:stretch>
            <a:fillRect/>
          </a:stretch>
        </p:blipFill>
        <p:spPr>
          <a:xfrm>
            <a:off x="1781201" y="1957472"/>
            <a:ext cx="3295598" cy="3968892"/>
          </a:xfrm>
          <a:prstGeom prst="rect">
            <a:avLst/>
          </a:prstGeom>
        </p:spPr>
      </p:pic>
    </p:spTree>
    <p:extLst>
      <p:ext uri="{BB962C8B-B14F-4D97-AF65-F5344CB8AC3E}">
        <p14:creationId xmlns:p14="http://schemas.microsoft.com/office/powerpoint/2010/main" val="424123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p:cNvSpPr>
            <a:spLocks noGrp="1"/>
          </p:cNvSpPr>
          <p:nvPr>
            <p:ph type="title"/>
          </p:nvPr>
        </p:nvSpPr>
        <p:spPr>
          <a:xfrm>
            <a:off x="826008" y="365125"/>
            <a:ext cx="10919908" cy="1561211"/>
          </a:xfrm>
        </p:spPr>
        <p:txBody>
          <a:bodyPr>
            <a:normAutofit fontScale="90000"/>
          </a:bodyPr>
          <a:lstStyle/>
          <a:p>
            <a:pPr algn="just"/>
            <a:r>
              <a:rPr lang="sl-SI" b="1" dirty="0" smtClean="0"/>
              <a:t>36. </a:t>
            </a:r>
            <a:r>
              <a:rPr lang="sl-SI" dirty="0" smtClean="0"/>
              <a:t>Zemljevid železniškega omrežja katerega </a:t>
            </a:r>
            <a:r>
              <a:rPr lang="sl-SI" b="1" u="sng" dirty="0" smtClean="0"/>
              <a:t>vlaka</a:t>
            </a:r>
            <a:r>
              <a:rPr lang="sl-SI" dirty="0" smtClean="0"/>
              <a:t>, zvezde med evropskimi mednarodnimi hitrimi vlaki, je na spodnji sliki?</a:t>
            </a:r>
            <a:endParaRPr lang="sl-SI" dirty="0"/>
          </a:p>
        </p:txBody>
      </p:sp>
      <p:pic>
        <p:nvPicPr>
          <p:cNvPr id="2" name="Slika 1"/>
          <p:cNvPicPr>
            <a:picLocks noChangeAspect="1"/>
          </p:cNvPicPr>
          <p:nvPr/>
        </p:nvPicPr>
        <p:blipFill>
          <a:blip r:embed="rId2"/>
          <a:stretch>
            <a:fillRect/>
          </a:stretch>
        </p:blipFill>
        <p:spPr>
          <a:xfrm>
            <a:off x="1212241" y="2060448"/>
            <a:ext cx="3308542" cy="4565904"/>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022" y="2060448"/>
            <a:ext cx="5634473" cy="2790825"/>
          </a:xfrm>
          <a:prstGeom prst="rect">
            <a:avLst/>
          </a:prstGeom>
        </p:spPr>
      </p:pic>
      <p:sp>
        <p:nvSpPr>
          <p:cNvPr id="5" name="PoljeZBesedilom 4"/>
          <p:cNvSpPr txBox="1"/>
          <p:nvPr/>
        </p:nvSpPr>
        <p:spPr>
          <a:xfrm>
            <a:off x="5802506" y="5169408"/>
            <a:ext cx="4413504" cy="1200329"/>
          </a:xfrm>
          <a:prstGeom prst="rect">
            <a:avLst/>
          </a:prstGeom>
          <a:noFill/>
        </p:spPr>
        <p:txBody>
          <a:bodyPr wrap="square" rtlCol="0">
            <a:spAutoFit/>
          </a:bodyPr>
          <a:lstStyle/>
          <a:p>
            <a:pPr algn="ctr"/>
            <a:r>
              <a:rPr lang="sl-SI" sz="7200" b="1" dirty="0" smtClean="0"/>
              <a:t>EUROSTAR</a:t>
            </a:r>
            <a:endParaRPr lang="sl-SI" sz="7200" b="1" dirty="0"/>
          </a:p>
        </p:txBody>
      </p:sp>
    </p:spTree>
    <p:extLst>
      <p:ext uri="{BB962C8B-B14F-4D97-AF65-F5344CB8AC3E}">
        <p14:creationId xmlns:p14="http://schemas.microsoft.com/office/powerpoint/2010/main" val="2762136275"/>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716280" y="300262"/>
            <a:ext cx="10919908" cy="927227"/>
          </a:xfrm>
        </p:spPr>
        <p:txBody>
          <a:bodyPr>
            <a:normAutofit fontScale="90000"/>
          </a:bodyPr>
          <a:lstStyle/>
          <a:p>
            <a:pPr algn="just"/>
            <a:r>
              <a:rPr lang="sl-SI" b="1" dirty="0" smtClean="0"/>
              <a:t>37.</a:t>
            </a:r>
            <a:r>
              <a:rPr lang="sl-SI" dirty="0" smtClean="0"/>
              <a:t> </a:t>
            </a:r>
            <a:r>
              <a:rPr lang="sl-SI" b="1" u="sng" dirty="0" smtClean="0"/>
              <a:t>Kdo ali kaj</a:t>
            </a:r>
            <a:r>
              <a:rPr lang="sl-SI" dirty="0" smtClean="0"/>
              <a:t> je bil v vietnamski vojni Agent </a:t>
            </a:r>
            <a:r>
              <a:rPr lang="sl-SI" dirty="0" err="1" smtClean="0"/>
              <a:t>Orange</a:t>
            </a:r>
            <a:r>
              <a:rPr lang="sl-SI" dirty="0" smtClean="0"/>
              <a:t>?</a:t>
            </a:r>
            <a:endParaRPr lang="sl-SI" dirty="0"/>
          </a:p>
        </p:txBody>
      </p:sp>
      <p:sp>
        <p:nvSpPr>
          <p:cNvPr id="5" name="PoljeZBesedilom 4"/>
          <p:cNvSpPr txBox="1"/>
          <p:nvPr/>
        </p:nvSpPr>
        <p:spPr>
          <a:xfrm>
            <a:off x="829056" y="2060448"/>
            <a:ext cx="6973824" cy="4154984"/>
          </a:xfrm>
          <a:prstGeom prst="rect">
            <a:avLst/>
          </a:prstGeom>
          <a:noFill/>
        </p:spPr>
        <p:txBody>
          <a:bodyPr wrap="square" rtlCol="0">
            <a:spAutoFit/>
          </a:bodyPr>
          <a:lstStyle/>
          <a:p>
            <a:r>
              <a:rPr lang="sl-SI" sz="2400" dirty="0" smtClean="0"/>
              <a:t>A) skrivnostni vohun, ki je domačinom izdajal pomembne ameriške vojaške skrivne podatke</a:t>
            </a:r>
            <a:br>
              <a:rPr lang="sl-SI" sz="2400" dirty="0" smtClean="0"/>
            </a:br>
            <a:r>
              <a:rPr lang="sl-SI" sz="2400" dirty="0" smtClean="0"/>
              <a:t/>
            </a:r>
            <a:br>
              <a:rPr lang="sl-SI" sz="2400" dirty="0" smtClean="0"/>
            </a:br>
            <a:r>
              <a:rPr lang="sl-SI" sz="2400" dirty="0" smtClean="0"/>
              <a:t>B) tropski ciklon, ki je za mesec dni prekinil vojno</a:t>
            </a:r>
            <a:br>
              <a:rPr lang="sl-SI" sz="2400" dirty="0" smtClean="0"/>
            </a:br>
            <a:r>
              <a:rPr lang="sl-SI" sz="2400" dirty="0" smtClean="0"/>
              <a:t/>
            </a:r>
            <a:br>
              <a:rPr lang="sl-SI" sz="2400" dirty="0" smtClean="0"/>
            </a:br>
            <a:r>
              <a:rPr lang="sl-SI" sz="2400" dirty="0" smtClean="0"/>
              <a:t>C) s strani Nizozemcev financiran domači vodja uporniške skupine proti komunističnemu voditelju Ho </a:t>
            </a:r>
            <a:r>
              <a:rPr lang="sl-SI" sz="2400" dirty="0" err="1" smtClean="0"/>
              <a:t>Ši</a:t>
            </a:r>
            <a:r>
              <a:rPr lang="sl-SI" sz="2400" dirty="0" smtClean="0"/>
              <a:t> </a:t>
            </a:r>
            <a:r>
              <a:rPr lang="sl-SI" sz="2400" dirty="0" err="1" smtClean="0"/>
              <a:t>Minhu</a:t>
            </a:r>
            <a:r>
              <a:rPr lang="sl-SI" sz="2400" dirty="0" smtClean="0"/>
              <a:t/>
            </a:r>
            <a:br>
              <a:rPr lang="sl-SI" sz="2400" dirty="0" smtClean="0"/>
            </a:br>
            <a:r>
              <a:rPr lang="sl-SI" sz="2400" dirty="0" smtClean="0"/>
              <a:t/>
            </a:r>
            <a:br>
              <a:rPr lang="sl-SI" sz="2400" dirty="0" smtClean="0"/>
            </a:br>
            <a:r>
              <a:rPr lang="sl-SI" sz="2400" b="1" u="sng" dirty="0"/>
              <a:t>D) </a:t>
            </a:r>
            <a:r>
              <a:rPr lang="sl-SI" sz="2400" b="1" u="sng" dirty="0" smtClean="0"/>
              <a:t>ameriški herbicid </a:t>
            </a:r>
            <a:r>
              <a:rPr lang="sl-SI" sz="2400" b="1" u="sng" dirty="0"/>
              <a:t>in </a:t>
            </a:r>
            <a:r>
              <a:rPr lang="sl-SI" sz="2400" b="1" u="sng" dirty="0" err="1"/>
              <a:t>defoliant</a:t>
            </a:r>
            <a:r>
              <a:rPr lang="sl-SI" sz="2400" b="1" u="sng" dirty="0"/>
              <a:t> za lažje vojaško nadzorovanje džungle proti gverilskim bojevnikom</a:t>
            </a:r>
            <a:endParaRPr lang="sl-SI" sz="2400" b="1" i="1" u="sng"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9423" y="1678461"/>
            <a:ext cx="3156265" cy="1057020"/>
          </a:xfrm>
          <a:prstGeom prst="rect">
            <a:avLst/>
          </a:prstGeom>
        </p:spPr>
      </p:pic>
      <p:pic>
        <p:nvPicPr>
          <p:cNvPr id="7" name="Slika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5279" y="3076726"/>
            <a:ext cx="2524552" cy="1505711"/>
          </a:xfrm>
          <a:prstGeom prst="rect">
            <a:avLst/>
          </a:prstGeom>
        </p:spPr>
      </p:pic>
      <p:pic>
        <p:nvPicPr>
          <p:cNvPr id="8" name="Slik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941" y="4714927"/>
            <a:ext cx="2349890" cy="1183512"/>
          </a:xfrm>
          <a:prstGeom prst="rect">
            <a:avLst/>
          </a:prstGeom>
        </p:spPr>
      </p:pic>
      <p:sp>
        <p:nvSpPr>
          <p:cNvPr id="2" name="PoljeZBesedilom 1"/>
          <p:cNvSpPr txBox="1"/>
          <p:nvPr/>
        </p:nvSpPr>
        <p:spPr>
          <a:xfrm>
            <a:off x="1158240" y="1227489"/>
            <a:ext cx="5218176" cy="707886"/>
          </a:xfrm>
          <a:prstGeom prst="rect">
            <a:avLst/>
          </a:prstGeom>
          <a:noFill/>
        </p:spPr>
        <p:txBody>
          <a:bodyPr wrap="square" rtlCol="0">
            <a:spAutoFit/>
          </a:bodyPr>
          <a:lstStyle/>
          <a:p>
            <a:pPr algn="ctr"/>
            <a:r>
              <a:rPr lang="sl-SI" sz="4000" b="1" dirty="0" smtClean="0"/>
              <a:t>PRAVILNI ODGOVOR D</a:t>
            </a:r>
            <a:endParaRPr lang="sl-SI" sz="4000" b="1" dirty="0"/>
          </a:p>
        </p:txBody>
      </p:sp>
    </p:spTree>
    <p:extLst>
      <p:ext uri="{BB962C8B-B14F-4D97-AF65-F5344CB8AC3E}">
        <p14:creationId xmlns:p14="http://schemas.microsoft.com/office/powerpoint/2010/main" val="411773502"/>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1"/>
          <p:cNvSpPr>
            <a:spLocks noGrp="1"/>
          </p:cNvSpPr>
          <p:nvPr>
            <p:ph type="title"/>
          </p:nvPr>
        </p:nvSpPr>
        <p:spPr>
          <a:xfrm>
            <a:off x="755904" y="365760"/>
            <a:ext cx="10695432" cy="2755392"/>
          </a:xfrm>
        </p:spPr>
        <p:txBody>
          <a:bodyPr>
            <a:normAutofit fontScale="90000"/>
          </a:bodyPr>
          <a:lstStyle/>
          <a:p>
            <a:pPr algn="just"/>
            <a:r>
              <a:rPr lang="sl-SI" b="1" dirty="0" smtClean="0"/>
              <a:t>38.</a:t>
            </a:r>
            <a:r>
              <a:rPr lang="sl-SI" dirty="0" smtClean="0"/>
              <a:t> Kateri je </a:t>
            </a:r>
            <a:r>
              <a:rPr lang="sl-SI" b="1" u="sng" dirty="0" smtClean="0"/>
              <a:t>uradni jezik</a:t>
            </a:r>
            <a:r>
              <a:rPr lang="sl-SI" dirty="0" smtClean="0"/>
              <a:t> države Bangladeš? Morda vam bo pri tem vprašanju v pomoč ime najštevilčnejše podvrste tigrov na indijski podcelini (ki je tam prisotna že 12.000 do 16.500 let) ali ime zaliva Indijskega oceana, največjega zaliva na svetu.</a:t>
            </a:r>
            <a:endParaRPr lang="sl-SI" dirty="0"/>
          </a:p>
        </p:txBody>
      </p: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676" y="3389376"/>
            <a:ext cx="4504944" cy="3011326"/>
          </a:xfrm>
          <a:prstGeom prst="rect">
            <a:avLst/>
          </a:prstGeom>
        </p:spPr>
      </p:pic>
      <p:sp>
        <p:nvSpPr>
          <p:cNvPr id="4" name="PoljeZBesedilom 3"/>
          <p:cNvSpPr txBox="1"/>
          <p:nvPr/>
        </p:nvSpPr>
        <p:spPr>
          <a:xfrm>
            <a:off x="6315456" y="3901440"/>
            <a:ext cx="5376672" cy="1446550"/>
          </a:xfrm>
          <a:prstGeom prst="rect">
            <a:avLst/>
          </a:prstGeom>
          <a:noFill/>
        </p:spPr>
        <p:txBody>
          <a:bodyPr wrap="square" rtlCol="0">
            <a:spAutoFit/>
          </a:bodyPr>
          <a:lstStyle/>
          <a:p>
            <a:pPr algn="ctr"/>
            <a:r>
              <a:rPr lang="sl-SI" sz="6000" b="1" dirty="0" smtClean="0"/>
              <a:t>BENGALŠČINA</a:t>
            </a:r>
            <a:r>
              <a:rPr lang="sl-SI" dirty="0" smtClean="0"/>
              <a:t/>
            </a:r>
            <a:br>
              <a:rPr lang="sl-SI" dirty="0" smtClean="0"/>
            </a:br>
            <a:r>
              <a:rPr lang="sl-SI" sz="2800" i="1" dirty="0" smtClean="0"/>
              <a:t>(bengalski tiger, Bengalski zaliv)</a:t>
            </a:r>
            <a:endParaRPr lang="sl-SI" sz="2800" i="1" dirty="0"/>
          </a:p>
        </p:txBody>
      </p:sp>
    </p:spTree>
    <p:extLst>
      <p:ext uri="{BB962C8B-B14F-4D97-AF65-F5344CB8AC3E}">
        <p14:creationId xmlns:p14="http://schemas.microsoft.com/office/powerpoint/2010/main" val="1299728312"/>
      </p:ext>
    </p:extLst>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p:cNvSpPr>
            <a:spLocks noGrp="1"/>
          </p:cNvSpPr>
          <p:nvPr>
            <p:ph type="title"/>
          </p:nvPr>
        </p:nvSpPr>
        <p:spPr>
          <a:xfrm>
            <a:off x="573024" y="377317"/>
            <a:ext cx="11399520" cy="1097915"/>
          </a:xfrm>
        </p:spPr>
        <p:txBody>
          <a:bodyPr>
            <a:noAutofit/>
          </a:bodyPr>
          <a:lstStyle/>
          <a:p>
            <a:r>
              <a:rPr lang="sl-SI" sz="3800" b="1" dirty="0" smtClean="0"/>
              <a:t>39. </a:t>
            </a:r>
            <a:r>
              <a:rPr lang="sl-SI" sz="3800" dirty="0" smtClean="0"/>
              <a:t>Statistika katerega legendarnega </a:t>
            </a:r>
            <a:r>
              <a:rPr lang="sl-SI" sz="3800" b="1" u="sng" dirty="0" smtClean="0"/>
              <a:t>igralca ameriškega nogometa</a:t>
            </a:r>
            <a:r>
              <a:rPr lang="sl-SI" sz="3800" dirty="0" smtClean="0"/>
              <a:t> (</a:t>
            </a:r>
            <a:r>
              <a:rPr lang="sl-SI" sz="3800" dirty="0" err="1" smtClean="0"/>
              <a:t>quarterbacka</a:t>
            </a:r>
            <a:r>
              <a:rPr lang="sl-SI" sz="3800" dirty="0" smtClean="0"/>
              <a:t>, podajalca), je na spodnji sliki? </a:t>
            </a:r>
            <a:endParaRPr lang="sl-SI" sz="3800" dirty="0"/>
          </a:p>
        </p:txBody>
      </p:sp>
      <p:pic>
        <p:nvPicPr>
          <p:cNvPr id="6" name="Slika 5"/>
          <p:cNvPicPr>
            <a:picLocks noChangeAspect="1"/>
          </p:cNvPicPr>
          <p:nvPr/>
        </p:nvPicPr>
        <p:blipFill>
          <a:blip r:embed="rId2"/>
          <a:stretch>
            <a:fillRect/>
          </a:stretch>
        </p:blipFill>
        <p:spPr>
          <a:xfrm>
            <a:off x="685098" y="1606985"/>
            <a:ext cx="6544758" cy="5007175"/>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190" y="1606985"/>
            <a:ext cx="2494943" cy="2928439"/>
          </a:xfrm>
          <a:prstGeom prst="rect">
            <a:avLst/>
          </a:prstGeom>
        </p:spPr>
      </p:pic>
      <p:sp>
        <p:nvSpPr>
          <p:cNvPr id="7" name="PoljeZBesedilom 6"/>
          <p:cNvSpPr txBox="1"/>
          <p:nvPr/>
        </p:nvSpPr>
        <p:spPr>
          <a:xfrm>
            <a:off x="7912478" y="4667177"/>
            <a:ext cx="2982365" cy="1754326"/>
          </a:xfrm>
          <a:prstGeom prst="rect">
            <a:avLst/>
          </a:prstGeom>
          <a:noFill/>
        </p:spPr>
        <p:txBody>
          <a:bodyPr wrap="square" rtlCol="0">
            <a:spAutoFit/>
          </a:bodyPr>
          <a:lstStyle/>
          <a:p>
            <a:pPr algn="ctr"/>
            <a:r>
              <a:rPr lang="sl-SI" sz="5400" b="1" dirty="0" smtClean="0"/>
              <a:t>TOMA</a:t>
            </a:r>
            <a:br>
              <a:rPr lang="sl-SI" sz="5400" b="1" dirty="0" smtClean="0"/>
            </a:br>
            <a:r>
              <a:rPr lang="sl-SI" sz="5400" b="1" dirty="0" smtClean="0"/>
              <a:t>BRADYJA</a:t>
            </a:r>
            <a:endParaRPr lang="sl-SI" sz="5400" b="1" dirty="0"/>
          </a:p>
        </p:txBody>
      </p:sp>
    </p:spTree>
    <p:extLst>
      <p:ext uri="{BB962C8B-B14F-4D97-AF65-F5344CB8AC3E}">
        <p14:creationId xmlns:p14="http://schemas.microsoft.com/office/powerpoint/2010/main" val="2405353651"/>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a:spLocks noGrp="1"/>
          </p:cNvSpPr>
          <p:nvPr>
            <p:ph type="title"/>
          </p:nvPr>
        </p:nvSpPr>
        <p:spPr>
          <a:xfrm>
            <a:off x="548640" y="268225"/>
            <a:ext cx="10341864" cy="1255776"/>
          </a:xfrm>
        </p:spPr>
        <p:txBody>
          <a:bodyPr>
            <a:noAutofit/>
          </a:bodyPr>
          <a:lstStyle/>
          <a:p>
            <a:r>
              <a:rPr lang="sl-SI" b="1" dirty="0" smtClean="0"/>
              <a:t>40.</a:t>
            </a:r>
            <a:r>
              <a:rPr lang="sl-SI" dirty="0" smtClean="0"/>
              <a:t> Katera tri od naštetih del klasične glasbe so </a:t>
            </a:r>
            <a:r>
              <a:rPr lang="sl-SI" b="1" u="sng" dirty="0" smtClean="0"/>
              <a:t>opere</a:t>
            </a:r>
            <a:r>
              <a:rPr lang="sl-SI" dirty="0" smtClean="0"/>
              <a:t>?</a:t>
            </a:r>
            <a:endParaRPr lang="sl-SI" dirty="0"/>
          </a:p>
        </p:txBody>
      </p:sp>
      <p:sp>
        <p:nvSpPr>
          <p:cNvPr id="8" name="PoljeZBesedilom 7"/>
          <p:cNvSpPr txBox="1"/>
          <p:nvPr/>
        </p:nvSpPr>
        <p:spPr>
          <a:xfrm>
            <a:off x="2634548" y="1702880"/>
            <a:ext cx="3289688" cy="4832092"/>
          </a:xfrm>
          <a:prstGeom prst="rect">
            <a:avLst/>
          </a:prstGeom>
          <a:noFill/>
        </p:spPr>
        <p:txBody>
          <a:bodyPr wrap="square" rtlCol="0">
            <a:spAutoFit/>
          </a:bodyPr>
          <a:lstStyle/>
          <a:p>
            <a:r>
              <a:rPr lang="sl-SI" sz="2800" dirty="0" smtClean="0"/>
              <a:t>A) ŠTIRJE LETNI ČASI</a:t>
            </a:r>
            <a:br>
              <a:rPr lang="sl-SI" sz="2800" dirty="0" smtClean="0"/>
            </a:br>
            <a:r>
              <a:rPr lang="sl-SI" sz="2800" dirty="0" smtClean="0"/>
              <a:t/>
            </a:r>
            <a:br>
              <a:rPr lang="sl-SI" sz="2800" dirty="0" smtClean="0"/>
            </a:br>
            <a:r>
              <a:rPr lang="sl-SI" sz="2800" dirty="0" smtClean="0"/>
              <a:t>B) HRESTAČ</a:t>
            </a:r>
            <a:br>
              <a:rPr lang="sl-SI" sz="2800" dirty="0" smtClean="0"/>
            </a:br>
            <a:r>
              <a:rPr lang="sl-SI" sz="2800" dirty="0" smtClean="0"/>
              <a:t/>
            </a:r>
            <a:br>
              <a:rPr lang="sl-SI" sz="2800" dirty="0" smtClean="0"/>
            </a:br>
            <a:r>
              <a:rPr lang="sl-SI" sz="2800" dirty="0" smtClean="0"/>
              <a:t>C) LABODJE JEZERO</a:t>
            </a:r>
            <a:br>
              <a:rPr lang="sl-SI" sz="2800" dirty="0" smtClean="0"/>
            </a:br>
            <a:r>
              <a:rPr lang="sl-SI" sz="2800" dirty="0" smtClean="0"/>
              <a:t/>
            </a:r>
            <a:br>
              <a:rPr lang="sl-SI" sz="2800" dirty="0" smtClean="0"/>
            </a:br>
            <a:r>
              <a:rPr lang="sl-SI" sz="2800" b="1" u="sng" dirty="0" smtClean="0"/>
              <a:t>D) NABUCCO</a:t>
            </a:r>
            <a:r>
              <a:rPr lang="sl-SI" sz="2800" dirty="0" smtClean="0"/>
              <a:t/>
            </a:r>
            <a:br>
              <a:rPr lang="sl-SI" sz="2800" dirty="0" smtClean="0"/>
            </a:br>
            <a:r>
              <a:rPr lang="sl-SI" sz="2800" dirty="0" smtClean="0"/>
              <a:t/>
            </a:r>
            <a:br>
              <a:rPr lang="sl-SI" sz="2800" dirty="0" smtClean="0"/>
            </a:br>
            <a:r>
              <a:rPr lang="sl-SI" sz="2800" b="1" u="sng" dirty="0" smtClean="0"/>
              <a:t>E) TURANDOT</a:t>
            </a:r>
            <a:r>
              <a:rPr lang="sl-SI" sz="2800" dirty="0" smtClean="0"/>
              <a:t/>
            </a:r>
            <a:br>
              <a:rPr lang="sl-SI" sz="2800" dirty="0" smtClean="0"/>
            </a:br>
            <a:r>
              <a:rPr lang="sl-SI" sz="2800" dirty="0" smtClean="0"/>
              <a:t/>
            </a:r>
            <a:br>
              <a:rPr lang="sl-SI" sz="2800" dirty="0" smtClean="0"/>
            </a:br>
            <a:r>
              <a:rPr lang="sl-SI" sz="2800" b="1" u="sng" dirty="0" smtClean="0"/>
              <a:t>F) CARMEN</a:t>
            </a:r>
            <a:endParaRPr lang="sl-SI" sz="2800" b="1" u="sng" dirty="0"/>
          </a:p>
        </p:txBody>
      </p:sp>
      <p:sp>
        <p:nvSpPr>
          <p:cNvPr id="3" name="PoljeZBesedilom 2"/>
          <p:cNvSpPr txBox="1"/>
          <p:nvPr/>
        </p:nvSpPr>
        <p:spPr>
          <a:xfrm>
            <a:off x="6925056" y="2206752"/>
            <a:ext cx="3633216" cy="3046988"/>
          </a:xfrm>
          <a:prstGeom prst="rect">
            <a:avLst/>
          </a:prstGeom>
          <a:noFill/>
        </p:spPr>
        <p:txBody>
          <a:bodyPr wrap="square" rtlCol="0">
            <a:spAutoFit/>
          </a:bodyPr>
          <a:lstStyle/>
          <a:p>
            <a:pPr algn="ctr"/>
            <a:r>
              <a:rPr lang="sl-SI" sz="4800" u="sng" dirty="0" smtClean="0"/>
              <a:t>PRAVILNI ODGOVORI:</a:t>
            </a:r>
            <a:r>
              <a:rPr lang="sl-SI" sz="4800" b="1" dirty="0" smtClean="0"/>
              <a:t/>
            </a:r>
            <a:br>
              <a:rPr lang="sl-SI" sz="4800" b="1" dirty="0" smtClean="0"/>
            </a:br>
            <a:r>
              <a:rPr lang="sl-SI" sz="4800" b="1" dirty="0" smtClean="0"/>
              <a:t/>
            </a:r>
            <a:br>
              <a:rPr lang="sl-SI" sz="4800" b="1" dirty="0" smtClean="0"/>
            </a:br>
            <a:r>
              <a:rPr lang="sl-SI" sz="4800" b="1" dirty="0" smtClean="0"/>
              <a:t>D, E, F</a:t>
            </a:r>
            <a:endParaRPr lang="sl-SI" sz="4800" b="1" dirty="0"/>
          </a:p>
        </p:txBody>
      </p:sp>
    </p:spTree>
    <p:extLst>
      <p:ext uri="{BB962C8B-B14F-4D97-AF65-F5344CB8AC3E}">
        <p14:creationId xmlns:p14="http://schemas.microsoft.com/office/powerpoint/2010/main" val="2691299764"/>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93128"/>
      </p:ext>
    </p:extLst>
  </p:cSld>
  <p:clrMapOvr>
    <a:masterClrMapping/>
  </p:clrMapOvr>
  <mc:AlternateContent xmlns:mc="http://schemas.openxmlformats.org/markup-compatibility/2006" xmlns:p14="http://schemas.microsoft.com/office/powerpoint/2010/main">
    <mc:Choice Requires="p14">
      <p:transition p14:dur="10" advClick="0" advTm="10"/>
    </mc:Choice>
    <mc:Fallback xmlns="">
      <p:transition advClick="0" advTm="1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28038" y="469557"/>
            <a:ext cx="11131296" cy="3669957"/>
          </a:xfrm>
        </p:spPr>
        <p:txBody>
          <a:bodyPr>
            <a:noAutofit/>
          </a:bodyPr>
          <a:lstStyle/>
          <a:p>
            <a:r>
              <a:rPr lang="sl-SI" sz="3600" b="1" u="sng" dirty="0" smtClean="0"/>
              <a:t>TIEBREAK vprašanje:</a:t>
            </a:r>
            <a:br>
              <a:rPr lang="sl-SI" sz="3600" b="1" u="sng" dirty="0" smtClean="0"/>
            </a:br>
            <a:r>
              <a:rPr lang="sl-SI" sz="3600" dirty="0"/>
              <a:t/>
            </a:r>
            <a:br>
              <a:rPr lang="sl-SI" sz="3600" dirty="0"/>
            </a:br>
            <a:r>
              <a:rPr lang="sl-SI" sz="3600" dirty="0" smtClean="0"/>
              <a:t>Ameriška smučarka </a:t>
            </a:r>
            <a:r>
              <a:rPr lang="sl-SI" sz="3600" dirty="0" err="1" smtClean="0"/>
              <a:t>Mikaela</a:t>
            </a:r>
            <a:r>
              <a:rPr lang="sl-SI" sz="3600" dirty="0" smtClean="0"/>
              <a:t> </a:t>
            </a:r>
            <a:r>
              <a:rPr lang="sl-SI" sz="3600" dirty="0" err="1" smtClean="0"/>
              <a:t>Shiffrin</a:t>
            </a:r>
            <a:r>
              <a:rPr lang="sl-SI" sz="3600" dirty="0" smtClean="0"/>
              <a:t> je doslej nastopila na 241 tekmah za svetovni pokal v alpskem smučanju. Na </a:t>
            </a:r>
            <a:r>
              <a:rPr lang="sl-SI" sz="3600" b="1" u="sng" dirty="0" smtClean="0"/>
              <a:t>kolikšnem številu teh tekem se je uvrstila na oder za zmagovalke</a:t>
            </a:r>
            <a:r>
              <a:rPr lang="sl-SI" sz="3600" dirty="0" smtClean="0"/>
              <a:t> (na eno izmed prvih treh mest po rezultatih)?</a:t>
            </a:r>
            <a:r>
              <a:rPr lang="sl-SI" sz="3600" b="1" dirty="0"/>
              <a:t/>
            </a:r>
            <a:br>
              <a:rPr lang="sl-SI" sz="3600" b="1" dirty="0"/>
            </a:br>
            <a:endParaRPr lang="sl-SI" sz="36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546" y="3830073"/>
            <a:ext cx="4590789" cy="2583084"/>
          </a:xfrm>
          <a:prstGeom prst="rect">
            <a:avLst/>
          </a:prstGeom>
        </p:spPr>
      </p:pic>
    </p:spTree>
    <p:extLst>
      <p:ext uri="{BB962C8B-B14F-4D97-AF65-F5344CB8AC3E}">
        <p14:creationId xmlns:p14="http://schemas.microsoft.com/office/powerpoint/2010/main" val="2316047767"/>
      </p:ext>
    </p:extLst>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091070"/>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2BCA5-263D-4B5A-AF69-420C9E0BBDB7}"/>
              </a:ext>
            </a:extLst>
          </p:cNvPr>
          <p:cNvSpPr>
            <a:spLocks noGrp="1"/>
          </p:cNvSpPr>
          <p:nvPr>
            <p:ph type="title"/>
          </p:nvPr>
        </p:nvSpPr>
        <p:spPr>
          <a:xfrm>
            <a:off x="428038" y="469557"/>
            <a:ext cx="11131296" cy="3669957"/>
          </a:xfrm>
        </p:spPr>
        <p:txBody>
          <a:bodyPr>
            <a:noAutofit/>
          </a:bodyPr>
          <a:lstStyle/>
          <a:p>
            <a:r>
              <a:rPr lang="sl-SI" sz="3600" b="1" u="sng" dirty="0" smtClean="0"/>
              <a:t>Odgovor na TIEBREAK vprašanje:</a:t>
            </a:r>
            <a:br>
              <a:rPr lang="sl-SI" sz="3600" b="1" u="sng" dirty="0" smtClean="0"/>
            </a:br>
            <a:r>
              <a:rPr lang="sl-SI" sz="3600" dirty="0"/>
              <a:t/>
            </a:r>
            <a:br>
              <a:rPr lang="sl-SI" sz="3600" dirty="0"/>
            </a:br>
            <a:r>
              <a:rPr lang="sl-SI" sz="3600" dirty="0" smtClean="0"/>
              <a:t>Ameriška smučarka </a:t>
            </a:r>
            <a:r>
              <a:rPr lang="sl-SI" sz="3600" dirty="0" err="1" smtClean="0"/>
              <a:t>Mikaela</a:t>
            </a:r>
            <a:r>
              <a:rPr lang="sl-SI" sz="3600" dirty="0" smtClean="0"/>
              <a:t> </a:t>
            </a:r>
            <a:r>
              <a:rPr lang="sl-SI" sz="3600" dirty="0" err="1" smtClean="0"/>
              <a:t>Shiffrin</a:t>
            </a:r>
            <a:r>
              <a:rPr lang="sl-SI" sz="3600" dirty="0" smtClean="0"/>
              <a:t> je doslej nastopila na 241 tekmah za svetovni pokal v alpskem smučanju. Na </a:t>
            </a:r>
            <a:r>
              <a:rPr lang="sl-SI" sz="3600" b="1" u="sng" dirty="0" smtClean="0"/>
              <a:t>kolikšnem številu teh tekem se je uvrstila na oder za zmagovalke</a:t>
            </a:r>
            <a:r>
              <a:rPr lang="sl-SI" sz="3600" dirty="0" smtClean="0"/>
              <a:t> (na eno izmed prvih treh mest po rezultatih)?</a:t>
            </a:r>
            <a:r>
              <a:rPr lang="sl-SI" sz="3600" b="1" dirty="0"/>
              <a:t/>
            </a:r>
            <a:br>
              <a:rPr lang="sl-SI" sz="3600" b="1" dirty="0"/>
            </a:br>
            <a:endParaRPr lang="sl-SI" sz="3600" b="1" dirty="0"/>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487" y="3793002"/>
            <a:ext cx="4590789" cy="2583084"/>
          </a:xfrm>
          <a:prstGeom prst="rect">
            <a:avLst/>
          </a:prstGeom>
        </p:spPr>
      </p:pic>
      <p:sp>
        <p:nvSpPr>
          <p:cNvPr id="4" name="PoljeZBesedilom 3"/>
          <p:cNvSpPr txBox="1"/>
          <p:nvPr/>
        </p:nvSpPr>
        <p:spPr>
          <a:xfrm>
            <a:off x="1618735" y="4139514"/>
            <a:ext cx="2397211" cy="1569660"/>
          </a:xfrm>
          <a:prstGeom prst="rect">
            <a:avLst/>
          </a:prstGeom>
          <a:noFill/>
        </p:spPr>
        <p:txBody>
          <a:bodyPr wrap="square" rtlCol="0">
            <a:spAutoFit/>
          </a:bodyPr>
          <a:lstStyle/>
          <a:p>
            <a:r>
              <a:rPr lang="sl-SI" sz="9600" b="1" dirty="0" smtClean="0"/>
              <a:t>134</a:t>
            </a:r>
            <a:endParaRPr lang="sl-SI" sz="9600" b="1" dirty="0"/>
          </a:p>
        </p:txBody>
      </p:sp>
    </p:spTree>
    <p:extLst>
      <p:ext uri="{BB962C8B-B14F-4D97-AF65-F5344CB8AC3E}">
        <p14:creationId xmlns:p14="http://schemas.microsoft.com/office/powerpoint/2010/main" val="2753783802"/>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30528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EC6135-E6C5-4247-9D7B-D9BAB2A19B77}">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2124</TotalTime>
  <Words>2843</Words>
  <Application>Microsoft Office PowerPoint</Application>
  <PresentationFormat>Širokozaslonsko</PresentationFormat>
  <Paragraphs>179</Paragraphs>
  <Slides>100</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100</vt:i4>
      </vt:variant>
    </vt:vector>
  </HeadingPairs>
  <TitlesOfParts>
    <vt:vector size="108" baseType="lpstr">
      <vt:lpstr>맑은 고딕</vt:lpstr>
      <vt:lpstr>Arial</vt:lpstr>
      <vt:lpstr>Bahnschrift Condensed</vt:lpstr>
      <vt:lpstr>Calibri</vt:lpstr>
      <vt:lpstr>Calibri Light</vt:lpstr>
      <vt:lpstr>Cambria Math</vt:lpstr>
      <vt:lpstr>Segoe Script</vt:lpstr>
      <vt:lpstr>Office Theme</vt:lpstr>
      <vt:lpstr>PowerPointova predstavitev</vt:lpstr>
      <vt:lpstr>PowerPointova predstavitev</vt:lpstr>
      <vt:lpstr>0. vprašanje  Približno koliko krofov so doslej (od leta 1961 naprej) prodali v Gostišču na Trojanah?</vt:lpstr>
      <vt:lpstr>PowerPointova predstavitev</vt:lpstr>
      <vt:lpstr>Odgovor na 0. vprašanje   Približno koliko krofov so doslej (od leta 1961 naprej) prodali v Gostišču na Trojanah?</vt:lpstr>
      <vt:lpstr>PowerPointova predstavitev</vt:lpstr>
      <vt:lpstr>   1. V kateri državi praznujejo danes, 2.3., državni praznik pod nazivom „Adwa Victory Day“? Tako se imenuje po mestu na severu te države, kjer so leta 1896 domačini premagali številčnejšo italijansko vojsko.   Namig: ta država bi naj bila domovina kave.</vt:lpstr>
      <vt:lpstr>PowerPointova predstavitev</vt:lpstr>
      <vt:lpstr>3. POIMENUJTE AVTORJE SLIK </vt:lpstr>
      <vt:lpstr>PowerPointova predstavitev</vt:lpstr>
      <vt:lpstr>PowerPointova predstavitev</vt:lpstr>
      <vt:lpstr>   5. Kako se imenuje kriptoborza, ki je „propadla” lanskega novembra  in katere direktor Sam Bankman-Fried je trenutno v priporu? </vt:lpstr>
      <vt:lpstr>PowerPointova predstavitev</vt:lpstr>
      <vt:lpstr>PowerPointova predstavitev</vt:lpstr>
      <vt:lpstr>    8.  31 let po Babici, gre na jug še Dedek. To je  film, ki se v začetku tega leta predvaja pri nas, v tem nadaljevanju ima glavno vlogo Boris Cavazza. Nas pa zanima, hčerka katerega znanega igralskega para (zanimata nas ime očeta in mame), ki igra tudi pomembno vlogo v tem filmu, je na sliki? </vt:lpstr>
      <vt:lpstr>9.  8. februarja letos je LeBron James postal košarkar z največ doseženimi točkami v ligi NBA. Na prvem mestu je prehitel košarkarja desno spodaj na sliki, ki je bil več desetletij (od leta 1989) na prvem mestu z 38.387 točkami. Kako se imenuje ta nekdanji košarkar? </vt:lpstr>
      <vt:lpstr>10. Kako se imenuje kemijski element, kovina z atomskim številom 40 v periodnem sistemu, ki je podobna titanu ter zelo odporna proti koroziji, zato se uporablja  tudi v zobozdravstvu za izdelovanje zobnih prevlek in mostičkov? </vt:lpstr>
      <vt:lpstr>11. POIMENUJTE RASTLINI   A)                                                 B) </vt:lpstr>
      <vt:lpstr>   12. Kdo je bil nosilec slovenske zastave na otvoritveni slovesnosti 43. svetovnega prvenstva v nordijskem smučanju v Planici?</vt:lpstr>
      <vt:lpstr>PowerPointova predstavitev</vt:lpstr>
      <vt:lpstr>14. V katerem mestu je bil rojen Albert Einstein? Tam stoji tudi najvišja cerkev na svetu s 161,5 m. Začela naj bi se graditi v 14. stoletju, končana (renovirana) pa je bila leta 1890.</vt:lpstr>
      <vt:lpstr>15. Kateri skladatelj naj bi bil „oče simfonije“ in godalnega kvarteta? Napisal naj bi 104 simfonije, kar ga postavlja za rekorderja med simfoničnimi skladatelji. Zraven tega bi naj njegov opus štel še več kot 80 godalnih kvartetov, 50 klavirskih sonat ter številne opere in koncerte. Skupno bi naj bil avtor več kot 750 del. Bil naj bi tudi mentor Mozartu in Beethovnu.                </vt:lpstr>
      <vt:lpstr>16. V katerem športu je v preteklosti že večkrat postala državna prvakinja v dvojicah naša sedanja predsednica Nataša Pirc Musar?                                                                </vt:lpstr>
      <vt:lpstr>17. Kako se imenuje igra na sliki? Izdana je bila leta 2009 ter je napisana v programskem jeziku Java. Je  videoigra z elementi igranja vlog, v kateri igralec gradi različne strukture iz raznovrstnih kock materiala v naključno generiranem svetu. Na lestvici najbolje prodajanih videoiger na svetu vseh časov zaseda drugo mesto z 238 milijoni prodaj, takoj za Tetrisom.  Za dodatno točko: Katero podjetje je razvilo oz. izdalo to igro? </vt:lpstr>
      <vt:lpstr>18. V kateri puščavi leži zgodovinsko mesto Timbuktu, ki je znano po svojem nekdanjem bogastvu, saj je bilo eno najpomembnejših trgovskih središč ter spada na Unescov seznam svetovne dediščine? </vt:lpstr>
      <vt:lpstr>19. Znano dejstvo je, da Nikola Tesla ni bil nikoli poročen oziroma ni maral človeške družbe. Katera žival pa bi naj bila njegov najboljši prijatelj ali mogoče celo še kaj več? O njej naj bi enkrat izjavil:„ I loved that ….. as a man loves a woman, and she loved me. As long as I had her, there was a purpose to my life.”</vt:lpstr>
      <vt:lpstr>20. KATERE IZMED NAŠTETIH DRŽAV SO ČLANICE ZVEZE NATO (TEH JE VSEH SKUPAJ TRENUTNO 30)? </vt:lpstr>
      <vt:lpstr>PowerPointova predstavitev</vt:lpstr>
      <vt:lpstr>   1. V kateri državi praznujejo danes, 2.3., državni praznik pod nazivom „Adwa Victory Day“? Tako se imenuje po mestu na severu  te države, kjer so leta 1896 domačini premagali številčnejšo italijansko vojsko.   Namig: ta država bi naj bila domovina kave.                          ETIOPIJI    </vt:lpstr>
      <vt:lpstr>PowerPointova predstavitev</vt:lpstr>
      <vt:lpstr>3. POIMENUJTE AVTORJE SLIK </vt:lpstr>
      <vt:lpstr>PowerPointova predstavitev</vt:lpstr>
      <vt:lpstr>PowerPointova predstavitev</vt:lpstr>
      <vt:lpstr>   5. Kako se imenuje kriptoborza, ki je „propadla” lanskega novembra  in katere direktor Sam Bankman-Fried je trenutno v priporu? </vt:lpstr>
      <vt:lpstr>PowerPointova predstavitev</vt:lpstr>
      <vt:lpstr>PowerPointova predstavitev</vt:lpstr>
      <vt:lpstr>     8. 31 let po Babici, gre na jug še Dedek. To je  film, ki se v začetku tega leta predvaja pri nas, v tem nadaljevanju ima glavno vlogo Boris Cavazza. Nas pa zanima, hčerka katerega znanega igralskega para (zanimata nas ime očeta in mame), ki igra tudi pomembno vlogo v tem filmu, je na sliki?      BRANKA ĐURIĆA „ĐURA“ in TANJE RIBIČ  (z imenom Zala Đurić Ribič)</vt:lpstr>
      <vt:lpstr>9.  8. februarja letos je LeBron James postal košarkar z največ doseženimi točkami v ligi NBA. Na prvem mestu je prehitel košarkarja desno spodaj na sliki, ki je bil več desetletij (od leta 1989) na prvem mestu z 38.387 točkami. Kako se imenuje ta nekdanji košarkar?        KAREEM ABDUL – JABBAR (LEW AlCINDOR)</vt:lpstr>
      <vt:lpstr>   10. Kako se imenuje kemijski element, kovina z atomskim številom 40 v periodnem sistemu, ki je podobna titanu ter zelo odporna proti koroziji, zato se uporablja  tudi v zobozdravstvu za izdelovanje zobnih prevlek in mostičkov?                                  CIRKONIJ (Zr)</vt:lpstr>
      <vt:lpstr>11. POIMENUJTE RASTLINI   A)  VELIKONOČNICA                     B) LEPI ČEVELJC</vt:lpstr>
      <vt:lpstr>   12. Kdo je bil nosilec slovenske zastave na otvoritveni slovesnosti  43. svetovnega prvenstva v nordijskem smučanju v Planici?  </vt:lpstr>
      <vt:lpstr>PowerPointova predstavitev</vt:lpstr>
      <vt:lpstr>14. V katerem mestu je bil rojen Albert Einstein? Tam stoji tudi najvišja cerkev na svetu s 161,5 m. Začela naj bi se graditi v 14. stoletju, končana (renovirana) pa je bila leta 1890.                                   ULMU</vt:lpstr>
      <vt:lpstr>15. Kateri skladatelj naj bi bil „oče simfonije“ in godalnega kvarteta? Napisal naj bi 104 simfonije, kar ga postavlja za rekorderja med simfoničnimi skladatelji. Zraven tega bi naj njegov opus štel še več kot 80 godalnih kvartetov, 50 klavirskih sonat ter številne opere in koncerte. Skupno bi naj bil avtor več kot 750 del. Bil naj bi tudi mentor Mozartu in Beethovnu.                    JOSEPH HAYDN  </vt:lpstr>
      <vt:lpstr>16. V katerem športu je v preteklosti že večkrat postala državna prvakinja v dvojicah naša sedanja predsednica Nataša Pirc Musar?                                                                   BOWLINGU </vt:lpstr>
      <vt:lpstr>17. Kako se imenuje igra na sliki? Izdana je bila leta 2009 ter je napisana v programskem jeziku Java. Je videoigra z elementi igranja vlog, v kateri igralec gradi različne strukture iz raznovrstnih kock materiala v naključno generiranem svetu. Na lestvici najbolje prodajanih videoiger na svetu vseh časov zaseda drugo mesto z 238 milijoni prodaj, takoj za Tetrisom.  Za dodatno točko: Katero podjetje je razvilo oz. izdalo to igro?                                                                                                                                                MINECRAFT                                                                            +1 TOČKA:                                                                    MOJANG STUDIOS</vt:lpstr>
      <vt:lpstr>18. V kateri puščavi leži zgodovinsko mesto Timbuktu, ki je znano po svojem nekdanjem bogastvu, saj je bilo eno najpomembnejših trgovskih središč ter spada na Unescov seznam svetovne dediščine?                                                                 SAHARI</vt:lpstr>
      <vt:lpstr>19. Znano dejstvo je, da Nikola Tesla ni bil nikoli poročen oziroma ni maral človeške družbe. Katera žival pa ni naj bila njegov najboljši prijatelj ali mogoče celo še kaj več? O njej naj bi enkrat izjavil:„ I loved that pigeon as a man loves a woman, and she loved me? As long as I had her, there was a purpose to my life.”                                                             GOLOB                                                   </vt:lpstr>
      <vt:lpstr>20. KATERE IZMED NAŠTETIH DRŽAV SO ČLANICE ZVEZE NATO (TEH JE VSEH SKUPAJ TRENUTNO 30)? </vt:lpstr>
      <vt:lpstr>PowerPointova predstavitev</vt:lpstr>
      <vt:lpstr>PowerPointova predstavitev</vt:lpstr>
      <vt:lpstr>21. Naslov katere pesmi dueta Beti Jurković in Marjane Deržaj iz leta 1958 (z glasbo in besedilom Toneta Roša), predstavljata spodnji dve fotografiji?</vt:lpstr>
      <vt:lpstr>22. Čeprav je opica, njegovo ime v slovenskem prevodu iz angleščine pomeni osla. O katerem junaku istoimenske franšize videoiger je govora?</vt:lpstr>
      <vt:lpstr>23. Imenujte države pustnih rajanj na spodnjih slikah.</vt:lpstr>
      <vt:lpstr>PowerPointova predstavitev</vt:lpstr>
      <vt:lpstr>24. Katera je po površini največja indijska zvezna država, v kateri se nahaja 55% celotne puščave Thar, imenovane tudi Velika indijska puščava? Njeno glavno mesto je Džajpur. Enega od delov imena te zvezne države najdemo v imenu marsikatere srednjeazijske države, preostanek pa v indijskem kraljevem nazivu in tudi v priimku nekdanjega hrvaškega košarkarja, člana na koncu 80. let zelo uspešne Jugoplastike iz Splita ter srebrne hrvaške reprezentance z OI 1992 v Barceloni, ki se je kasneje preizkusil tudi v Ligi NBA za ekipo Boston Celtics.</vt:lpstr>
      <vt:lpstr>25. V kateri državi se nahaja Hobitovo (Hobbiton), šajerska vas hobitov iz okolice kraja Matamata, v kateri so snemali začetne prizore filma Gospodar prstanov: Bratovščina prstana? Iz iste države prihaja tudi režiser celotnih trilogij filmov Gospodar prstanov in Hobit Peter Jackson.</vt:lpstr>
      <vt:lpstr>26. Katero od naštetih števil je večkratnik števila 3?</vt:lpstr>
      <vt:lpstr>27. Kateri kovinski kemijski element je v središču cikličnega liganda molekule rastlinskega barvila klorofila? Njegovo atomsko število je 12, njegov citrat pa se v obliki tablet uporablja za sprostitev mišic ter zmanjšanje utrujenosti in izčrpanosti.</vt:lpstr>
      <vt:lpstr>28. Kaj so prima, sekunda, terca, kvarta in kvinta?</vt:lpstr>
      <vt:lpstr>29. Osma vrata v notranjost katerega obzidanega zgodovinskega mesta so bila nekoč Ištarina vrata, ki so danes rekonstruirana razstavljena v Pergamonskem muzeju v Berlinu? V letih 1770-1670 in 612-320 pr. n. št. naj bi bilo to mesto največje na svetu, v njem je tudi uradno umrl Aleksander Veliki.</vt:lpstr>
      <vt:lpstr>PowerPointova predstavitev</vt:lpstr>
      <vt:lpstr>31. Kateri priimek si delita dekle Amanda iz parodičnega filma Pa ne še en film za mulce (Not Another Teen Movie), ki se v njem pojavi trikrat v počasnem posnetku kot perfektno dekle z glasbeno podlago pesmi Can‘t Fight This Feeling glasbene skupine REO Speedwagon, in nekdanji teniški igralec, zmagovalec 6 turnirjev za Grand Slam, znan po dive voleju, ki je imel v času svojega prestajanja zaporne kazni oznako/ime A2923EV?</vt:lpstr>
      <vt:lpstr>32. Kateri norveški dramatik, avtor dram Nora (Hiša lutk), Strahovi in Peer Gynt, velja za norveški narodni simbol, čeprav je velik del svojega življenja preživel tudi v Nemčiji in Italiji ter se je tematika njegovih del zdela družbi njegovega časa večinoma sporna in škandalozna?</vt:lpstr>
      <vt:lpstr>33. Črna stavba kaba v središču za islam najpomembnejše Svete mošeje v Meki v Savdski Arabiji je v obliki enega izmed značilnih geometrijskih teles. Kakšna je matematična formula za izračun prostornine tega telesa?</vt:lpstr>
      <vt:lpstr>34. Povežite sliko vrste električne vtičnice z državo, za katero je ta značilna oz. je v njej najpogosteje uporabljena (odgovor naj bo tipa 1B, 2D ipd.).</vt:lpstr>
      <vt:lpstr>35. Kako se je imenovala nekdanja velika latinskoameriška država med letoma 1819 in 1831 (po osvoboditvi izpod španske kolonialne oblasti), ki je obsegala današnje države Venezuelo, Kolumbijo, Ekvador, Panamo ter manjše dele Peruja, Brazilije in Gvajane? Njen prvi predsednik je bil 11 let Simón Bolívar, v delu njenega imena pa se najde tudi ena izmed zgoraj naštetih današnjih držav.</vt:lpstr>
      <vt:lpstr>36. Zemljevid železniškega omrežja katerega vlaka, zvezde med evropskimi mednarodnimi hitrimi vlaki, je na spodnji sliki?</vt:lpstr>
      <vt:lpstr>37. Kdo ali kaj je bil v vietnamski vojni Agent Orange?</vt:lpstr>
      <vt:lpstr>38. Kateri je uradni jezik države Bangladeš? Morda vam bo pri tem vprašanju v pomoč ime najštevilčnejše podvrste tigrov na indijski podcelini (ki je tam prisotna že 12.000 do 16.500 let) ali ime zaliva Indijskega oceana, največjega zaliva na svetu.</vt:lpstr>
      <vt:lpstr>39. Statistika katerega legendarnega igralca ameriškega nogometa (quarterbacka, podajalca), je na spodnji sliki? </vt:lpstr>
      <vt:lpstr>40. Katera tri od naštetih del klasične glasbe so opere?</vt:lpstr>
      <vt:lpstr>PowerPointova predstavitev</vt:lpstr>
      <vt:lpstr>21. Naslov katere pesmi dueta Beti Jurković in Marjane Deržaj iz leta 1958 (z glasbo in besedilom Toneta Roša), predstavljata spodnji dve fotografiji?</vt:lpstr>
      <vt:lpstr>22. Čeprav je opica, njegovo ime v slovenskem prevodu iz angleščine pomeni osla. O katerem junaku istoimenske franšize videoiger je govora?</vt:lpstr>
      <vt:lpstr>23. Imenujte države pustnih rajanj na spodnjih slikah.</vt:lpstr>
      <vt:lpstr>PowerPointova predstavitev</vt:lpstr>
      <vt:lpstr>24. Katera je po površini največja indijska zvezna država, v kateri se nahaja 55% celotne puščave Thar, imenovane tudi Velika indijska puščava? Njeno glavno mesto je Džajpur. Enega od delov imena te zvezne države najdemo v imenu marsikatere srednjeazijske države, preostanek pa v indijskem kraljevem nazivu in tudi v priimku nekdanjega hrvaškega košarkarja, člana na koncu 80. let zelo uspešne Jugoplastike iz Splita ter srebrne hrvaške reprezentance z OI 1992 v Barceloni, ki se je kasneje preizkusil tudi v Ligi NBA za ekipo Boston Celtics.</vt:lpstr>
      <vt:lpstr>25. V kateri državi se nahaja Hobitovo (Hobbiton), šajerska vas hobitov iz okolice kraja Matamata, v kateri so snemali začetne prizore filma Gospodar prstanov: Bratovščina prstana? Iz iste države prihaja tudi režiser celotnih trilogij filmov Gospodar prstanov in Hobit Peter Jackson.</vt:lpstr>
      <vt:lpstr>26. Katero od naštetih števil je večkratnik števila 3? PRAVILNI ODGOVOR B</vt:lpstr>
      <vt:lpstr>27. Kateri kovinski kemijski element je v središču cikličnega liganda molekule rastlinskega barvila klorofila? Njegovo atomsko število je 12, njegov citrat pa se v obliki tablet uporablja za sprostitev mišic ter zmanjšanje utrujenosti in izčrpanosti.</vt:lpstr>
      <vt:lpstr>28. Kaj so prima, sekunda, terca, kvarta in kvinta?</vt:lpstr>
      <vt:lpstr>29. Osma vrata v notranjost katerega obzidanega zgodovinskega mesta so bila nekoč Ištarina vrata, ki so danes rekonstruirana razstavljena v Pergamonskem muzeju v Berlinu? V letih 1770-1670 in 612-320 pr. n. št. naj bi bilo to mesto največje na svetu, v njem je tudi uradno umrl Aleksander Veliki.</vt:lpstr>
      <vt:lpstr>PowerPointova predstavitev</vt:lpstr>
      <vt:lpstr>31. Kateri priimek si delita dekle Amanda iz parodičnega filma Pa ne še en film za mulce (Not Another Teen Movie), ki se v njem pojavi trikrat v počasnem posnetku kot perfektno dekle z glasbeno podlago pesmi Can‘t Fight This Feeling glasbene skupine REO Speedwagon, in nekdanji teniški igralec, zmagovalec 6 turnirjev za Grand Slam, znan po dive voleju, ki je imel v času svojega prestajanja zaporne kazni oznako/ime A2923EV?</vt:lpstr>
      <vt:lpstr>32. Kateri norveški dramatik, avtor dram Nora (Hiša lutk), Strahovi in Peer Gynt, velja za norveški narodni simbol, čeprav je velik del svojega življenja preživel tudi v Nemčiji in Italiji ter se je tematika njegovih del zdela družbi njegovega časa večinoma sporna in škandalozna?</vt:lpstr>
      <vt:lpstr>33. Črna stavba kaba v središču za islam najpomembnejše Svete mošeje v Meki v Savdski Arabiji je v obliki enega izmed značilnih geometrijskih teles. Kakšna je matematična formula za izračun prostornine tega telesa?</vt:lpstr>
      <vt:lpstr>34. Povežite sliko vrste električne vtičnice z državo, za katero je ta značilna oz. je v njej najpogosteje uporabljena.</vt:lpstr>
      <vt:lpstr>35. Kako se je imenovala nekdanja velika latinskoameriška država med letoma 1819 in 1831 (po osvoboditvi izpod španske kolonialne oblasti), ki je obsegala današnje države Venezuelo, Kolumbijo, Ekvador, Panamo ter manjše dele Peruja, Brazilije in Gvajane? Njen prvi predsednik je bil 11 let Simón Bolívar, v delu njenega imena pa se najde tudi ena izmed zgoraj naštetih današnjih držav.</vt:lpstr>
      <vt:lpstr>36. Zemljevid železniškega omrežja katerega vlaka, zvezde med evropskimi mednarodnimi hitrimi vlaki, je na spodnji sliki?</vt:lpstr>
      <vt:lpstr>37. Kdo ali kaj je bil v vietnamski vojni Agent Orange?</vt:lpstr>
      <vt:lpstr>38. Kateri je uradni jezik države Bangladeš? Morda vam bo pri tem vprašanju v pomoč ime najštevilčnejše podvrste tigrov na indijski podcelini (ki je tam prisotna že 12.000 do 16.500 let) ali ime zaliva Indijskega oceana, največjega zaliva na svetu.</vt:lpstr>
      <vt:lpstr>39. Statistika katerega legendarnega igralca ameriškega nogometa (quarterbacka, podajalca), je na spodnji sliki? </vt:lpstr>
      <vt:lpstr>40. Katera tri od naštetih del klasične glasbe so opere?</vt:lpstr>
      <vt:lpstr>PowerPointova predstavitev</vt:lpstr>
      <vt:lpstr>TIEBREAK vprašanje:  Ameriška smučarka Mikaela Shiffrin je doslej nastopila na 241 tekmah za svetovni pokal v alpskem smučanju. Na kolikšnem številu teh tekem se je uvrstila na oder za zmagovalke (na eno izmed prvih treh mest po rezultatih)? </vt:lpstr>
      <vt:lpstr>PowerPointova predstavitev</vt:lpstr>
      <vt:lpstr>Odgovor na TIEBREAK vprašanje:  Ameriška smučarka Mikaela Shiffrin je doslej nastopila na 241 tekmah za svetovni pokal v alpskem smučanju. Na kolikšnem številu teh tekem se je uvrstila na oder za zmagovalke (na eno izmed prvih treh mest po rezultatih)? </vt:lpstr>
      <vt:lpstr>PowerPointova predstavitev</vt:lpstr>
      <vt:lpstr>PowerPointova predstavitev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1.KVIZ</dc:title>
  <dc:creator>Timon Grabovac</dc:creator>
  <cp:lastModifiedBy>Kemik Ojstra</cp:lastModifiedBy>
  <cp:revision>1430</cp:revision>
  <dcterms:created xsi:type="dcterms:W3CDTF">2019-01-31T15:57:46Z</dcterms:created>
  <dcterms:modified xsi:type="dcterms:W3CDTF">2023-02-22T23:36:32Z</dcterms:modified>
</cp:coreProperties>
</file>