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1362" r:id="rId2"/>
    <p:sldId id="1363" r:id="rId3"/>
    <p:sldId id="1364" r:id="rId4"/>
    <p:sldId id="1562" r:id="rId5"/>
    <p:sldId id="1559" r:id="rId6"/>
    <p:sldId id="833" r:id="rId7"/>
    <p:sldId id="834" r:id="rId8"/>
    <p:sldId id="835" r:id="rId9"/>
    <p:sldId id="836" r:id="rId10"/>
    <p:sldId id="837" r:id="rId11"/>
    <p:sldId id="838" r:id="rId12"/>
    <p:sldId id="839" r:id="rId13"/>
    <p:sldId id="840" r:id="rId14"/>
    <p:sldId id="1561" r:id="rId15"/>
    <p:sldId id="1619" r:id="rId16"/>
    <p:sldId id="1621" r:id="rId17"/>
    <p:sldId id="1622" r:id="rId18"/>
    <p:sldId id="1623" r:id="rId19"/>
    <p:sldId id="1624" r:id="rId20"/>
    <p:sldId id="1625" r:id="rId21"/>
    <p:sldId id="1626" r:id="rId22"/>
    <p:sldId id="1627" r:id="rId23"/>
    <p:sldId id="1628" r:id="rId24"/>
    <p:sldId id="1629" r:id="rId25"/>
    <p:sldId id="1631" r:id="rId26"/>
    <p:sldId id="1630" r:id="rId27"/>
    <p:sldId id="1632" r:id="rId28"/>
    <p:sldId id="1633" r:id="rId29"/>
    <p:sldId id="1634" r:id="rId30"/>
    <p:sldId id="1635" r:id="rId31"/>
    <p:sldId id="1636" r:id="rId32"/>
    <p:sldId id="1638" r:id="rId33"/>
    <p:sldId id="1640" r:id="rId34"/>
    <p:sldId id="1641" r:id="rId35"/>
    <p:sldId id="1642" r:id="rId36"/>
    <p:sldId id="1366" r:id="rId37"/>
    <p:sldId id="1019" r:id="rId38"/>
    <p:sldId id="1020" r:id="rId39"/>
    <p:sldId id="1021" r:id="rId40"/>
    <p:sldId id="1022" r:id="rId41"/>
    <p:sldId id="1023" r:id="rId42"/>
    <p:sldId id="1024" r:id="rId43"/>
    <p:sldId id="1025" r:id="rId44"/>
    <p:sldId id="1026" r:id="rId45"/>
    <p:sldId id="1643" r:id="rId46"/>
    <p:sldId id="1645" r:id="rId47"/>
    <p:sldId id="1646" r:id="rId48"/>
    <p:sldId id="1647" r:id="rId49"/>
    <p:sldId id="1648" r:id="rId50"/>
    <p:sldId id="1649" r:id="rId51"/>
    <p:sldId id="1650" r:id="rId52"/>
    <p:sldId id="1651" r:id="rId53"/>
    <p:sldId id="1652" r:id="rId54"/>
    <p:sldId id="1653" r:id="rId55"/>
    <p:sldId id="1654" r:id="rId56"/>
    <p:sldId id="1655" r:id="rId57"/>
    <p:sldId id="1656" r:id="rId58"/>
    <p:sldId id="1657" r:id="rId59"/>
    <p:sldId id="1658" r:id="rId60"/>
    <p:sldId id="1659" r:id="rId61"/>
    <p:sldId id="1660" r:id="rId62"/>
    <p:sldId id="1661" r:id="rId63"/>
    <p:sldId id="1662" r:id="rId64"/>
    <p:sldId id="1663" r:id="rId65"/>
    <p:sldId id="1664" r:id="rId66"/>
    <p:sldId id="1367" r:id="rId67"/>
    <p:sldId id="1368" r:id="rId68"/>
    <p:sldId id="1665" r:id="rId69"/>
    <p:sldId id="1667" r:id="rId70"/>
    <p:sldId id="1669" r:id="rId71"/>
    <p:sldId id="1671" r:id="rId72"/>
    <p:sldId id="1673" r:id="rId73"/>
    <p:sldId id="1675" r:id="rId74"/>
    <p:sldId id="1677" r:id="rId75"/>
    <p:sldId id="1680" r:id="rId76"/>
    <p:sldId id="1683" r:id="rId77"/>
    <p:sldId id="1684" r:id="rId78"/>
    <p:sldId id="1687" r:id="rId79"/>
    <p:sldId id="1691" r:id="rId80"/>
    <p:sldId id="1693" r:id="rId81"/>
    <p:sldId id="1694" r:id="rId82"/>
    <p:sldId id="1697" r:id="rId83"/>
    <p:sldId id="1698" r:id="rId84"/>
    <p:sldId id="1700" r:id="rId85"/>
    <p:sldId id="1703" r:id="rId86"/>
    <p:sldId id="1704" r:id="rId87"/>
    <p:sldId id="1709" r:id="rId88"/>
    <p:sldId id="1707" r:id="rId89"/>
    <p:sldId id="1369" r:id="rId90"/>
    <p:sldId id="1079" r:id="rId91"/>
    <p:sldId id="1080" r:id="rId92"/>
    <p:sldId id="1081" r:id="rId93"/>
    <p:sldId id="1082" r:id="rId94"/>
    <p:sldId id="1083" r:id="rId95"/>
    <p:sldId id="1084" r:id="rId96"/>
    <p:sldId id="1085" r:id="rId97"/>
    <p:sldId id="1086" r:id="rId98"/>
    <p:sldId id="1666" r:id="rId99"/>
    <p:sldId id="1668" r:id="rId100"/>
    <p:sldId id="1670" r:id="rId101"/>
    <p:sldId id="1672" r:id="rId102"/>
    <p:sldId id="1674" r:id="rId103"/>
    <p:sldId id="1678" r:id="rId104"/>
    <p:sldId id="1679" r:id="rId105"/>
    <p:sldId id="1681" r:id="rId106"/>
    <p:sldId id="1682" r:id="rId107"/>
    <p:sldId id="1685" r:id="rId108"/>
    <p:sldId id="1688" r:id="rId109"/>
    <p:sldId id="1690" r:id="rId110"/>
    <p:sldId id="1692" r:id="rId111"/>
    <p:sldId id="1695" r:id="rId112"/>
    <p:sldId id="1696" r:id="rId113"/>
    <p:sldId id="1699" r:id="rId114"/>
    <p:sldId id="1701" r:id="rId115"/>
    <p:sldId id="1702" r:id="rId116"/>
    <p:sldId id="1705" r:id="rId117"/>
    <p:sldId id="1708" r:id="rId118"/>
    <p:sldId id="1706" r:id="rId119"/>
    <p:sldId id="1499" r:id="rId120"/>
    <p:sldId id="668" r:id="rId121"/>
    <p:sldId id="669" r:id="rId122"/>
    <p:sldId id="670" r:id="rId123"/>
    <p:sldId id="671" r:id="rId124"/>
    <p:sldId id="672" r:id="rId125"/>
    <p:sldId id="673" r:id="rId126"/>
    <p:sldId id="674" r:id="rId127"/>
    <p:sldId id="675" r:id="rId128"/>
    <p:sldId id="660" r:id="rId129"/>
    <p:sldId id="661" r:id="rId130"/>
    <p:sldId id="662" r:id="rId131"/>
    <p:sldId id="663" r:id="rId132"/>
    <p:sldId id="664" r:id="rId133"/>
    <p:sldId id="665" r:id="rId134"/>
    <p:sldId id="666" r:id="rId135"/>
    <p:sldId id="667" r:id="rId136"/>
    <p:sldId id="1563" r:id="rId137"/>
    <p:sldId id="1617" r:id="rId138"/>
    <p:sldId id="1498" r:id="rId139"/>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AADAFF"/>
    <a:srgbClr val="FFFFFF"/>
    <a:srgbClr val="9FCBEE"/>
    <a:srgbClr val="1945BD"/>
    <a:srgbClr val="5D302B"/>
    <a:srgbClr val="D79B5C"/>
    <a:srgbClr val="D02C2B"/>
    <a:srgbClr val="9FBAC3"/>
    <a:srgbClr val="C7BD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912" autoAdjust="0"/>
    <p:restoredTop sz="94249" autoAdjust="0"/>
  </p:normalViewPr>
  <p:slideViewPr>
    <p:cSldViewPr snapToGrid="0">
      <p:cViewPr varScale="1">
        <p:scale>
          <a:sx n="79" d="100"/>
          <a:sy n="79" d="100"/>
        </p:scale>
        <p:origin x="96"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7E3DDA-6EEF-4270-AD56-13A3185149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a:extLst>
              <a:ext uri="{FF2B5EF4-FFF2-40B4-BE49-F238E27FC236}">
                <a16:creationId xmlns:a16="http://schemas.microsoft.com/office/drawing/2014/main" xmlns="" id="{7FB36468-BE74-4595-9E9C-C79B44284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a:extLst>
              <a:ext uri="{FF2B5EF4-FFF2-40B4-BE49-F238E27FC236}">
                <a16:creationId xmlns:a16="http://schemas.microsoft.com/office/drawing/2014/main" xmlns="" id="{64C182B1-E358-40F3-AC4B-168E490B0FD9}"/>
              </a:ext>
            </a:extLst>
          </p:cNvPr>
          <p:cNvSpPr>
            <a:spLocks noGrp="1"/>
          </p:cNvSpPr>
          <p:nvPr>
            <p:ph type="dt" sz="half" idx="10"/>
          </p:nvPr>
        </p:nvSpPr>
        <p:spPr/>
        <p:txBody>
          <a:bodyPr/>
          <a:lstStyle/>
          <a:p>
            <a:fld id="{7F2B0DE9-EB77-4DAE-A92F-2BE97838A996}" type="datetimeFigureOut">
              <a:rPr lang="sl-SI" smtClean="0"/>
              <a:t>6.11.2021</a:t>
            </a:fld>
            <a:endParaRPr lang="sl-SI"/>
          </a:p>
        </p:txBody>
      </p:sp>
      <p:sp>
        <p:nvSpPr>
          <p:cNvPr id="5" name="Footer Placeholder 4">
            <a:extLst>
              <a:ext uri="{FF2B5EF4-FFF2-40B4-BE49-F238E27FC236}">
                <a16:creationId xmlns:a16="http://schemas.microsoft.com/office/drawing/2014/main" xmlns="" id="{EE6D59C0-381D-41A0-8E8D-3099D78DB4D6}"/>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2BFE9027-4A33-4C4B-8C83-89D22EC2F5BF}"/>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417811032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C3B5D1-D553-4C15-9F68-0CC657DD4D77}"/>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xmlns="" id="{4A34B5E8-8B9C-4B73-9598-8702C8E4D1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59CA7F22-52A2-4992-B72A-F1DDBE2186A4}"/>
              </a:ext>
            </a:extLst>
          </p:cNvPr>
          <p:cNvSpPr>
            <a:spLocks noGrp="1"/>
          </p:cNvSpPr>
          <p:nvPr>
            <p:ph type="dt" sz="half" idx="10"/>
          </p:nvPr>
        </p:nvSpPr>
        <p:spPr/>
        <p:txBody>
          <a:bodyPr/>
          <a:lstStyle/>
          <a:p>
            <a:fld id="{7F2B0DE9-EB77-4DAE-A92F-2BE97838A996}" type="datetimeFigureOut">
              <a:rPr lang="sl-SI" smtClean="0"/>
              <a:t>6.11.2021</a:t>
            </a:fld>
            <a:endParaRPr lang="sl-SI"/>
          </a:p>
        </p:txBody>
      </p:sp>
      <p:sp>
        <p:nvSpPr>
          <p:cNvPr id="5" name="Footer Placeholder 4">
            <a:extLst>
              <a:ext uri="{FF2B5EF4-FFF2-40B4-BE49-F238E27FC236}">
                <a16:creationId xmlns:a16="http://schemas.microsoft.com/office/drawing/2014/main" xmlns="" id="{2C4F3347-9BEE-4FA1-B887-2F4C202AA039}"/>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249B331A-89F4-43EE-9BF2-5314288AA16A}"/>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423283202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CB320FE-6E24-465C-843B-1D8561D4FE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xmlns="" id="{1BF03036-32AE-43C6-9D28-4C36855FC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2B56CABB-EFB4-4E17-B832-8E7FE1F3F1DD}"/>
              </a:ext>
            </a:extLst>
          </p:cNvPr>
          <p:cNvSpPr>
            <a:spLocks noGrp="1"/>
          </p:cNvSpPr>
          <p:nvPr>
            <p:ph type="dt" sz="half" idx="10"/>
          </p:nvPr>
        </p:nvSpPr>
        <p:spPr/>
        <p:txBody>
          <a:bodyPr/>
          <a:lstStyle/>
          <a:p>
            <a:fld id="{7F2B0DE9-EB77-4DAE-A92F-2BE97838A996}" type="datetimeFigureOut">
              <a:rPr lang="sl-SI" smtClean="0"/>
              <a:t>6.11.2021</a:t>
            </a:fld>
            <a:endParaRPr lang="sl-SI"/>
          </a:p>
        </p:txBody>
      </p:sp>
      <p:sp>
        <p:nvSpPr>
          <p:cNvPr id="5" name="Footer Placeholder 4">
            <a:extLst>
              <a:ext uri="{FF2B5EF4-FFF2-40B4-BE49-F238E27FC236}">
                <a16:creationId xmlns:a16="http://schemas.microsoft.com/office/drawing/2014/main" xmlns="" id="{8F94147F-260A-46E1-B056-94DD99ED4779}"/>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6A71BA24-7A11-4753-B003-D8EBA78C6660}"/>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85652825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2724B-1221-40F8-82F8-50F2011B7BEE}"/>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xmlns="" id="{C32BAE01-7012-4F25-8B47-4192C3B9E8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572A4B21-EA9F-41B3-A9C3-120EE2CD6013}"/>
              </a:ext>
            </a:extLst>
          </p:cNvPr>
          <p:cNvSpPr>
            <a:spLocks noGrp="1"/>
          </p:cNvSpPr>
          <p:nvPr>
            <p:ph type="dt" sz="half" idx="10"/>
          </p:nvPr>
        </p:nvSpPr>
        <p:spPr/>
        <p:txBody>
          <a:bodyPr/>
          <a:lstStyle/>
          <a:p>
            <a:fld id="{7F2B0DE9-EB77-4DAE-A92F-2BE97838A996}" type="datetimeFigureOut">
              <a:rPr lang="sl-SI" smtClean="0"/>
              <a:t>6.11.2021</a:t>
            </a:fld>
            <a:endParaRPr lang="sl-SI"/>
          </a:p>
        </p:txBody>
      </p:sp>
      <p:sp>
        <p:nvSpPr>
          <p:cNvPr id="5" name="Footer Placeholder 4">
            <a:extLst>
              <a:ext uri="{FF2B5EF4-FFF2-40B4-BE49-F238E27FC236}">
                <a16:creationId xmlns:a16="http://schemas.microsoft.com/office/drawing/2014/main" xmlns="" id="{BF131121-BD6A-4A2C-86C0-DE96825C45B4}"/>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B19BB957-668F-4D1E-85C2-3E1C3F1A9296}"/>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90057087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F1556-89FF-48D7-8439-8681E85175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xmlns="" id="{1C940EC3-593F-4B37-BE8E-79A0AFB2BF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331732E-945F-4BB8-9CE9-AD983C229575}"/>
              </a:ext>
            </a:extLst>
          </p:cNvPr>
          <p:cNvSpPr>
            <a:spLocks noGrp="1"/>
          </p:cNvSpPr>
          <p:nvPr>
            <p:ph type="dt" sz="half" idx="10"/>
          </p:nvPr>
        </p:nvSpPr>
        <p:spPr/>
        <p:txBody>
          <a:bodyPr/>
          <a:lstStyle/>
          <a:p>
            <a:fld id="{7F2B0DE9-EB77-4DAE-A92F-2BE97838A996}" type="datetimeFigureOut">
              <a:rPr lang="sl-SI" smtClean="0"/>
              <a:t>6.11.2021</a:t>
            </a:fld>
            <a:endParaRPr lang="sl-SI"/>
          </a:p>
        </p:txBody>
      </p:sp>
      <p:sp>
        <p:nvSpPr>
          <p:cNvPr id="5" name="Footer Placeholder 4">
            <a:extLst>
              <a:ext uri="{FF2B5EF4-FFF2-40B4-BE49-F238E27FC236}">
                <a16:creationId xmlns:a16="http://schemas.microsoft.com/office/drawing/2014/main" xmlns="" id="{7F9F9EF5-BC73-44BF-80A6-BF0477C6A306}"/>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0971E51C-EAAF-4F71-95CC-B117E03D2A24}"/>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220127039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64CB6-D651-4924-BACD-67619079500C}"/>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xmlns="" id="{D6BEE589-24CF-4EA4-9112-D67CE19168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xmlns="" id="{1713588A-13A1-4C68-BC6E-3E469CA6E1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xmlns="" id="{15850854-1A39-47C8-9016-5871587BD391}"/>
              </a:ext>
            </a:extLst>
          </p:cNvPr>
          <p:cNvSpPr>
            <a:spLocks noGrp="1"/>
          </p:cNvSpPr>
          <p:nvPr>
            <p:ph type="dt" sz="half" idx="10"/>
          </p:nvPr>
        </p:nvSpPr>
        <p:spPr/>
        <p:txBody>
          <a:bodyPr/>
          <a:lstStyle/>
          <a:p>
            <a:fld id="{7F2B0DE9-EB77-4DAE-A92F-2BE97838A996}" type="datetimeFigureOut">
              <a:rPr lang="sl-SI" smtClean="0"/>
              <a:t>6.11.2021</a:t>
            </a:fld>
            <a:endParaRPr lang="sl-SI"/>
          </a:p>
        </p:txBody>
      </p:sp>
      <p:sp>
        <p:nvSpPr>
          <p:cNvPr id="6" name="Footer Placeholder 5">
            <a:extLst>
              <a:ext uri="{FF2B5EF4-FFF2-40B4-BE49-F238E27FC236}">
                <a16:creationId xmlns:a16="http://schemas.microsoft.com/office/drawing/2014/main" xmlns="" id="{5EDCEDC4-F662-4868-BDFB-AC2CEE6E0140}"/>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xmlns="" id="{2DF912A7-DAE5-4456-B278-6136622904D7}"/>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290929432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98D91-0920-4CE0-8D4E-8551B40D619B}"/>
              </a:ext>
            </a:extLst>
          </p:cNvPr>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xmlns="" id="{F0D22ACE-A8B2-42DA-A1E4-9894636A9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5DF7D63-980B-403F-AA3A-78ADE884C2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xmlns="" id="{D9138064-26B4-44AF-853A-68F517B8B7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B416F93-AAEB-46F9-A608-85DC50679B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xmlns="" id="{9ACB1959-186E-45B7-8B87-D85D40CC7D98}"/>
              </a:ext>
            </a:extLst>
          </p:cNvPr>
          <p:cNvSpPr>
            <a:spLocks noGrp="1"/>
          </p:cNvSpPr>
          <p:nvPr>
            <p:ph type="dt" sz="half" idx="10"/>
          </p:nvPr>
        </p:nvSpPr>
        <p:spPr/>
        <p:txBody>
          <a:bodyPr/>
          <a:lstStyle/>
          <a:p>
            <a:fld id="{7F2B0DE9-EB77-4DAE-A92F-2BE97838A996}" type="datetimeFigureOut">
              <a:rPr lang="sl-SI" smtClean="0"/>
              <a:t>6.11.2021</a:t>
            </a:fld>
            <a:endParaRPr lang="sl-SI"/>
          </a:p>
        </p:txBody>
      </p:sp>
      <p:sp>
        <p:nvSpPr>
          <p:cNvPr id="8" name="Footer Placeholder 7">
            <a:extLst>
              <a:ext uri="{FF2B5EF4-FFF2-40B4-BE49-F238E27FC236}">
                <a16:creationId xmlns:a16="http://schemas.microsoft.com/office/drawing/2014/main" xmlns="" id="{3C03ACFA-CB8D-48CA-85DF-AD4977044411}"/>
              </a:ext>
            </a:extLst>
          </p:cNvPr>
          <p:cNvSpPr>
            <a:spLocks noGrp="1"/>
          </p:cNvSpPr>
          <p:nvPr>
            <p:ph type="ftr" sz="quarter" idx="11"/>
          </p:nvPr>
        </p:nvSpPr>
        <p:spPr/>
        <p:txBody>
          <a:bodyPr/>
          <a:lstStyle/>
          <a:p>
            <a:endParaRPr lang="sl-SI"/>
          </a:p>
        </p:txBody>
      </p:sp>
      <p:sp>
        <p:nvSpPr>
          <p:cNvPr id="9" name="Slide Number Placeholder 8">
            <a:extLst>
              <a:ext uri="{FF2B5EF4-FFF2-40B4-BE49-F238E27FC236}">
                <a16:creationId xmlns:a16="http://schemas.microsoft.com/office/drawing/2014/main" xmlns="" id="{7F9477D1-FFAC-49E5-A1AB-CE56532F6ECE}"/>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29987224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2C558-34A6-4597-8F8C-33C42FA58591}"/>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xmlns="" id="{FD7B0486-1E44-4C2F-9C09-BDA569FB038C}"/>
              </a:ext>
            </a:extLst>
          </p:cNvPr>
          <p:cNvSpPr>
            <a:spLocks noGrp="1"/>
          </p:cNvSpPr>
          <p:nvPr>
            <p:ph type="dt" sz="half" idx="10"/>
          </p:nvPr>
        </p:nvSpPr>
        <p:spPr/>
        <p:txBody>
          <a:bodyPr/>
          <a:lstStyle/>
          <a:p>
            <a:fld id="{7F2B0DE9-EB77-4DAE-A92F-2BE97838A996}" type="datetimeFigureOut">
              <a:rPr lang="sl-SI" smtClean="0"/>
              <a:t>6.11.2021</a:t>
            </a:fld>
            <a:endParaRPr lang="sl-SI"/>
          </a:p>
        </p:txBody>
      </p:sp>
      <p:sp>
        <p:nvSpPr>
          <p:cNvPr id="4" name="Footer Placeholder 3">
            <a:extLst>
              <a:ext uri="{FF2B5EF4-FFF2-40B4-BE49-F238E27FC236}">
                <a16:creationId xmlns:a16="http://schemas.microsoft.com/office/drawing/2014/main" xmlns="" id="{EDBFDFE3-6127-4639-8BD0-18E0CBDA5FF2}"/>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xmlns="" id="{4DF6A762-6A16-4879-ABC8-AD4A6B57F69A}"/>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363768505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F9649EF-CAD3-4D1F-9839-EDBEFBC748FB}"/>
              </a:ext>
            </a:extLst>
          </p:cNvPr>
          <p:cNvSpPr>
            <a:spLocks noGrp="1"/>
          </p:cNvSpPr>
          <p:nvPr>
            <p:ph type="dt" sz="half" idx="10"/>
          </p:nvPr>
        </p:nvSpPr>
        <p:spPr/>
        <p:txBody>
          <a:bodyPr/>
          <a:lstStyle/>
          <a:p>
            <a:fld id="{7F2B0DE9-EB77-4DAE-A92F-2BE97838A996}" type="datetimeFigureOut">
              <a:rPr lang="sl-SI" smtClean="0"/>
              <a:t>6.11.2021</a:t>
            </a:fld>
            <a:endParaRPr lang="sl-SI"/>
          </a:p>
        </p:txBody>
      </p:sp>
      <p:sp>
        <p:nvSpPr>
          <p:cNvPr id="3" name="Footer Placeholder 2">
            <a:extLst>
              <a:ext uri="{FF2B5EF4-FFF2-40B4-BE49-F238E27FC236}">
                <a16:creationId xmlns:a16="http://schemas.microsoft.com/office/drawing/2014/main" xmlns="" id="{A39BEFE6-D8F0-4FAA-B1C8-7F9A59FFFD4F}"/>
              </a:ext>
            </a:extLst>
          </p:cNvPr>
          <p:cNvSpPr>
            <a:spLocks noGrp="1"/>
          </p:cNvSpPr>
          <p:nvPr>
            <p:ph type="ftr" sz="quarter" idx="11"/>
          </p:nvPr>
        </p:nvSpPr>
        <p:spPr/>
        <p:txBody>
          <a:bodyPr/>
          <a:lstStyle/>
          <a:p>
            <a:endParaRPr lang="sl-SI"/>
          </a:p>
        </p:txBody>
      </p:sp>
      <p:sp>
        <p:nvSpPr>
          <p:cNvPr id="4" name="Slide Number Placeholder 3">
            <a:extLst>
              <a:ext uri="{FF2B5EF4-FFF2-40B4-BE49-F238E27FC236}">
                <a16:creationId xmlns:a16="http://schemas.microsoft.com/office/drawing/2014/main" xmlns="" id="{FC7DA7E8-3CEB-49E8-B675-1E26C5B640C0}"/>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135544216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055E4-3BB0-4654-A955-34DD402E6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xmlns="" id="{13D5D74B-45B6-4264-9F21-1C6EBC98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xmlns="" id="{310DB15F-982F-44F6-83BA-41C7DCDA6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50C78D-2541-43AC-A934-D2881C133DFA}"/>
              </a:ext>
            </a:extLst>
          </p:cNvPr>
          <p:cNvSpPr>
            <a:spLocks noGrp="1"/>
          </p:cNvSpPr>
          <p:nvPr>
            <p:ph type="dt" sz="half" idx="10"/>
          </p:nvPr>
        </p:nvSpPr>
        <p:spPr/>
        <p:txBody>
          <a:bodyPr/>
          <a:lstStyle/>
          <a:p>
            <a:fld id="{7F2B0DE9-EB77-4DAE-A92F-2BE97838A996}" type="datetimeFigureOut">
              <a:rPr lang="sl-SI" smtClean="0"/>
              <a:t>6.11.2021</a:t>
            </a:fld>
            <a:endParaRPr lang="sl-SI"/>
          </a:p>
        </p:txBody>
      </p:sp>
      <p:sp>
        <p:nvSpPr>
          <p:cNvPr id="6" name="Footer Placeholder 5">
            <a:extLst>
              <a:ext uri="{FF2B5EF4-FFF2-40B4-BE49-F238E27FC236}">
                <a16:creationId xmlns:a16="http://schemas.microsoft.com/office/drawing/2014/main" xmlns="" id="{7009148D-4074-476C-B4DA-39234C24777F}"/>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xmlns="" id="{DBFAAE5B-2009-49E3-9171-3D4357EB5D03}"/>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69197317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B18A61-5AA1-4F02-BF19-846BAAEFFC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xmlns="" id="{53F67152-3159-4B84-80F3-642181F037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xmlns="" id="{338C1F8C-5738-4AF3-BFCC-8C72CA84D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0E24B99-2080-4D8E-B15E-9543A4E1F7A1}"/>
              </a:ext>
            </a:extLst>
          </p:cNvPr>
          <p:cNvSpPr>
            <a:spLocks noGrp="1"/>
          </p:cNvSpPr>
          <p:nvPr>
            <p:ph type="dt" sz="half" idx="10"/>
          </p:nvPr>
        </p:nvSpPr>
        <p:spPr/>
        <p:txBody>
          <a:bodyPr/>
          <a:lstStyle/>
          <a:p>
            <a:fld id="{7F2B0DE9-EB77-4DAE-A92F-2BE97838A996}" type="datetimeFigureOut">
              <a:rPr lang="sl-SI" smtClean="0"/>
              <a:t>6.11.2021</a:t>
            </a:fld>
            <a:endParaRPr lang="sl-SI"/>
          </a:p>
        </p:txBody>
      </p:sp>
      <p:sp>
        <p:nvSpPr>
          <p:cNvPr id="6" name="Footer Placeholder 5">
            <a:extLst>
              <a:ext uri="{FF2B5EF4-FFF2-40B4-BE49-F238E27FC236}">
                <a16:creationId xmlns:a16="http://schemas.microsoft.com/office/drawing/2014/main" xmlns="" id="{38C886A3-AFFC-4821-B3C1-8B5201A9FD32}"/>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xmlns="" id="{895AA677-1339-4DE6-A425-4B0DC20F7385}"/>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160772905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313218F-10E4-4BE3-8621-5CE133CD52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a:extLst>
              <a:ext uri="{FF2B5EF4-FFF2-40B4-BE49-F238E27FC236}">
                <a16:creationId xmlns:a16="http://schemas.microsoft.com/office/drawing/2014/main" xmlns="" id="{7F73EE6F-1FBE-4C8F-8F1E-96A2FA55A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A3DC2F27-E1C6-4A75-A73B-07061CF8BD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B0DE9-EB77-4DAE-A92F-2BE97838A996}" type="datetimeFigureOut">
              <a:rPr lang="sl-SI" smtClean="0"/>
              <a:t>6.11.2021</a:t>
            </a:fld>
            <a:endParaRPr lang="sl-SI"/>
          </a:p>
        </p:txBody>
      </p:sp>
      <p:sp>
        <p:nvSpPr>
          <p:cNvPr id="5" name="Footer Placeholder 4">
            <a:extLst>
              <a:ext uri="{FF2B5EF4-FFF2-40B4-BE49-F238E27FC236}">
                <a16:creationId xmlns:a16="http://schemas.microsoft.com/office/drawing/2014/main" xmlns="" id="{34CAF15A-6CF2-4F58-8ABE-3BD0B1786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a:extLst>
              <a:ext uri="{FF2B5EF4-FFF2-40B4-BE49-F238E27FC236}">
                <a16:creationId xmlns:a16="http://schemas.microsoft.com/office/drawing/2014/main" xmlns="" id="{521F650E-4794-4B14-8101-0B66AEA193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6124A-1419-41EA-AC5C-55A7E137CC19}" type="slidenum">
              <a:rPr lang="sl-SI" smtClean="0"/>
              <a:t>‹#›</a:t>
            </a:fld>
            <a:endParaRPr lang="sl-SI"/>
          </a:p>
        </p:txBody>
      </p:sp>
    </p:spTree>
    <p:extLst>
      <p:ext uri="{BB962C8B-B14F-4D97-AF65-F5344CB8AC3E}">
        <p14:creationId xmlns:p14="http://schemas.microsoft.com/office/powerpoint/2010/main" val="34030381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8.jfif"/></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FF670B46-D223-460E-9DB3-7449C30DA2DE}"/>
              </a:ext>
            </a:extLst>
          </p:cNvPr>
          <p:cNvSpPr txBox="1">
            <a:spLocks/>
          </p:cNvSpPr>
          <p:nvPr/>
        </p:nvSpPr>
        <p:spPr>
          <a:xfrm>
            <a:off x="2092167" y="5435179"/>
            <a:ext cx="8007666" cy="1614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sl-SI" sz="2000" b="1" dirty="0">
                <a:solidFill>
                  <a:schemeClr val="tx1"/>
                </a:solidFill>
                <a:latin typeface="Bahnschrift Condensed" panose="020B0502040204020203" pitchFamily="34" charset="0"/>
              </a:rPr>
              <a:t>Bunker postapocalyptic steampunk bar</a:t>
            </a:r>
          </a:p>
          <a:p>
            <a:pPr algn="ctr"/>
            <a:r>
              <a:rPr lang="sl-SI" sz="2000" b="1" dirty="0">
                <a:solidFill>
                  <a:schemeClr val="tx1"/>
                </a:solidFill>
                <a:latin typeface="Bahnschrift Condensed" panose="020B0502040204020203" pitchFamily="34" charset="0"/>
              </a:rPr>
              <a:t>četrtek, </a:t>
            </a:r>
            <a:r>
              <a:rPr lang="sl-SI" sz="2000" b="1" dirty="0" smtClean="0">
                <a:solidFill>
                  <a:schemeClr val="tx1"/>
                </a:solidFill>
                <a:latin typeface="Bahnschrift Condensed" panose="020B0502040204020203" pitchFamily="34" charset="0"/>
              </a:rPr>
              <a:t>4. 11. 2021</a:t>
            </a:r>
            <a:endParaRPr lang="sl-SI" sz="2000" b="1" dirty="0">
              <a:solidFill>
                <a:schemeClr val="tx1"/>
              </a:solidFill>
              <a:latin typeface="Bahnschrift Condensed" panose="020B0502040204020203" pitchFamily="34" charset="0"/>
            </a:endParaRPr>
          </a:p>
          <a:p>
            <a:pPr algn="ctr"/>
            <a:r>
              <a:rPr lang="sl-SI" sz="2000" b="1" dirty="0">
                <a:solidFill>
                  <a:schemeClr val="tx1"/>
                </a:solidFill>
                <a:latin typeface="Bahnschrift Condensed" panose="020B0502040204020203" pitchFamily="34" charset="0"/>
              </a:rPr>
              <a:t>20:00-22:00</a:t>
            </a:r>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580">
            <a:off x="3367087" y="457217"/>
            <a:ext cx="5457825" cy="1809750"/>
          </a:xfrm>
          <a:prstGeom prst="rect">
            <a:avLst/>
          </a:prstGeom>
        </p:spPr>
      </p:pic>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186" y="2927855"/>
            <a:ext cx="4343244" cy="1221997"/>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17" name="Slika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8173" y="1177706"/>
            <a:ext cx="3075653" cy="4191246"/>
          </a:xfrm>
          <a:prstGeom prst="rect">
            <a:avLst/>
          </a:prstGeom>
        </p:spPr>
      </p:pic>
    </p:spTree>
    <p:extLst>
      <p:ext uri="{BB962C8B-B14F-4D97-AF65-F5344CB8AC3E}">
        <p14:creationId xmlns:p14="http://schemas.microsoft.com/office/powerpoint/2010/main" val="40030481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994409"/>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t>23.</a:t>
            </a:r>
            <a:endParaRPr lang="sl-SI" b="1" dirty="0"/>
          </a:p>
        </p:txBody>
      </p:sp>
      <p:sp>
        <p:nvSpPr>
          <p:cNvPr id="3" name="Označba mesta vsebine 2"/>
          <p:cNvSpPr>
            <a:spLocks noGrp="1"/>
          </p:cNvSpPr>
          <p:nvPr>
            <p:ph sz="half" idx="1"/>
          </p:nvPr>
        </p:nvSpPr>
        <p:spPr/>
        <p:txBody>
          <a:bodyPr>
            <a:normAutofit/>
          </a:bodyPr>
          <a:lstStyle/>
          <a:p>
            <a:pPr marL="0" indent="0">
              <a:buNone/>
            </a:pPr>
            <a:endParaRPr lang="sl-SI" dirty="0"/>
          </a:p>
          <a:p>
            <a:pPr marL="0" indent="0">
              <a:buNone/>
            </a:pPr>
            <a:r>
              <a:rPr lang="sl-SI" dirty="0"/>
              <a:t>A</a:t>
            </a:r>
            <a:r>
              <a:rPr lang="sl-SI" dirty="0" smtClean="0"/>
              <a:t>) Katera </a:t>
            </a:r>
            <a:r>
              <a:rPr lang="sl-SI" b="1" u="sng" dirty="0"/>
              <a:t>grška boginja</a:t>
            </a:r>
            <a:r>
              <a:rPr lang="sl-SI" b="1" dirty="0"/>
              <a:t> </a:t>
            </a:r>
            <a:r>
              <a:rPr lang="sl-SI" dirty="0"/>
              <a:t>je po legendi rojeni iz Zevsove glave, potem ko bi naj le ta požrl njeno mater </a:t>
            </a:r>
            <a:r>
              <a:rPr lang="sl-SI" dirty="0" err="1"/>
              <a:t>Metido</a:t>
            </a:r>
            <a:r>
              <a:rPr lang="sl-SI" dirty="0"/>
              <a:t>? </a:t>
            </a:r>
            <a:endParaRPr lang="sl-SI" dirty="0" smtClean="0"/>
          </a:p>
          <a:p>
            <a:pPr marL="0" indent="0">
              <a:buNone/>
            </a:pPr>
            <a:r>
              <a:rPr lang="sl-SI" b="1" dirty="0" smtClean="0"/>
              <a:t>ATENA </a:t>
            </a:r>
            <a:r>
              <a:rPr lang="sl-SI" dirty="0" smtClean="0"/>
              <a:t>– boginja </a:t>
            </a:r>
            <a:r>
              <a:rPr lang="sl-SI" dirty="0"/>
              <a:t>modrosti, poguma, navdiha, zakona, pravice, matematike, strategije, pravičnega vojskovanja, zavetnica mest in mestnih utrdb.</a:t>
            </a:r>
            <a:endParaRPr lang="sl-SI" sz="2400" dirty="0"/>
          </a:p>
        </p:txBody>
      </p:sp>
      <p:sp>
        <p:nvSpPr>
          <p:cNvPr id="4" name="Označba mesta vsebine 3"/>
          <p:cNvSpPr>
            <a:spLocks noGrp="1"/>
          </p:cNvSpPr>
          <p:nvPr>
            <p:ph sz="half" idx="2"/>
          </p:nvPr>
        </p:nvSpPr>
        <p:spPr/>
        <p:txBody>
          <a:bodyPr/>
          <a:lstStyle/>
          <a:p>
            <a:pPr marL="0" indent="0">
              <a:buNone/>
            </a:pPr>
            <a:endParaRPr lang="sl-SI" dirty="0" smtClean="0"/>
          </a:p>
          <a:p>
            <a:pPr marL="0" indent="0">
              <a:buNone/>
            </a:pPr>
            <a:r>
              <a:rPr lang="sl-SI" dirty="0" smtClean="0"/>
              <a:t>B) Imenujte </a:t>
            </a:r>
            <a:r>
              <a:rPr lang="sl-SI" b="1" u="sng" dirty="0"/>
              <a:t>rimski ekvivalent te boginje</a:t>
            </a:r>
            <a:r>
              <a:rPr lang="sl-SI" dirty="0"/>
              <a:t> pod </a:t>
            </a:r>
            <a:r>
              <a:rPr lang="sl-SI" dirty="0" smtClean="0"/>
              <a:t>A</a:t>
            </a:r>
          </a:p>
          <a:p>
            <a:pPr marL="0" indent="0">
              <a:buNone/>
            </a:pPr>
            <a:endParaRPr lang="sl-SI" dirty="0"/>
          </a:p>
          <a:p>
            <a:pPr marL="0" indent="0">
              <a:buNone/>
            </a:pPr>
            <a:r>
              <a:rPr lang="sl-SI" b="1" dirty="0" smtClean="0"/>
              <a:t>MINERVA</a:t>
            </a:r>
            <a:endParaRPr lang="sl-SI" b="1" dirty="0"/>
          </a:p>
        </p:txBody>
      </p:sp>
    </p:spTree>
    <p:extLst>
      <p:ext uri="{BB962C8B-B14F-4D97-AF65-F5344CB8AC3E}">
        <p14:creationId xmlns:p14="http://schemas.microsoft.com/office/powerpoint/2010/main" val="3252628594"/>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6"/>
            <a:ext cx="10515600" cy="2582470"/>
          </a:xfrm>
        </p:spPr>
        <p:txBody>
          <a:bodyPr>
            <a:normAutofit fontScale="90000"/>
          </a:bodyPr>
          <a:lstStyle/>
          <a:p>
            <a:r>
              <a:rPr lang="sl-SI" sz="2800" b="1" dirty="0" smtClean="0"/>
              <a:t>24. </a:t>
            </a:r>
            <a:r>
              <a:rPr lang="sl-SI" sz="2800" b="1" u="sng" dirty="0" smtClean="0"/>
              <a:t>Komu</a:t>
            </a:r>
            <a:r>
              <a:rPr lang="sl-SI" sz="2800" dirty="0" smtClean="0"/>
              <a:t> je v biografskem športnem filmu </a:t>
            </a:r>
            <a:r>
              <a:rPr lang="sl-SI" sz="2800" dirty="0" err="1" smtClean="0"/>
              <a:t>Matti</a:t>
            </a:r>
            <a:r>
              <a:rPr lang="sl-SI" sz="2800" dirty="0" smtClean="0"/>
              <a:t> </a:t>
            </a:r>
            <a:r>
              <a:rPr lang="sl-SI" sz="2800" dirty="0" err="1" smtClean="0"/>
              <a:t>Nykänen</a:t>
            </a:r>
            <a:r>
              <a:rPr lang="sl-SI" sz="2800" dirty="0" smtClean="0"/>
              <a:t> na olimpijskih igrah izrekel naslednje? </a:t>
            </a:r>
            <a:r>
              <a:rPr lang="sl-SI" sz="2800" i="1" dirty="0" smtClean="0"/>
              <a:t>„Misliš, da sem pokroviteljski? Ne, ne, ne. Ti in jaz sva kot 1. in 11. kazalec na uri. Sva si bližje od drugih. Zmagati ... izgubiti ... vse to je za male ljudi. Moški, kot sva midva, </a:t>
            </a:r>
            <a:r>
              <a:rPr lang="sl-SI" sz="2800" i="1" dirty="0"/>
              <a:t>s</a:t>
            </a:r>
            <a:r>
              <a:rPr lang="sl-SI" sz="2800" i="1" dirty="0" smtClean="0"/>
              <a:t>kočimo, da osvobodimo svojo dušo. Edina sva, ki imava danes priložnost priti v zgodovino. Če sedaj, ko naju gleda cel svet, narediva manj, kot sva sposobna, naju bo to ubilo od znotraj.“</a:t>
            </a:r>
            <a:endParaRPr lang="sl-SI" sz="2800" i="1"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901" y="3392887"/>
            <a:ext cx="5734050" cy="2400300"/>
          </a:xfrm>
          <a:prstGeom prst="rect">
            <a:avLst/>
          </a:prstGeom>
        </p:spPr>
      </p:pic>
      <p:sp>
        <p:nvSpPr>
          <p:cNvPr id="5" name="PoljeZBesedilom 4"/>
          <p:cNvSpPr txBox="1"/>
          <p:nvPr/>
        </p:nvSpPr>
        <p:spPr>
          <a:xfrm>
            <a:off x="7536808" y="3722863"/>
            <a:ext cx="3108960" cy="1569660"/>
          </a:xfrm>
          <a:prstGeom prst="rect">
            <a:avLst/>
          </a:prstGeom>
          <a:noFill/>
        </p:spPr>
        <p:txBody>
          <a:bodyPr wrap="square" rtlCol="0">
            <a:spAutoFit/>
          </a:bodyPr>
          <a:lstStyle/>
          <a:p>
            <a:r>
              <a:rPr lang="sl-SI" sz="2400" b="1" dirty="0" smtClean="0"/>
              <a:t>EDDIEJU „THE EAGLE“ EDWARDSU</a:t>
            </a:r>
            <a:r>
              <a:rPr lang="sl-SI" sz="2400" dirty="0" smtClean="0"/>
              <a:t/>
            </a:r>
            <a:br>
              <a:rPr lang="sl-SI" sz="2400" dirty="0" smtClean="0"/>
            </a:br>
            <a:r>
              <a:rPr lang="sl-SI" sz="2400" dirty="0" smtClean="0"/>
              <a:t/>
            </a:r>
            <a:br>
              <a:rPr lang="sl-SI" sz="2400" dirty="0" smtClean="0"/>
            </a:br>
            <a:r>
              <a:rPr lang="sl-SI" sz="2400" dirty="0" smtClean="0"/>
              <a:t>(v Calgaryju 1988)</a:t>
            </a:r>
            <a:endParaRPr lang="sl-SI" sz="2400" dirty="0"/>
          </a:p>
        </p:txBody>
      </p:sp>
    </p:spTree>
    <p:extLst>
      <p:ext uri="{BB962C8B-B14F-4D97-AF65-F5344CB8AC3E}">
        <p14:creationId xmlns:p14="http://schemas.microsoft.com/office/powerpoint/2010/main" val="3862166021"/>
      </p:ext>
    </p:extLst>
  </p:cSld>
  <p:clrMapOvr>
    <a:masterClrMapping/>
  </p:clrMapOvr>
  <p:transition spd="slow">
    <p:push di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2579" y="90581"/>
            <a:ext cx="11230984" cy="2926715"/>
          </a:xfrm>
        </p:spPr>
        <p:txBody>
          <a:bodyPr>
            <a:normAutofit/>
          </a:bodyPr>
          <a:lstStyle/>
          <a:p>
            <a:r>
              <a:rPr lang="sl-SI" sz="4000" b="1" dirty="0" smtClean="0"/>
              <a:t>25.</a:t>
            </a:r>
            <a:r>
              <a:rPr lang="sl-SI" sz="4000" dirty="0" smtClean="0"/>
              <a:t>Katera </a:t>
            </a:r>
            <a:r>
              <a:rPr lang="sl-SI" sz="4000" u="sng" dirty="0" smtClean="0"/>
              <a:t>zvezda </a:t>
            </a:r>
            <a:r>
              <a:rPr lang="sl-SI" sz="4000" u="sng" dirty="0" err="1" smtClean="0"/>
              <a:t>rock‘n‘rolla</a:t>
            </a:r>
            <a:r>
              <a:rPr lang="sl-SI" sz="4000" dirty="0" smtClean="0"/>
              <a:t> leta 1955 v filmu Nazaj v prihodnost iz leta 1985 po telefonu preko klica svojega bratranca sliši kasnejšo svojo najbolj znano pesem iz leta 1958, potem ko jo na kitari odigra </a:t>
            </a:r>
            <a:r>
              <a:rPr lang="sl-SI" sz="4000" dirty="0" err="1" smtClean="0"/>
              <a:t>Marty</a:t>
            </a:r>
            <a:r>
              <a:rPr lang="sl-SI" sz="4000" dirty="0" smtClean="0"/>
              <a:t> </a:t>
            </a:r>
            <a:r>
              <a:rPr lang="sl-SI" sz="4000" dirty="0" err="1" smtClean="0"/>
              <a:t>McFly</a:t>
            </a:r>
            <a:r>
              <a:rPr lang="sl-SI" sz="4000" dirty="0" smtClean="0"/>
              <a:t>?</a:t>
            </a:r>
            <a:endParaRPr lang="sl-SI" sz="4000" dirty="0"/>
          </a:p>
        </p:txBody>
      </p:sp>
      <p:pic>
        <p:nvPicPr>
          <p:cNvPr id="8" name="Slik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459" y="3017296"/>
            <a:ext cx="3475616" cy="3475616"/>
          </a:xfrm>
          <a:prstGeom prst="rect">
            <a:avLst/>
          </a:prstGeom>
        </p:spPr>
      </p:pic>
      <p:sp>
        <p:nvSpPr>
          <p:cNvPr id="9" name="PoljeZBesedilom 8"/>
          <p:cNvSpPr txBox="1"/>
          <p:nvPr/>
        </p:nvSpPr>
        <p:spPr>
          <a:xfrm>
            <a:off x="7224836" y="3170054"/>
            <a:ext cx="3593054" cy="3170099"/>
          </a:xfrm>
          <a:prstGeom prst="rect">
            <a:avLst/>
          </a:prstGeom>
          <a:noFill/>
        </p:spPr>
        <p:txBody>
          <a:bodyPr wrap="square" rtlCol="0">
            <a:spAutoFit/>
          </a:bodyPr>
          <a:lstStyle/>
          <a:p>
            <a:pPr algn="ctr"/>
            <a:r>
              <a:rPr lang="sl-SI" sz="3200" b="1" dirty="0" smtClean="0"/>
              <a:t>CHUCK BERRY</a:t>
            </a:r>
            <a:r>
              <a:rPr lang="sl-SI" sz="2400" b="1" dirty="0" smtClean="0"/>
              <a:t/>
            </a:r>
            <a:br>
              <a:rPr lang="sl-SI" sz="2400" b="1" dirty="0" smtClean="0"/>
            </a:br>
            <a:r>
              <a:rPr lang="sl-SI" sz="2400" dirty="0" smtClean="0"/>
              <a:t>(oče </a:t>
            </a:r>
            <a:r>
              <a:rPr lang="sl-SI" sz="2400" dirty="0" err="1" smtClean="0"/>
              <a:t>rock‘n‘rolla</a:t>
            </a:r>
            <a:r>
              <a:rPr lang="sl-SI" sz="2400" dirty="0" smtClean="0"/>
              <a:t>)</a:t>
            </a:r>
            <a:br>
              <a:rPr lang="sl-SI" sz="2400" dirty="0" smtClean="0"/>
            </a:br>
            <a:r>
              <a:rPr lang="sl-SI" sz="2400" dirty="0" smtClean="0"/>
              <a:t/>
            </a:r>
            <a:br>
              <a:rPr lang="sl-SI" sz="2400" dirty="0" smtClean="0"/>
            </a:br>
            <a:r>
              <a:rPr lang="sl-SI" sz="2000" dirty="0"/>
              <a:t>B</a:t>
            </a:r>
            <a:r>
              <a:rPr lang="sl-SI" sz="2000" dirty="0" smtClean="0"/>
              <a:t>ratranec </a:t>
            </a:r>
            <a:r>
              <a:rPr lang="sl-SI" sz="2000" dirty="0" err="1" smtClean="0"/>
              <a:t>Marvin</a:t>
            </a:r>
            <a:r>
              <a:rPr lang="sl-SI" sz="2000" dirty="0" smtClean="0"/>
              <a:t> Berry, vodja glasbene skupine na šolskem plesu, ga pokliče po telefonu, ko </a:t>
            </a:r>
            <a:r>
              <a:rPr lang="sl-SI" sz="2000" dirty="0" err="1" smtClean="0"/>
              <a:t>Marty</a:t>
            </a:r>
            <a:r>
              <a:rPr lang="sl-SI" sz="2000" dirty="0" smtClean="0"/>
              <a:t> </a:t>
            </a:r>
            <a:r>
              <a:rPr lang="sl-SI" sz="2000" dirty="0" err="1" smtClean="0"/>
              <a:t>McFly</a:t>
            </a:r>
            <a:r>
              <a:rPr lang="sl-SI" sz="2000" dirty="0" smtClean="0"/>
              <a:t> izvaja njegovo kasnejšo največjo uspešnico Johnny B. </a:t>
            </a:r>
            <a:r>
              <a:rPr lang="sl-SI" sz="2000" dirty="0" err="1" smtClean="0"/>
              <a:t>Goode</a:t>
            </a:r>
            <a:r>
              <a:rPr lang="sl-SI" sz="2000" dirty="0" smtClean="0"/>
              <a:t>.</a:t>
            </a:r>
            <a:endParaRPr lang="sl-SI" sz="2000" dirty="0"/>
          </a:p>
        </p:txBody>
      </p:sp>
    </p:spTree>
    <p:extLst>
      <p:ext uri="{BB962C8B-B14F-4D97-AF65-F5344CB8AC3E}">
        <p14:creationId xmlns:p14="http://schemas.microsoft.com/office/powerpoint/2010/main" val="1733711606"/>
      </p:ext>
    </p:extLst>
  </p:cSld>
  <p:clrMapOvr>
    <a:masterClrMapping/>
  </p:clrMapOvr>
  <p:transition spd="slow">
    <p:push di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62896" y="634066"/>
            <a:ext cx="10515600" cy="1325563"/>
          </a:xfrm>
        </p:spPr>
        <p:txBody>
          <a:bodyPr>
            <a:normAutofit fontScale="90000"/>
          </a:bodyPr>
          <a:lstStyle/>
          <a:p>
            <a:r>
              <a:rPr lang="sl-SI" b="1" dirty="0" smtClean="0"/>
              <a:t>26.</a:t>
            </a:r>
            <a:r>
              <a:rPr lang="sl-SI" dirty="0" smtClean="0"/>
              <a:t>V katerih </a:t>
            </a:r>
            <a:r>
              <a:rPr lang="sl-SI" u="sng" dirty="0" smtClean="0"/>
              <a:t>evropskih prestolnicah</a:t>
            </a:r>
            <a:r>
              <a:rPr lang="sl-SI" dirty="0" smtClean="0"/>
              <a:t> se nahajajo naslednje znamenitosti?</a:t>
            </a:r>
            <a:br>
              <a:rPr lang="sl-SI" dirty="0" smtClean="0"/>
            </a:br>
            <a:r>
              <a:rPr lang="sl-SI" b="1" dirty="0" smtClean="0"/>
              <a:t>A)						B)</a:t>
            </a:r>
            <a:endParaRPr lang="sl-SI" b="1"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75" y="2130910"/>
            <a:ext cx="4350572" cy="4350572"/>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0696" y="2130910"/>
            <a:ext cx="4533003" cy="3022002"/>
          </a:xfrm>
          <a:prstGeom prst="rect">
            <a:avLst/>
          </a:prstGeom>
        </p:spPr>
      </p:pic>
      <p:sp>
        <p:nvSpPr>
          <p:cNvPr id="6" name="PoljeZBesedilom 5"/>
          <p:cNvSpPr txBox="1"/>
          <p:nvPr/>
        </p:nvSpPr>
        <p:spPr>
          <a:xfrm>
            <a:off x="6020696" y="5465819"/>
            <a:ext cx="5705139" cy="1015663"/>
          </a:xfrm>
          <a:prstGeom prst="rect">
            <a:avLst/>
          </a:prstGeom>
          <a:noFill/>
        </p:spPr>
        <p:txBody>
          <a:bodyPr wrap="square" rtlCol="0">
            <a:spAutoFit/>
          </a:bodyPr>
          <a:lstStyle/>
          <a:p>
            <a:r>
              <a:rPr lang="sl-SI" sz="2000" b="1" dirty="0" smtClean="0"/>
              <a:t>A – BRUSELJ </a:t>
            </a:r>
            <a:r>
              <a:rPr lang="sl-SI" sz="2000" dirty="0" smtClean="0"/>
              <a:t>(ATOMIUM)</a:t>
            </a:r>
            <a:r>
              <a:rPr lang="sl-SI" sz="2000" b="1" dirty="0" smtClean="0"/>
              <a:t/>
            </a:r>
            <a:br>
              <a:rPr lang="sl-SI" sz="2000" b="1" dirty="0" smtClean="0"/>
            </a:br>
            <a:r>
              <a:rPr lang="sl-SI" sz="2000" b="1" dirty="0" smtClean="0"/>
              <a:t/>
            </a:r>
            <a:br>
              <a:rPr lang="sl-SI" sz="2000" b="1" dirty="0" smtClean="0"/>
            </a:br>
            <a:r>
              <a:rPr lang="sl-SI" sz="2000" b="1" dirty="0" smtClean="0"/>
              <a:t>B – SOFIJA </a:t>
            </a:r>
            <a:r>
              <a:rPr lang="sl-SI" sz="2000" dirty="0" smtClean="0"/>
              <a:t>(STOLNICA SV. ALEKSANDRA NEVSKEGA)</a:t>
            </a:r>
            <a:endParaRPr lang="sl-SI" sz="2000" b="1" dirty="0"/>
          </a:p>
        </p:txBody>
      </p:sp>
    </p:spTree>
    <p:extLst>
      <p:ext uri="{BB962C8B-B14F-4D97-AF65-F5344CB8AC3E}">
        <p14:creationId xmlns:p14="http://schemas.microsoft.com/office/powerpoint/2010/main" val="1162087214"/>
      </p:ext>
    </p:extLst>
  </p:cSld>
  <p:clrMapOvr>
    <a:masterClrMapping/>
  </p:clrMapOvr>
  <p:transition spd="slow">
    <p:push dir="u"/>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35" y="1021266"/>
            <a:ext cx="5187323" cy="3479017"/>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9112" y="937709"/>
            <a:ext cx="5580262" cy="3501614"/>
          </a:xfrm>
          <a:prstGeom prst="rect">
            <a:avLst/>
          </a:prstGeom>
        </p:spPr>
      </p:pic>
      <p:sp>
        <p:nvSpPr>
          <p:cNvPr id="6" name="PoljeZBesedilom 5"/>
          <p:cNvSpPr txBox="1"/>
          <p:nvPr/>
        </p:nvSpPr>
        <p:spPr>
          <a:xfrm>
            <a:off x="1181908" y="4719739"/>
            <a:ext cx="10198248" cy="1446550"/>
          </a:xfrm>
          <a:prstGeom prst="rect">
            <a:avLst/>
          </a:prstGeom>
          <a:noFill/>
        </p:spPr>
        <p:txBody>
          <a:bodyPr wrap="square" rtlCol="0">
            <a:spAutoFit/>
          </a:bodyPr>
          <a:lstStyle/>
          <a:p>
            <a:pPr algn="ctr"/>
            <a:r>
              <a:rPr lang="sl-SI" sz="4400" b="1" dirty="0" smtClean="0"/>
              <a:t>C – BRATISLAVA</a:t>
            </a:r>
            <a:r>
              <a:rPr lang="sl-SI" sz="4400" dirty="0" smtClean="0"/>
              <a:t> (BRATISLAVSKI GRAD) </a:t>
            </a:r>
            <a:br>
              <a:rPr lang="sl-SI" sz="4400" dirty="0" smtClean="0"/>
            </a:br>
            <a:r>
              <a:rPr lang="sl-SI" sz="4400" b="1" dirty="0" smtClean="0"/>
              <a:t>D – VALLETTA</a:t>
            </a:r>
            <a:r>
              <a:rPr lang="sl-SI" sz="4400" dirty="0" smtClean="0"/>
              <a:t> (MESTNI CENTER)</a:t>
            </a:r>
            <a:endParaRPr lang="sl-SI" sz="4400" b="1" dirty="0"/>
          </a:p>
        </p:txBody>
      </p:sp>
      <p:sp>
        <p:nvSpPr>
          <p:cNvPr id="7" name="Pravokotnik 6"/>
          <p:cNvSpPr/>
          <p:nvPr/>
        </p:nvSpPr>
        <p:spPr>
          <a:xfrm>
            <a:off x="461667" y="291378"/>
            <a:ext cx="10042981" cy="646331"/>
          </a:xfrm>
          <a:prstGeom prst="rect">
            <a:avLst/>
          </a:prstGeom>
        </p:spPr>
        <p:txBody>
          <a:bodyPr wrap="square">
            <a:spAutoFit/>
          </a:bodyPr>
          <a:lstStyle/>
          <a:p>
            <a:r>
              <a:rPr lang="sl-SI" sz="3600" b="1" dirty="0" smtClean="0"/>
              <a:t>C)</a:t>
            </a:r>
            <a:r>
              <a:rPr lang="sl-SI" sz="2800" b="1" dirty="0" smtClean="0"/>
              <a:t>                                                                  </a:t>
            </a:r>
            <a:r>
              <a:rPr lang="sl-SI" sz="3600" b="1" dirty="0" smtClean="0"/>
              <a:t>D)</a:t>
            </a:r>
            <a:endParaRPr lang="sl-SI" sz="3600" dirty="0"/>
          </a:p>
        </p:txBody>
      </p:sp>
    </p:spTree>
    <p:extLst>
      <p:ext uri="{BB962C8B-B14F-4D97-AF65-F5344CB8AC3E}">
        <p14:creationId xmlns:p14="http://schemas.microsoft.com/office/powerpoint/2010/main" val="1817090965"/>
      </p:ext>
    </p:extLst>
  </p:cSld>
  <p:clrMapOvr>
    <a:masterClrMapping/>
  </p:clrMapOvr>
  <p:transition spd="slow">
    <p:push dir="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41382" y="214518"/>
            <a:ext cx="10515600" cy="2593228"/>
          </a:xfrm>
        </p:spPr>
        <p:txBody>
          <a:bodyPr/>
          <a:lstStyle/>
          <a:p>
            <a:r>
              <a:rPr lang="sl-SI" b="1" dirty="0" smtClean="0"/>
              <a:t>27.</a:t>
            </a:r>
            <a:r>
              <a:rPr lang="sl-SI" dirty="0" smtClean="0"/>
              <a:t>Direktor katere </a:t>
            </a:r>
            <a:r>
              <a:rPr lang="sl-SI" b="1" u="sng" dirty="0" smtClean="0"/>
              <a:t>institucije</a:t>
            </a:r>
            <a:r>
              <a:rPr lang="sl-SI" dirty="0" smtClean="0"/>
              <a:t> s sedežem v irskem Dublinu je bil Sir Hugh </a:t>
            </a:r>
            <a:r>
              <a:rPr lang="sl-SI" dirty="0" err="1" smtClean="0"/>
              <a:t>Beaver</a:t>
            </a:r>
            <a:r>
              <a:rPr lang="sl-SI" dirty="0" smtClean="0"/>
              <a:t>, ustanovitelj svetovno znane knjige rekordov? </a:t>
            </a:r>
            <a:endParaRPr lang="sl-SI"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581" y="3047105"/>
            <a:ext cx="4305507" cy="2758215"/>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110" y="2766845"/>
            <a:ext cx="3318734" cy="3318734"/>
          </a:xfrm>
          <a:prstGeom prst="rect">
            <a:avLst/>
          </a:prstGeom>
        </p:spPr>
      </p:pic>
      <p:sp>
        <p:nvSpPr>
          <p:cNvPr id="6" name="PoljeZBesedilom 5"/>
          <p:cNvSpPr txBox="1"/>
          <p:nvPr/>
        </p:nvSpPr>
        <p:spPr>
          <a:xfrm>
            <a:off x="8788999" y="3764492"/>
            <a:ext cx="3055171" cy="1323439"/>
          </a:xfrm>
          <a:prstGeom prst="rect">
            <a:avLst/>
          </a:prstGeom>
          <a:noFill/>
        </p:spPr>
        <p:txBody>
          <a:bodyPr wrap="square" rtlCol="0">
            <a:spAutoFit/>
          </a:bodyPr>
          <a:lstStyle/>
          <a:p>
            <a:pPr algn="ctr"/>
            <a:r>
              <a:rPr lang="sl-SI" sz="4000" b="1" dirty="0" smtClean="0"/>
              <a:t>PIVOVARNE GUINNESS</a:t>
            </a:r>
            <a:endParaRPr lang="sl-SI" sz="4000" b="1" dirty="0"/>
          </a:p>
        </p:txBody>
      </p:sp>
    </p:spTree>
    <p:extLst>
      <p:ext uri="{BB962C8B-B14F-4D97-AF65-F5344CB8AC3E}">
        <p14:creationId xmlns:p14="http://schemas.microsoft.com/office/powerpoint/2010/main" val="3180539390"/>
      </p:ext>
    </p:extLst>
  </p:cSld>
  <p:clrMapOvr>
    <a:masterClrMapping/>
  </p:clrMapOvr>
  <p:transition spd="slow">
    <p:push dir="u"/>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6835" y="236034"/>
            <a:ext cx="10515600" cy="2786866"/>
          </a:xfrm>
        </p:spPr>
        <p:txBody>
          <a:bodyPr>
            <a:normAutofit fontScale="90000"/>
          </a:bodyPr>
          <a:lstStyle/>
          <a:p>
            <a:r>
              <a:rPr lang="sl-SI" sz="3200" b="1" dirty="0" smtClean="0"/>
              <a:t>28. </a:t>
            </a:r>
            <a:r>
              <a:rPr lang="sl-SI" sz="3200" dirty="0" smtClean="0"/>
              <a:t>Kako so se imenovale </a:t>
            </a:r>
            <a:r>
              <a:rPr lang="sl-SI" sz="3200" b="1" u="sng" dirty="0" smtClean="0"/>
              <a:t>kontroverzne zabave</a:t>
            </a:r>
            <a:r>
              <a:rPr lang="sl-SI" sz="3200" dirty="0" smtClean="0"/>
              <a:t> bivšega italijanskega premierja Silvia Berlusconija? Gre za dve enaki besedi, ki imata le začetno črko drugačno od obeh besed blagovne znamke žvečilnega gumija, ki je bila popularna po celotni bivši Jugoslaviji in za katero je glavni lik ustvaril Miki Muster. Enako se imenuje tudi božanstvo, ki se ga časti ponekod v Maleziji, Filipinih in na Tajskem.</a:t>
            </a:r>
            <a:endParaRPr lang="sl-SI" sz="3200" dirty="0"/>
          </a:p>
        </p:txBody>
      </p:sp>
      <p:pic>
        <p:nvPicPr>
          <p:cNvPr id="4" name="Slika 3"/>
          <p:cNvPicPr>
            <a:picLocks noChangeAspect="1"/>
          </p:cNvPicPr>
          <p:nvPr/>
        </p:nvPicPr>
        <p:blipFill>
          <a:blip r:embed="rId2"/>
          <a:stretch>
            <a:fillRect/>
          </a:stretch>
        </p:blipFill>
        <p:spPr>
          <a:xfrm>
            <a:off x="1882586" y="3151990"/>
            <a:ext cx="5056373" cy="3431350"/>
          </a:xfrm>
          <a:prstGeom prst="rect">
            <a:avLst/>
          </a:prstGeom>
        </p:spPr>
      </p:pic>
      <p:sp>
        <p:nvSpPr>
          <p:cNvPr id="5" name="PoljeZBesedilom 4"/>
          <p:cNvSpPr txBox="1"/>
          <p:nvPr/>
        </p:nvSpPr>
        <p:spPr>
          <a:xfrm>
            <a:off x="7500459" y="3711387"/>
            <a:ext cx="3130476" cy="2062103"/>
          </a:xfrm>
          <a:prstGeom prst="rect">
            <a:avLst/>
          </a:prstGeom>
          <a:noFill/>
        </p:spPr>
        <p:txBody>
          <a:bodyPr wrap="square" rtlCol="0">
            <a:spAutoFit/>
          </a:bodyPr>
          <a:lstStyle/>
          <a:p>
            <a:pPr algn="ctr"/>
            <a:r>
              <a:rPr lang="sl-SI" sz="3200" b="1" dirty="0" smtClean="0"/>
              <a:t>BUNGA </a:t>
            </a:r>
            <a:r>
              <a:rPr lang="sl-SI" sz="3200" b="1" dirty="0" err="1" smtClean="0"/>
              <a:t>BUNGA</a:t>
            </a:r>
            <a:r>
              <a:rPr lang="sl-SI" sz="3200" dirty="0" smtClean="0"/>
              <a:t/>
            </a:r>
            <a:br>
              <a:rPr lang="sl-SI" sz="3200" dirty="0" smtClean="0"/>
            </a:br>
            <a:r>
              <a:rPr lang="sl-SI" sz="3200" dirty="0" smtClean="0"/>
              <a:t/>
            </a:r>
            <a:br>
              <a:rPr lang="sl-SI" sz="3200" dirty="0" smtClean="0"/>
            </a:br>
            <a:r>
              <a:rPr lang="sl-SI" sz="3200" dirty="0" smtClean="0"/>
              <a:t>(žvečilni gumi </a:t>
            </a:r>
            <a:r>
              <a:rPr lang="sl-SI" sz="3200" dirty="0" err="1" smtClean="0"/>
              <a:t>Čunga</a:t>
            </a:r>
            <a:r>
              <a:rPr lang="sl-SI" sz="3200" dirty="0" smtClean="0"/>
              <a:t> </a:t>
            </a:r>
            <a:r>
              <a:rPr lang="sl-SI" sz="3200" dirty="0" err="1" smtClean="0"/>
              <a:t>Lunga</a:t>
            </a:r>
            <a:r>
              <a:rPr lang="sl-SI" sz="3200" dirty="0" smtClean="0"/>
              <a:t>)</a:t>
            </a:r>
            <a:endParaRPr lang="sl-SI" sz="3200" dirty="0"/>
          </a:p>
        </p:txBody>
      </p:sp>
    </p:spTree>
    <p:extLst>
      <p:ext uri="{BB962C8B-B14F-4D97-AF65-F5344CB8AC3E}">
        <p14:creationId xmlns:p14="http://schemas.microsoft.com/office/powerpoint/2010/main" val="3633034096"/>
      </p:ext>
    </p:extLst>
  </p:cSld>
  <p:clrMapOvr>
    <a:masterClrMapping/>
  </p:clrMapOvr>
  <p:transition spd="slow">
    <p:push dir="u"/>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94852" y="211616"/>
            <a:ext cx="11424621" cy="2528682"/>
          </a:xfrm>
        </p:spPr>
        <p:txBody>
          <a:bodyPr>
            <a:normAutofit/>
          </a:bodyPr>
          <a:lstStyle/>
          <a:p>
            <a:r>
              <a:rPr lang="sl-SI" sz="3000" b="1" dirty="0" smtClean="0"/>
              <a:t>29. </a:t>
            </a:r>
            <a:r>
              <a:rPr lang="sl-SI" sz="3000" dirty="0" smtClean="0"/>
              <a:t>Katera </a:t>
            </a:r>
            <a:r>
              <a:rPr lang="sl-SI" sz="3000" b="1" u="sng" dirty="0" smtClean="0"/>
              <a:t>kemijska snov</a:t>
            </a:r>
            <a:r>
              <a:rPr lang="sl-SI" sz="3000" dirty="0" smtClean="0"/>
              <a:t>, ki je pri sobnih pogojih plin, se v molekularni gastronomiji v svoji utekočinjeni obliki uporablja za hitro pripravo sladoleda? Zaradi nizke temperature dodane tekočine in njenega hitrega uplinjanja se v sladoledni masi ustvarijo super majhni ledeni kristali in zaradi tega je tako pripravljen sladoled super gladek in kremast.</a:t>
            </a:r>
            <a:endParaRPr lang="sl-SI" sz="3000"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5545" y="2740298"/>
            <a:ext cx="5520262" cy="3682015"/>
          </a:xfrm>
          <a:prstGeom prst="rect">
            <a:avLst/>
          </a:prstGeom>
        </p:spPr>
      </p:pic>
      <p:sp>
        <p:nvSpPr>
          <p:cNvPr id="5" name="PoljeZBesedilom 4"/>
          <p:cNvSpPr txBox="1"/>
          <p:nvPr/>
        </p:nvSpPr>
        <p:spPr>
          <a:xfrm>
            <a:off x="8007121" y="3514382"/>
            <a:ext cx="2463501" cy="1877437"/>
          </a:xfrm>
          <a:prstGeom prst="rect">
            <a:avLst/>
          </a:prstGeom>
          <a:noFill/>
        </p:spPr>
        <p:txBody>
          <a:bodyPr wrap="square" rtlCol="0">
            <a:spAutoFit/>
          </a:bodyPr>
          <a:lstStyle/>
          <a:p>
            <a:pPr algn="ctr"/>
            <a:r>
              <a:rPr lang="sl-SI" sz="3600" b="1" dirty="0" smtClean="0"/>
              <a:t>DUŠIK (N</a:t>
            </a:r>
            <a:r>
              <a:rPr lang="sl-SI" sz="3600" b="1" baseline="-25000" dirty="0" smtClean="0"/>
              <a:t>2</a:t>
            </a:r>
            <a:r>
              <a:rPr lang="sl-SI" sz="3600" b="1" dirty="0" smtClean="0"/>
              <a:t>)</a:t>
            </a:r>
            <a:r>
              <a:rPr lang="sl-SI" sz="3600" dirty="0" smtClean="0"/>
              <a:t/>
            </a:r>
            <a:br>
              <a:rPr lang="sl-SI" sz="3600" dirty="0" smtClean="0"/>
            </a:br>
            <a:r>
              <a:rPr lang="sl-SI" sz="2000" dirty="0" smtClean="0"/>
              <a:t/>
            </a:r>
            <a:br>
              <a:rPr lang="sl-SI" sz="2000" dirty="0" smtClean="0"/>
            </a:br>
            <a:r>
              <a:rPr lang="sl-SI" sz="2000" dirty="0" smtClean="0"/>
              <a:t>(njegova temperatura je pri takšni uporabi  okoli -196 °C)</a:t>
            </a:r>
            <a:endParaRPr lang="sl-SI" sz="2000" dirty="0"/>
          </a:p>
        </p:txBody>
      </p:sp>
    </p:spTree>
    <p:extLst>
      <p:ext uri="{BB962C8B-B14F-4D97-AF65-F5344CB8AC3E}">
        <p14:creationId xmlns:p14="http://schemas.microsoft.com/office/powerpoint/2010/main" val="2177808309"/>
      </p:ext>
    </p:extLst>
  </p:cSld>
  <p:clrMapOvr>
    <a:masterClrMapping/>
  </p:clrMapOvr>
  <p:transition spd="slow">
    <p:push dir="u"/>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2808381"/>
          </a:xfrm>
        </p:spPr>
        <p:txBody>
          <a:bodyPr/>
          <a:lstStyle/>
          <a:p>
            <a:r>
              <a:rPr lang="sl-SI" b="1" dirty="0" smtClean="0"/>
              <a:t>30. </a:t>
            </a:r>
            <a:r>
              <a:rPr lang="sl-SI" dirty="0" smtClean="0"/>
              <a:t>Kolikšna je </a:t>
            </a:r>
            <a:r>
              <a:rPr lang="sl-SI" b="1" u="sng" dirty="0" smtClean="0"/>
              <a:t>verjetnost</a:t>
            </a:r>
            <a:r>
              <a:rPr lang="sl-SI" dirty="0" smtClean="0"/>
              <a:t>, da se iz standardnega (francoskega) kompleta igralnih kart v prvi  potezi povleče enega od asov?</a:t>
            </a:r>
            <a:endParaRPr lang="sl-SI" dirty="0"/>
          </a:p>
        </p:txBody>
      </p:sp>
      <p:pic>
        <p:nvPicPr>
          <p:cNvPr id="4" name="Slika 3"/>
          <p:cNvPicPr>
            <a:picLocks noChangeAspect="1"/>
          </p:cNvPicPr>
          <p:nvPr/>
        </p:nvPicPr>
        <p:blipFill>
          <a:blip r:embed="rId2"/>
          <a:stretch>
            <a:fillRect/>
          </a:stretch>
        </p:blipFill>
        <p:spPr>
          <a:xfrm>
            <a:off x="1225476" y="3218638"/>
            <a:ext cx="6524625" cy="2162175"/>
          </a:xfrm>
          <a:prstGeom prst="rect">
            <a:avLst/>
          </a:prstGeom>
        </p:spPr>
      </p:pic>
      <mc:AlternateContent xmlns:mc="http://schemas.openxmlformats.org/markup-compatibility/2006" xmlns:a14="http://schemas.microsoft.com/office/drawing/2010/main">
        <mc:Choice Requires="a14">
          <p:sp>
            <p:nvSpPr>
              <p:cNvPr id="6" name="PoljeZBesedilom 5"/>
              <p:cNvSpPr txBox="1"/>
              <p:nvPr/>
            </p:nvSpPr>
            <p:spPr>
              <a:xfrm>
                <a:off x="8217409" y="3894999"/>
                <a:ext cx="3018903" cy="8094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sl-SI" sz="2800" i="1" smtClean="0">
                              <a:latin typeface="Cambria Math" panose="02040503050406030204" pitchFamily="18" charset="0"/>
                            </a:rPr>
                          </m:ctrlPr>
                        </m:fPr>
                        <m:num>
                          <m:r>
                            <a:rPr lang="sl-SI" sz="2800" b="0" i="1" smtClean="0">
                              <a:latin typeface="Cambria Math" panose="02040503050406030204" pitchFamily="18" charset="0"/>
                            </a:rPr>
                            <m:t>4</m:t>
                          </m:r>
                        </m:num>
                        <m:den>
                          <m:r>
                            <a:rPr lang="sl-SI" sz="2800" b="0" i="1" smtClean="0">
                              <a:latin typeface="Cambria Math" panose="02040503050406030204" pitchFamily="18" charset="0"/>
                            </a:rPr>
                            <m:t>52</m:t>
                          </m:r>
                        </m:den>
                      </m:f>
                      <m:r>
                        <a:rPr lang="sl-SI" sz="2800" b="0" i="1" smtClean="0">
                          <a:latin typeface="Cambria Math" panose="02040503050406030204" pitchFamily="18" charset="0"/>
                        </a:rPr>
                        <m:t>= </m:t>
                      </m:r>
                      <m:f>
                        <m:fPr>
                          <m:ctrlPr>
                            <a:rPr lang="sl-SI" sz="2800" b="1" i="1" smtClean="0">
                              <a:latin typeface="Cambria Math" panose="02040503050406030204" pitchFamily="18" charset="0"/>
                            </a:rPr>
                          </m:ctrlPr>
                        </m:fPr>
                        <m:num>
                          <m:r>
                            <a:rPr lang="sl-SI" sz="2800" b="1" i="1" smtClean="0">
                              <a:latin typeface="Cambria Math" panose="02040503050406030204" pitchFamily="18" charset="0"/>
                            </a:rPr>
                            <m:t>𝟏</m:t>
                          </m:r>
                        </m:num>
                        <m:den>
                          <m:r>
                            <a:rPr lang="sl-SI" sz="2800" b="1" i="1" smtClean="0">
                              <a:latin typeface="Cambria Math" panose="02040503050406030204" pitchFamily="18" charset="0"/>
                            </a:rPr>
                            <m:t>𝟏𝟑</m:t>
                          </m:r>
                        </m:den>
                      </m:f>
                      <m:r>
                        <a:rPr lang="sl-SI" sz="2800" b="1" i="1" smtClean="0">
                          <a:latin typeface="Cambria Math" panose="02040503050406030204" pitchFamily="18" charset="0"/>
                        </a:rPr>
                        <m:t>=</m:t>
                      </m:r>
                      <m:r>
                        <a:rPr lang="sl-SI" sz="2800" b="1" i="1" smtClean="0">
                          <a:latin typeface="Cambria Math" panose="02040503050406030204" pitchFamily="18" charset="0"/>
                        </a:rPr>
                        <m:t>𝟕</m:t>
                      </m:r>
                      <m:r>
                        <a:rPr lang="sl-SI" sz="2800" b="1" i="1" smtClean="0">
                          <a:latin typeface="Cambria Math" panose="02040503050406030204" pitchFamily="18" charset="0"/>
                        </a:rPr>
                        <m:t>,</m:t>
                      </m:r>
                      <m:r>
                        <a:rPr lang="sl-SI" sz="2800" b="1" i="1" smtClean="0">
                          <a:latin typeface="Cambria Math" panose="02040503050406030204" pitchFamily="18" charset="0"/>
                        </a:rPr>
                        <m:t>𝟔𝟗</m:t>
                      </m:r>
                      <m:r>
                        <a:rPr lang="sl-SI" sz="2800" b="1" i="1" smtClean="0">
                          <a:latin typeface="Cambria Math" panose="02040503050406030204" pitchFamily="18" charset="0"/>
                        </a:rPr>
                        <m:t>%</m:t>
                      </m:r>
                    </m:oMath>
                  </m:oMathPara>
                </a14:m>
                <a:endParaRPr lang="sl-SI" sz="2800" b="1" dirty="0"/>
              </a:p>
            </p:txBody>
          </p:sp>
        </mc:Choice>
        <mc:Fallback xmlns="">
          <p:sp>
            <p:nvSpPr>
              <p:cNvPr id="6" name="PoljeZBesedilom 5"/>
              <p:cNvSpPr txBox="1">
                <a:spLocks noRot="1" noChangeAspect="1" noMove="1" noResize="1" noEditPoints="1" noAdjustHandles="1" noChangeArrowheads="1" noChangeShapeType="1" noTextEdit="1"/>
              </p:cNvSpPr>
              <p:nvPr/>
            </p:nvSpPr>
            <p:spPr>
              <a:xfrm>
                <a:off x="8217409" y="3894999"/>
                <a:ext cx="3018903" cy="809452"/>
              </a:xfrm>
              <a:prstGeom prst="rect">
                <a:avLst/>
              </a:prstGeom>
              <a:blipFill rotWithShape="0">
                <a:blip r:embed="rId3"/>
                <a:stretch>
                  <a:fillRect/>
                </a:stretch>
              </a:blipFill>
            </p:spPr>
            <p:txBody>
              <a:bodyPr/>
              <a:lstStyle/>
              <a:p>
                <a:r>
                  <a:rPr lang="sl-SI">
                    <a:noFill/>
                  </a:rPr>
                  <a:t> </a:t>
                </a:r>
              </a:p>
            </p:txBody>
          </p:sp>
        </mc:Fallback>
      </mc:AlternateContent>
    </p:spTree>
    <p:extLst>
      <p:ext uri="{BB962C8B-B14F-4D97-AF65-F5344CB8AC3E}">
        <p14:creationId xmlns:p14="http://schemas.microsoft.com/office/powerpoint/2010/main" val="684486414"/>
      </p:ext>
    </p:extLst>
  </p:cSld>
  <p:clrMapOvr>
    <a:masterClrMapping/>
  </p:clrMapOvr>
  <p:transition spd="slow">
    <p:push dir="u"/>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2353" y="171039"/>
            <a:ext cx="10515600" cy="3045049"/>
          </a:xfrm>
        </p:spPr>
        <p:txBody>
          <a:bodyPr>
            <a:normAutofit fontScale="90000"/>
          </a:bodyPr>
          <a:lstStyle/>
          <a:p>
            <a:r>
              <a:rPr lang="sl-SI" b="1" dirty="0" smtClean="0"/>
              <a:t>31.</a:t>
            </a:r>
            <a:r>
              <a:rPr lang="sl-SI" dirty="0" smtClean="0"/>
              <a:t> Kateri </a:t>
            </a:r>
            <a:r>
              <a:rPr lang="sl-SI" b="1" u="sng" dirty="0" smtClean="0"/>
              <a:t>skladatelj</a:t>
            </a:r>
            <a:r>
              <a:rPr lang="sl-SI" b="1" dirty="0" smtClean="0"/>
              <a:t> </a:t>
            </a:r>
            <a:r>
              <a:rPr lang="sl-SI" dirty="0" smtClean="0"/>
              <a:t>je bil mašniško posvečen in je zaradi svojih rdečih las, ki jih je sicer večinoma prekrivala lasulja, dobil vzdevek „rdeči duhovnik“? Njegov opus obsega 500 koncertov, 90 sonat, 46 oper ter veliko del zborovske in komorne glasbe.</a:t>
            </a:r>
            <a:endParaRPr lang="sl-SI" dirty="0"/>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6928" y="3495787"/>
            <a:ext cx="2438400" cy="2910840"/>
          </a:xfrm>
          <a:prstGeom prst="rect">
            <a:avLst/>
          </a:prstGeom>
        </p:spPr>
      </p:pic>
      <p:pic>
        <p:nvPicPr>
          <p:cNvPr id="6" name="Slika 5"/>
          <p:cNvPicPr>
            <a:picLocks noChangeAspect="1"/>
          </p:cNvPicPr>
          <p:nvPr/>
        </p:nvPicPr>
        <p:blipFill>
          <a:blip r:embed="rId3"/>
          <a:stretch>
            <a:fillRect/>
          </a:stretch>
        </p:blipFill>
        <p:spPr>
          <a:xfrm>
            <a:off x="4292302" y="3774869"/>
            <a:ext cx="3048000" cy="2352675"/>
          </a:xfrm>
          <a:prstGeom prst="rect">
            <a:avLst/>
          </a:prstGeom>
        </p:spPr>
      </p:pic>
      <p:sp>
        <p:nvSpPr>
          <p:cNvPr id="7" name="PoljeZBesedilom 6"/>
          <p:cNvSpPr txBox="1"/>
          <p:nvPr/>
        </p:nvSpPr>
        <p:spPr>
          <a:xfrm>
            <a:off x="7670202" y="4203424"/>
            <a:ext cx="3399417" cy="1323439"/>
          </a:xfrm>
          <a:prstGeom prst="rect">
            <a:avLst/>
          </a:prstGeom>
          <a:noFill/>
        </p:spPr>
        <p:txBody>
          <a:bodyPr wrap="square" rtlCol="0">
            <a:spAutoFit/>
          </a:bodyPr>
          <a:lstStyle/>
          <a:p>
            <a:pPr algn="ctr"/>
            <a:r>
              <a:rPr lang="sl-SI" sz="4000" b="1" dirty="0" smtClean="0"/>
              <a:t>ANTONIO VIVALDI</a:t>
            </a:r>
            <a:endParaRPr lang="sl-SI" sz="4000" b="1" dirty="0"/>
          </a:p>
        </p:txBody>
      </p:sp>
    </p:spTree>
    <p:extLst>
      <p:ext uri="{BB962C8B-B14F-4D97-AF65-F5344CB8AC3E}">
        <p14:creationId xmlns:p14="http://schemas.microsoft.com/office/powerpoint/2010/main" val="335069181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27000"/>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7593" y="0"/>
            <a:ext cx="10515600" cy="3593689"/>
          </a:xfrm>
        </p:spPr>
        <p:txBody>
          <a:bodyPr>
            <a:normAutofit fontScale="90000"/>
          </a:bodyPr>
          <a:lstStyle/>
          <a:p>
            <a:r>
              <a:rPr lang="sl-SI" b="1" dirty="0" smtClean="0"/>
              <a:t>32. </a:t>
            </a:r>
            <a:r>
              <a:rPr lang="sl-SI" dirty="0" smtClean="0"/>
              <a:t>Katera </a:t>
            </a:r>
            <a:r>
              <a:rPr lang="sl-SI" b="1" u="sng" dirty="0" smtClean="0"/>
              <a:t>država</a:t>
            </a:r>
            <a:r>
              <a:rPr lang="sl-SI" dirty="0" smtClean="0"/>
              <a:t> se v francoščini imenuje </a:t>
            </a:r>
            <a:r>
              <a:rPr lang="sl-SI" dirty="0" err="1" smtClean="0"/>
              <a:t>Pays</a:t>
            </a:r>
            <a:r>
              <a:rPr lang="sl-SI" dirty="0" smtClean="0"/>
              <a:t>-Bas, </a:t>
            </a:r>
            <a:r>
              <a:rPr lang="sl-SI" dirty="0" err="1" smtClean="0"/>
              <a:t>indonezijščini</a:t>
            </a:r>
            <a:r>
              <a:rPr lang="sl-SI" dirty="0"/>
              <a:t> </a:t>
            </a:r>
            <a:r>
              <a:rPr lang="sl-SI" dirty="0" err="1"/>
              <a:t>Belanda</a:t>
            </a:r>
            <a:r>
              <a:rPr lang="sl-SI" dirty="0" smtClean="0"/>
              <a:t>, </a:t>
            </a:r>
            <a:r>
              <a:rPr lang="sl-SI" dirty="0"/>
              <a:t>svahiliju </a:t>
            </a:r>
            <a:r>
              <a:rPr lang="sl-SI" dirty="0" err="1" smtClean="0"/>
              <a:t>Uholanzi</a:t>
            </a:r>
            <a:r>
              <a:rPr lang="sl-SI" dirty="0" smtClean="0"/>
              <a:t>, v arabščini </a:t>
            </a:r>
            <a:r>
              <a:rPr lang="ar-AE" dirty="0"/>
              <a:t>هولندا</a:t>
            </a:r>
            <a:r>
              <a:rPr lang="sl-SI" dirty="0" smtClean="0"/>
              <a:t> </a:t>
            </a:r>
            <a:r>
              <a:rPr lang="sl-SI" dirty="0"/>
              <a:t>, finščini </a:t>
            </a:r>
            <a:r>
              <a:rPr lang="sl-SI" dirty="0" err="1" smtClean="0"/>
              <a:t>Alankomaat</a:t>
            </a:r>
            <a:r>
              <a:rPr lang="sl-SI" dirty="0" smtClean="0"/>
              <a:t>, </a:t>
            </a:r>
            <a:r>
              <a:rPr lang="sl-SI" dirty="0" err="1" smtClean="0"/>
              <a:t>mandarinščini</a:t>
            </a:r>
            <a:r>
              <a:rPr lang="sl-SI" dirty="0" smtClean="0"/>
              <a:t> </a:t>
            </a:r>
            <a:r>
              <a:rPr lang="ja-JP" altLang="en-US" dirty="0"/>
              <a:t>荷</a:t>
            </a:r>
            <a:r>
              <a:rPr lang="ja-JP" altLang="en-US" dirty="0" smtClean="0"/>
              <a:t>兰</a:t>
            </a:r>
            <a:r>
              <a:rPr lang="sl-SI" altLang="ja-JP" dirty="0" smtClean="0"/>
              <a:t>, tajščini </a:t>
            </a:r>
            <a:r>
              <a:rPr lang="th-TH" dirty="0"/>
              <a:t>ประเทศ</a:t>
            </a:r>
            <a:r>
              <a:rPr lang="th-TH" dirty="0" smtClean="0"/>
              <a:t>เนเธอร์แลนด์</a:t>
            </a:r>
            <a:r>
              <a:rPr lang="sl-SI" dirty="0" smtClean="0"/>
              <a:t>, japonščini </a:t>
            </a:r>
            <a:r>
              <a:rPr lang="ja-JP" altLang="en-US" dirty="0"/>
              <a:t>オラン</a:t>
            </a:r>
            <a:r>
              <a:rPr lang="ja-JP" altLang="en-US" dirty="0" smtClean="0"/>
              <a:t>ダ</a:t>
            </a:r>
            <a:r>
              <a:rPr lang="sl-SI" altLang="ja-JP" dirty="0" smtClean="0"/>
              <a:t>, hebrejščini </a:t>
            </a:r>
            <a:r>
              <a:rPr lang="he-IL" dirty="0"/>
              <a:t>הולנד</a:t>
            </a:r>
            <a:r>
              <a:rPr lang="sl-SI" altLang="ja-JP" dirty="0" smtClean="0"/>
              <a:t> , v hindijščini pa </a:t>
            </a:r>
            <a:r>
              <a:rPr lang="hi-IN" dirty="0" smtClean="0"/>
              <a:t>नीदरलैण्ड</a:t>
            </a:r>
            <a:r>
              <a:rPr lang="sl-SI" dirty="0"/>
              <a:t> </a:t>
            </a:r>
            <a:r>
              <a:rPr lang="sl-SI" dirty="0" smtClean="0"/>
              <a:t>?</a:t>
            </a:r>
            <a:endParaRPr lang="sl-SI" dirty="0"/>
          </a:p>
        </p:txBody>
      </p:sp>
      <p:pic>
        <p:nvPicPr>
          <p:cNvPr id="7" name="Slik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5613" y="3305287"/>
            <a:ext cx="4234927" cy="3176195"/>
          </a:xfrm>
          <a:prstGeom prst="rect">
            <a:avLst/>
          </a:prstGeom>
        </p:spPr>
      </p:pic>
      <p:sp>
        <p:nvSpPr>
          <p:cNvPr id="8" name="PoljeZBesedilom 7"/>
          <p:cNvSpPr txBox="1"/>
          <p:nvPr/>
        </p:nvSpPr>
        <p:spPr>
          <a:xfrm>
            <a:off x="5978560" y="4346089"/>
            <a:ext cx="4776395" cy="923330"/>
          </a:xfrm>
          <a:prstGeom prst="rect">
            <a:avLst/>
          </a:prstGeom>
          <a:noFill/>
        </p:spPr>
        <p:txBody>
          <a:bodyPr wrap="square" rtlCol="0">
            <a:spAutoFit/>
          </a:bodyPr>
          <a:lstStyle/>
          <a:p>
            <a:pPr algn="ctr"/>
            <a:r>
              <a:rPr lang="sl-SI" sz="5400" dirty="0" smtClean="0"/>
              <a:t>NIZOZEMSKA</a:t>
            </a:r>
            <a:endParaRPr lang="sl-SI" sz="5400" dirty="0"/>
          </a:p>
        </p:txBody>
      </p:sp>
    </p:spTree>
    <p:extLst>
      <p:ext uri="{BB962C8B-B14F-4D97-AF65-F5344CB8AC3E}">
        <p14:creationId xmlns:p14="http://schemas.microsoft.com/office/powerpoint/2010/main" val="372564681"/>
      </p:ext>
    </p:extLst>
  </p:cSld>
  <p:clrMapOvr>
    <a:masterClrMapping/>
  </p:clrMapOvr>
  <p:transition spd="slow">
    <p:push dir="u"/>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62897" y="151467"/>
            <a:ext cx="10515600" cy="2248983"/>
          </a:xfrm>
        </p:spPr>
        <p:txBody>
          <a:bodyPr>
            <a:normAutofit/>
          </a:bodyPr>
          <a:lstStyle/>
          <a:p>
            <a:r>
              <a:rPr lang="sl-SI" sz="2800" b="1" dirty="0" smtClean="0"/>
              <a:t>33. </a:t>
            </a:r>
            <a:r>
              <a:rPr lang="sl-SI" sz="2800" dirty="0" smtClean="0"/>
              <a:t>Katero </a:t>
            </a:r>
            <a:r>
              <a:rPr lang="sl-SI" sz="2800" b="1" u="sng" dirty="0" smtClean="0"/>
              <a:t>ime</a:t>
            </a:r>
            <a:r>
              <a:rPr lang="sl-SI" sz="2800" dirty="0" smtClean="0"/>
              <a:t> se pojavi pri svetniku, po katerem se je imenovala madžarska krona, pri skoraj vseh srednjeveških srbskih kraljih rodbine </a:t>
            </a:r>
            <a:r>
              <a:rPr lang="sl-SI" sz="2800" dirty="0" err="1" smtClean="0"/>
              <a:t>Nemanjić</a:t>
            </a:r>
            <a:r>
              <a:rPr lang="sl-SI" sz="2800" dirty="0" smtClean="0"/>
              <a:t> med letoma 1166 in 1371 (tudi carju Dušanu Silnemu) in imenu majhnega črnogorskega otočka v bližini Budve?</a:t>
            </a:r>
            <a:endParaRPr lang="sl-SI" sz="2800"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306" y="2400450"/>
            <a:ext cx="3322832" cy="3876637"/>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2603" y="2770841"/>
            <a:ext cx="5425440" cy="3051810"/>
          </a:xfrm>
          <a:prstGeom prst="rect">
            <a:avLst/>
          </a:prstGeom>
        </p:spPr>
      </p:pic>
      <p:sp>
        <p:nvSpPr>
          <p:cNvPr id="6" name="PoljeZBesedilom 5"/>
          <p:cNvSpPr txBox="1"/>
          <p:nvPr/>
        </p:nvSpPr>
        <p:spPr>
          <a:xfrm>
            <a:off x="9697508" y="3954048"/>
            <a:ext cx="2135904" cy="769441"/>
          </a:xfrm>
          <a:prstGeom prst="rect">
            <a:avLst/>
          </a:prstGeom>
          <a:noFill/>
        </p:spPr>
        <p:txBody>
          <a:bodyPr wrap="square" rtlCol="0">
            <a:spAutoFit/>
          </a:bodyPr>
          <a:lstStyle/>
          <a:p>
            <a:r>
              <a:rPr lang="sl-SI" sz="4400" dirty="0" smtClean="0"/>
              <a:t>ŠTEFAN</a:t>
            </a:r>
            <a:endParaRPr lang="sl-SI" sz="4400" dirty="0"/>
          </a:p>
        </p:txBody>
      </p:sp>
    </p:spTree>
    <p:extLst>
      <p:ext uri="{BB962C8B-B14F-4D97-AF65-F5344CB8AC3E}">
        <p14:creationId xmlns:p14="http://schemas.microsoft.com/office/powerpoint/2010/main" val="1499118761"/>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52138" y="254875"/>
            <a:ext cx="10515600" cy="2754593"/>
          </a:xfrm>
        </p:spPr>
        <p:txBody>
          <a:bodyPr>
            <a:normAutofit/>
          </a:bodyPr>
          <a:lstStyle/>
          <a:p>
            <a:r>
              <a:rPr lang="sl-SI" sz="3600" b="1" dirty="0" smtClean="0"/>
              <a:t>34</a:t>
            </a:r>
            <a:r>
              <a:rPr lang="sl-SI" sz="3600" dirty="0" smtClean="0"/>
              <a:t>.Katera </a:t>
            </a:r>
            <a:r>
              <a:rPr lang="sl-SI" sz="3600" b="1" u="sng" dirty="0" smtClean="0"/>
              <a:t>veriga restavracij</a:t>
            </a:r>
            <a:r>
              <a:rPr lang="sl-SI" sz="3600" dirty="0" smtClean="0"/>
              <a:t> ima v arizonski </a:t>
            </a:r>
            <a:r>
              <a:rPr lang="sl-SI" sz="3600" dirty="0" err="1" smtClean="0"/>
              <a:t>Sedoni</a:t>
            </a:r>
            <a:r>
              <a:rPr lang="sl-SI" sz="3600" dirty="0" smtClean="0"/>
              <a:t> turkizen logotip, v kanadskem Vancouvru je imela poslovalnico na plavajoči ladji, v Italiji pa ponekod na svojem jedilniku ponuja tudi krokete s špinačo in parmezanom?</a:t>
            </a:r>
            <a:endParaRPr lang="sl-SI" sz="3600" dirty="0"/>
          </a:p>
        </p:txBody>
      </p:sp>
      <p:pic>
        <p:nvPicPr>
          <p:cNvPr id="7" name="Slik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573" y="3009468"/>
            <a:ext cx="4841949" cy="2726695"/>
          </a:xfrm>
          <a:prstGeom prst="rect">
            <a:avLst/>
          </a:prstGeom>
        </p:spPr>
      </p:pic>
      <p:pic>
        <p:nvPicPr>
          <p:cNvPr id="9" name="Slika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819" y="3033655"/>
            <a:ext cx="4804459" cy="2702508"/>
          </a:xfrm>
          <a:prstGeom prst="rect">
            <a:avLst/>
          </a:prstGeom>
        </p:spPr>
      </p:pic>
      <p:sp>
        <p:nvSpPr>
          <p:cNvPr id="10" name="PoljeZBesedilom 9"/>
          <p:cNvSpPr txBox="1"/>
          <p:nvPr/>
        </p:nvSpPr>
        <p:spPr>
          <a:xfrm>
            <a:off x="3012141" y="5992009"/>
            <a:ext cx="5292763" cy="646331"/>
          </a:xfrm>
          <a:prstGeom prst="rect">
            <a:avLst/>
          </a:prstGeom>
          <a:noFill/>
        </p:spPr>
        <p:txBody>
          <a:bodyPr wrap="square" rtlCol="0">
            <a:spAutoFit/>
          </a:bodyPr>
          <a:lstStyle/>
          <a:p>
            <a:pPr algn="ctr"/>
            <a:r>
              <a:rPr lang="sl-SI" sz="3600" b="1" dirty="0" smtClean="0"/>
              <a:t>MCDONALD‘S</a:t>
            </a:r>
            <a:endParaRPr lang="sl-SI" sz="3600" b="1" dirty="0"/>
          </a:p>
        </p:txBody>
      </p:sp>
    </p:spTree>
    <p:extLst>
      <p:ext uri="{BB962C8B-B14F-4D97-AF65-F5344CB8AC3E}">
        <p14:creationId xmlns:p14="http://schemas.microsoft.com/office/powerpoint/2010/main" val="1355084878"/>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272527"/>
            <a:ext cx="10515600" cy="2068337"/>
          </a:xfrm>
        </p:spPr>
        <p:txBody>
          <a:bodyPr>
            <a:normAutofit fontScale="90000"/>
          </a:bodyPr>
          <a:lstStyle/>
          <a:p>
            <a:r>
              <a:rPr lang="sl-SI" sz="4000" b="1" dirty="0" smtClean="0"/>
              <a:t>35. </a:t>
            </a:r>
            <a:r>
              <a:rPr lang="sl-SI" sz="4000" dirty="0" err="1" smtClean="0"/>
              <a:t>Olympia</a:t>
            </a:r>
            <a:r>
              <a:rPr lang="sl-SI" sz="4000" dirty="0" smtClean="0"/>
              <a:t> Looping je vlak smrti, ki je v obratovanju v sklopu ene od prireditev v mestu, ki je že gostilo olimpijske igre. Imenujte to </a:t>
            </a:r>
            <a:r>
              <a:rPr lang="sl-SI" sz="4000" b="1" u="sng" dirty="0" smtClean="0"/>
              <a:t>mesto</a:t>
            </a:r>
            <a:r>
              <a:rPr lang="sl-SI" sz="4000" dirty="0" smtClean="0"/>
              <a:t> in </a:t>
            </a:r>
            <a:r>
              <a:rPr lang="sl-SI" sz="4000" b="1" u="sng" dirty="0" smtClean="0"/>
              <a:t>prireditev</a:t>
            </a:r>
            <a:r>
              <a:rPr lang="sl-SI" sz="4000" dirty="0" smtClean="0"/>
              <a:t>. </a:t>
            </a:r>
            <a:r>
              <a:rPr lang="sl-SI" dirty="0" smtClean="0"/>
              <a:t/>
            </a:r>
            <a:br>
              <a:rPr lang="sl-SI" dirty="0" smtClean="0"/>
            </a:br>
            <a:r>
              <a:rPr lang="sl-SI" dirty="0" smtClean="0"/>
              <a:t>       </a:t>
            </a:r>
            <a:r>
              <a:rPr lang="sl-SI" sz="4000" dirty="0" smtClean="0"/>
              <a:t>(+1 točka za lokalno ime za to prireditev) </a:t>
            </a:r>
            <a:endParaRPr lang="sl-SI" sz="4000"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472449"/>
            <a:ext cx="6291058" cy="4167826"/>
          </a:xfrm>
          <a:prstGeom prst="rect">
            <a:avLst/>
          </a:prstGeom>
        </p:spPr>
      </p:pic>
      <p:sp>
        <p:nvSpPr>
          <p:cNvPr id="5" name="PoljeZBesedilom 4"/>
          <p:cNvSpPr txBox="1"/>
          <p:nvPr/>
        </p:nvSpPr>
        <p:spPr>
          <a:xfrm>
            <a:off x="7557785" y="3211516"/>
            <a:ext cx="3259567" cy="2400657"/>
          </a:xfrm>
          <a:prstGeom prst="rect">
            <a:avLst/>
          </a:prstGeom>
          <a:noFill/>
        </p:spPr>
        <p:txBody>
          <a:bodyPr wrap="square" rtlCol="0">
            <a:spAutoFit/>
          </a:bodyPr>
          <a:lstStyle/>
          <a:p>
            <a:pPr algn="ctr"/>
            <a:r>
              <a:rPr lang="sl-SI" sz="2800" b="1" dirty="0" smtClean="0"/>
              <a:t>MÜNCHEN, OKTOBERFEST </a:t>
            </a:r>
            <a:br>
              <a:rPr lang="sl-SI" sz="2800" b="1" dirty="0" smtClean="0"/>
            </a:br>
            <a:r>
              <a:rPr lang="sl-SI" sz="2800" b="1" dirty="0" smtClean="0"/>
              <a:t>(D‘WIESN +1 TOČKA)</a:t>
            </a:r>
            <a:r>
              <a:rPr lang="sl-SI" sz="2800" dirty="0" smtClean="0"/>
              <a:t/>
            </a:r>
            <a:br>
              <a:rPr lang="sl-SI" sz="2800" dirty="0" smtClean="0"/>
            </a:br>
            <a:r>
              <a:rPr lang="sl-SI" dirty="0" smtClean="0"/>
              <a:t/>
            </a:r>
            <a:br>
              <a:rPr lang="sl-SI" dirty="0" smtClean="0"/>
            </a:br>
            <a:r>
              <a:rPr lang="sl-SI" sz="2400" dirty="0" smtClean="0"/>
              <a:t>(olimpijske igre so bile tam leta 1972)</a:t>
            </a:r>
            <a:endParaRPr lang="sl-SI" sz="2400" dirty="0"/>
          </a:p>
        </p:txBody>
      </p:sp>
    </p:spTree>
    <p:extLst>
      <p:ext uri="{BB962C8B-B14F-4D97-AF65-F5344CB8AC3E}">
        <p14:creationId xmlns:p14="http://schemas.microsoft.com/office/powerpoint/2010/main" val="1602599242"/>
      </p:ext>
    </p:extLst>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95170" y="160729"/>
            <a:ext cx="10515600" cy="2570279"/>
          </a:xfrm>
        </p:spPr>
        <p:txBody>
          <a:bodyPr>
            <a:normAutofit fontScale="90000"/>
          </a:bodyPr>
          <a:lstStyle/>
          <a:p>
            <a:r>
              <a:rPr lang="sl-SI" sz="3800" b="1" dirty="0" smtClean="0"/>
              <a:t>36. </a:t>
            </a:r>
            <a:r>
              <a:rPr lang="sl-SI" sz="3800" dirty="0" smtClean="0"/>
              <a:t>Kateri </a:t>
            </a:r>
            <a:r>
              <a:rPr lang="sl-SI" sz="3800" b="1" u="sng" dirty="0" smtClean="0"/>
              <a:t>teniški igralec</a:t>
            </a:r>
            <a:r>
              <a:rPr lang="sl-SI" sz="3800" dirty="0" smtClean="0"/>
              <a:t> je letos v finalu OP ZDA premagal Novaka </a:t>
            </a:r>
            <a:r>
              <a:rPr lang="sl-SI" sz="3800" dirty="0" err="1" smtClean="0"/>
              <a:t>Đokovića</a:t>
            </a:r>
            <a:r>
              <a:rPr lang="sl-SI" sz="3800" dirty="0" smtClean="0"/>
              <a:t> in mu onemogočil osvojitev koledarskega Grand Slama, tj. zmage na vseh štirih turnirjih za Grand Slam v istem koledarskem letu?</a:t>
            </a:r>
            <a:endParaRPr lang="sl-SI" sz="3800"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9585" y="2731008"/>
            <a:ext cx="5656280" cy="3770853"/>
          </a:xfrm>
          <a:prstGeom prst="rect">
            <a:avLst/>
          </a:prstGeom>
        </p:spPr>
      </p:pic>
      <p:sp>
        <p:nvSpPr>
          <p:cNvPr id="5" name="PoljeZBesedilom 4"/>
          <p:cNvSpPr txBox="1"/>
          <p:nvPr/>
        </p:nvSpPr>
        <p:spPr>
          <a:xfrm>
            <a:off x="7602472" y="3621741"/>
            <a:ext cx="3431690" cy="1446550"/>
          </a:xfrm>
          <a:prstGeom prst="rect">
            <a:avLst/>
          </a:prstGeom>
          <a:noFill/>
        </p:spPr>
        <p:txBody>
          <a:bodyPr wrap="square" rtlCol="0">
            <a:spAutoFit/>
          </a:bodyPr>
          <a:lstStyle/>
          <a:p>
            <a:pPr algn="ctr"/>
            <a:r>
              <a:rPr lang="sl-SI" sz="4400" b="1" dirty="0" smtClean="0"/>
              <a:t>DANIIL MEDVEDJEV</a:t>
            </a:r>
            <a:endParaRPr lang="sl-SI" sz="4400" b="1" dirty="0"/>
          </a:p>
        </p:txBody>
      </p:sp>
    </p:spTree>
    <p:extLst>
      <p:ext uri="{BB962C8B-B14F-4D97-AF65-F5344CB8AC3E}">
        <p14:creationId xmlns:p14="http://schemas.microsoft.com/office/powerpoint/2010/main" val="2762136275"/>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11075" y="203761"/>
            <a:ext cx="10515600" cy="1325563"/>
          </a:xfrm>
        </p:spPr>
        <p:txBody>
          <a:bodyPr/>
          <a:lstStyle/>
          <a:p>
            <a:pPr algn="ctr"/>
            <a:r>
              <a:rPr lang="sl-SI" b="1" dirty="0" smtClean="0"/>
              <a:t>37. </a:t>
            </a:r>
            <a:r>
              <a:rPr lang="sl-SI" b="1" u="sng" dirty="0" smtClean="0"/>
              <a:t>Kaj</a:t>
            </a:r>
            <a:r>
              <a:rPr lang="sl-SI" dirty="0" smtClean="0"/>
              <a:t> povezuje spodnje slike?</a:t>
            </a:r>
            <a:endParaRPr lang="sl-SI" dirty="0"/>
          </a:p>
        </p:txBody>
      </p:sp>
      <p:pic>
        <p:nvPicPr>
          <p:cNvPr id="4" name="Slika 3"/>
          <p:cNvPicPr>
            <a:picLocks noChangeAspect="1"/>
          </p:cNvPicPr>
          <p:nvPr/>
        </p:nvPicPr>
        <p:blipFill>
          <a:blip r:embed="rId2"/>
          <a:stretch>
            <a:fillRect/>
          </a:stretch>
        </p:blipFill>
        <p:spPr>
          <a:xfrm>
            <a:off x="2789686" y="1529324"/>
            <a:ext cx="5558377" cy="5018729"/>
          </a:xfrm>
          <a:prstGeom prst="rect">
            <a:avLst/>
          </a:prstGeom>
        </p:spPr>
      </p:pic>
      <p:sp>
        <p:nvSpPr>
          <p:cNvPr id="5" name="PoljeZBesedilom 4"/>
          <p:cNvSpPr txBox="1"/>
          <p:nvPr/>
        </p:nvSpPr>
        <p:spPr>
          <a:xfrm>
            <a:off x="8725886" y="1529324"/>
            <a:ext cx="2549562" cy="4893647"/>
          </a:xfrm>
          <a:prstGeom prst="rect">
            <a:avLst/>
          </a:prstGeom>
          <a:noFill/>
        </p:spPr>
        <p:txBody>
          <a:bodyPr wrap="square" rtlCol="0">
            <a:spAutoFit/>
          </a:bodyPr>
          <a:lstStyle/>
          <a:p>
            <a:pPr algn="ctr"/>
            <a:r>
              <a:rPr lang="sl-SI" sz="3600" b="1" dirty="0" smtClean="0"/>
              <a:t>MONAKO</a:t>
            </a:r>
            <a:br>
              <a:rPr lang="sl-SI" sz="3600" b="1" dirty="0" smtClean="0"/>
            </a:br>
            <a:r>
              <a:rPr lang="sl-SI" sz="3600" b="1" dirty="0" smtClean="0"/>
              <a:t>(MONTE CARLO)</a:t>
            </a:r>
            <a:br>
              <a:rPr lang="sl-SI" sz="3600" b="1" dirty="0" smtClean="0"/>
            </a:br>
            <a:r>
              <a:rPr lang="sl-SI" sz="3600" b="1" dirty="0" smtClean="0"/>
              <a:t/>
            </a:r>
            <a:br>
              <a:rPr lang="sl-SI" sz="3600" b="1" dirty="0" smtClean="0"/>
            </a:br>
            <a:r>
              <a:rPr lang="sl-SI" sz="2400" dirty="0" smtClean="0"/>
              <a:t>(</a:t>
            </a:r>
            <a:r>
              <a:rPr lang="sl-SI" sz="2400" dirty="0" err="1" smtClean="0"/>
              <a:t>Grace</a:t>
            </a:r>
            <a:r>
              <a:rPr lang="sl-SI" sz="2400" dirty="0" smtClean="0"/>
              <a:t> Kelly, film Monte </a:t>
            </a:r>
            <a:r>
              <a:rPr lang="sl-SI" sz="2400" dirty="0" err="1" smtClean="0"/>
              <a:t>Carlo</a:t>
            </a:r>
            <a:r>
              <a:rPr lang="sl-SI" sz="2400" dirty="0" smtClean="0"/>
              <a:t>, teniški turnir serije </a:t>
            </a:r>
            <a:r>
              <a:rPr lang="sl-SI" sz="2400" dirty="0" err="1" smtClean="0"/>
              <a:t>Masters</a:t>
            </a:r>
            <a:r>
              <a:rPr lang="sl-SI" sz="2400" dirty="0" smtClean="0"/>
              <a:t> Monte </a:t>
            </a:r>
            <a:r>
              <a:rPr lang="sl-SI" sz="2400" dirty="0" err="1" smtClean="0"/>
              <a:t>Carlo</a:t>
            </a:r>
            <a:r>
              <a:rPr lang="sl-SI" sz="2400" dirty="0" smtClean="0"/>
              <a:t>, stadion </a:t>
            </a:r>
            <a:r>
              <a:rPr lang="sl-SI" sz="2400" dirty="0" err="1" smtClean="0"/>
              <a:t>Stade</a:t>
            </a:r>
            <a:r>
              <a:rPr lang="sl-SI" sz="2400" dirty="0" smtClean="0"/>
              <a:t> Louis II v Monaku)</a:t>
            </a:r>
            <a:endParaRPr lang="sl-SI" sz="3600" b="1" dirty="0"/>
          </a:p>
        </p:txBody>
      </p:sp>
    </p:spTree>
    <p:extLst>
      <p:ext uri="{BB962C8B-B14F-4D97-AF65-F5344CB8AC3E}">
        <p14:creationId xmlns:p14="http://schemas.microsoft.com/office/powerpoint/2010/main" val="411773502"/>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1775647"/>
          </a:xfrm>
        </p:spPr>
        <p:txBody>
          <a:bodyPr>
            <a:normAutofit/>
          </a:bodyPr>
          <a:lstStyle/>
          <a:p>
            <a:r>
              <a:rPr lang="sl-SI" b="1" dirty="0" smtClean="0"/>
              <a:t>38. </a:t>
            </a:r>
            <a:r>
              <a:rPr lang="sl-SI" dirty="0"/>
              <a:t>P</a:t>
            </a:r>
            <a:r>
              <a:rPr lang="sl-SI" dirty="0" smtClean="0"/>
              <a:t>ravilno, po vrstnem redu od leve proti desni, </a:t>
            </a:r>
            <a:r>
              <a:rPr lang="sl-SI" b="1" u="sng" dirty="0" smtClean="0"/>
              <a:t>razporedite</a:t>
            </a:r>
            <a:r>
              <a:rPr lang="sl-SI" dirty="0" smtClean="0"/>
              <a:t> krvne celice na spodnji sliki.</a:t>
            </a:r>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120" y="2259106"/>
            <a:ext cx="4603348" cy="3001383"/>
          </a:xfrm>
          <a:prstGeom prst="rect">
            <a:avLst/>
          </a:prstGeom>
        </p:spPr>
      </p:pic>
      <p:sp>
        <p:nvSpPr>
          <p:cNvPr id="5" name="PoljeZBesedilom 4"/>
          <p:cNvSpPr txBox="1"/>
          <p:nvPr/>
        </p:nvSpPr>
        <p:spPr>
          <a:xfrm>
            <a:off x="6658984" y="2982008"/>
            <a:ext cx="3216536" cy="1754326"/>
          </a:xfrm>
          <a:prstGeom prst="rect">
            <a:avLst/>
          </a:prstGeom>
          <a:noFill/>
        </p:spPr>
        <p:txBody>
          <a:bodyPr wrap="square" rtlCol="0">
            <a:spAutoFit/>
          </a:bodyPr>
          <a:lstStyle/>
          <a:p>
            <a:r>
              <a:rPr lang="sl-SI" sz="3600" dirty="0" smtClean="0"/>
              <a:t>A - TROMBOCIT</a:t>
            </a:r>
            <a:br>
              <a:rPr lang="sl-SI" sz="3600" dirty="0" smtClean="0"/>
            </a:br>
            <a:r>
              <a:rPr lang="sl-SI" sz="3600" dirty="0" smtClean="0"/>
              <a:t>B - ERITROCIT</a:t>
            </a:r>
            <a:br>
              <a:rPr lang="sl-SI" sz="3600" dirty="0" smtClean="0"/>
            </a:br>
            <a:r>
              <a:rPr lang="sl-SI" sz="3600" dirty="0" smtClean="0"/>
              <a:t>C - LEVKOCIT</a:t>
            </a:r>
            <a:endParaRPr lang="sl-SI" sz="3600" dirty="0"/>
          </a:p>
        </p:txBody>
      </p:sp>
      <p:sp>
        <p:nvSpPr>
          <p:cNvPr id="6" name="PoljeZBesedilom 5"/>
          <p:cNvSpPr txBox="1"/>
          <p:nvPr/>
        </p:nvSpPr>
        <p:spPr>
          <a:xfrm>
            <a:off x="1021976" y="5733826"/>
            <a:ext cx="10617798" cy="523220"/>
          </a:xfrm>
          <a:prstGeom prst="rect">
            <a:avLst/>
          </a:prstGeom>
          <a:noFill/>
        </p:spPr>
        <p:txBody>
          <a:bodyPr wrap="square" rtlCol="0">
            <a:spAutoFit/>
          </a:bodyPr>
          <a:lstStyle/>
          <a:p>
            <a:r>
              <a:rPr lang="sl-SI" sz="2800" b="1" dirty="0" smtClean="0"/>
              <a:t>PRAVILNI VRSTNI RED: B, A, C</a:t>
            </a:r>
            <a:r>
              <a:rPr lang="sl-SI" sz="2800" dirty="0" smtClean="0"/>
              <a:t> (ERITROCIT, TROMBOCIT, LEVKOCIT)</a:t>
            </a:r>
            <a:endParaRPr lang="sl-SI" sz="2800" dirty="0"/>
          </a:p>
        </p:txBody>
      </p:sp>
    </p:spTree>
    <p:extLst>
      <p:ext uri="{BB962C8B-B14F-4D97-AF65-F5344CB8AC3E}">
        <p14:creationId xmlns:p14="http://schemas.microsoft.com/office/powerpoint/2010/main" val="1299728312"/>
      </p:ext>
    </p:extLst>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725424" y="3849497"/>
            <a:ext cx="10515600" cy="1295527"/>
          </a:xfrm>
        </p:spPr>
        <p:txBody>
          <a:bodyPr>
            <a:noAutofit/>
          </a:bodyPr>
          <a:lstStyle/>
          <a:p>
            <a:pPr marL="0" indent="0" algn="ctr">
              <a:buNone/>
            </a:pPr>
            <a:r>
              <a:rPr lang="sl-SI" sz="8000" b="1" dirty="0" smtClean="0"/>
              <a:t>DOBOVEC</a:t>
            </a:r>
            <a:endParaRPr lang="sl-SI" sz="8000" b="1" dirty="0"/>
          </a:p>
        </p:txBody>
      </p:sp>
      <p:sp>
        <p:nvSpPr>
          <p:cNvPr id="4" name="Označba mesta vsebine 2"/>
          <p:cNvSpPr txBox="1">
            <a:spLocks/>
          </p:cNvSpPr>
          <p:nvPr/>
        </p:nvSpPr>
        <p:spPr>
          <a:xfrm>
            <a:off x="899160" y="813689"/>
            <a:ext cx="10341864" cy="28804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4400" b="1" smtClean="0"/>
              <a:t>39. </a:t>
            </a:r>
            <a:r>
              <a:rPr lang="sl-SI" sz="4400" b="1" u="sng" smtClean="0"/>
              <a:t>Katera ekipa</a:t>
            </a:r>
            <a:r>
              <a:rPr lang="sl-SI" sz="4400" smtClean="0"/>
              <a:t> je aktualni slovenski prvak  v futsalu? Namig: ta vas ima samo približno 300 prebivalcev (2002) in leži v občini Rogatec, na meji s Hrvaško. </a:t>
            </a:r>
            <a:endParaRPr lang="sl-SI" sz="4400" b="1" dirty="0"/>
          </a:p>
        </p:txBody>
      </p:sp>
    </p:spTree>
    <p:extLst>
      <p:ext uri="{BB962C8B-B14F-4D97-AF65-F5344CB8AC3E}">
        <p14:creationId xmlns:p14="http://schemas.microsoft.com/office/powerpoint/2010/main" val="2405353651"/>
      </p:ext>
    </p:extLst>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657733"/>
            <a:ext cx="10515600" cy="1325563"/>
          </a:xfrm>
        </p:spPr>
        <p:txBody>
          <a:bodyPr>
            <a:normAutofit fontScale="90000"/>
          </a:bodyPr>
          <a:lstStyle/>
          <a:p>
            <a:r>
              <a:rPr lang="sl-SI" sz="3600" b="1" dirty="0" smtClean="0"/>
              <a:t>40. </a:t>
            </a:r>
            <a:r>
              <a:rPr lang="sl-SI" sz="3600" b="1" u="sng" dirty="0" smtClean="0"/>
              <a:t>Kdo</a:t>
            </a:r>
            <a:r>
              <a:rPr lang="sl-SI" sz="3600" dirty="0" smtClean="0"/>
              <a:t> </a:t>
            </a:r>
            <a:r>
              <a:rPr lang="sl-SI" sz="3600" dirty="0"/>
              <a:t>izmed naštetih (bivših) predsednikov držav je dobil Nobelovo </a:t>
            </a:r>
            <a:r>
              <a:rPr lang="sl-SI" sz="3600" dirty="0" smtClean="0"/>
              <a:t>nagrado za mir?</a:t>
            </a:r>
            <a:r>
              <a:rPr lang="sl-SI" dirty="0"/>
              <a:t/>
            </a:r>
            <a:br>
              <a:rPr lang="sl-SI" dirty="0"/>
            </a:br>
            <a:endParaRPr lang="sl-SI" dirty="0"/>
          </a:p>
        </p:txBody>
      </p:sp>
      <p:sp>
        <p:nvSpPr>
          <p:cNvPr id="3" name="Označba mesta vsebine 2"/>
          <p:cNvSpPr>
            <a:spLocks noGrp="1"/>
          </p:cNvSpPr>
          <p:nvPr>
            <p:ph idx="1"/>
          </p:nvPr>
        </p:nvSpPr>
        <p:spPr/>
        <p:txBody>
          <a:bodyPr/>
          <a:lstStyle/>
          <a:p>
            <a:pPr marL="0" indent="0">
              <a:buNone/>
            </a:pPr>
            <a:endParaRPr lang="sl-SI" dirty="0"/>
          </a:p>
          <a:p>
            <a:pPr marL="0" indent="0">
              <a:buNone/>
            </a:pPr>
            <a:r>
              <a:rPr lang="sl-SI" b="1" dirty="0" smtClean="0"/>
              <a:t>A) Nelson </a:t>
            </a:r>
            <a:r>
              <a:rPr lang="sl-SI" b="1" dirty="0"/>
              <a:t>Mandela</a:t>
            </a:r>
            <a:endParaRPr lang="sl-SI" dirty="0"/>
          </a:p>
          <a:p>
            <a:pPr marL="0" indent="0">
              <a:buNone/>
            </a:pPr>
            <a:r>
              <a:rPr lang="sl-SI" dirty="0" smtClean="0"/>
              <a:t>B) Juan </a:t>
            </a:r>
            <a:r>
              <a:rPr lang="sl-SI" dirty="0"/>
              <a:t>Peron</a:t>
            </a:r>
          </a:p>
          <a:p>
            <a:pPr marL="0" indent="0">
              <a:buNone/>
            </a:pPr>
            <a:r>
              <a:rPr lang="sl-SI" b="1" dirty="0" smtClean="0"/>
              <a:t>C) </a:t>
            </a:r>
            <a:r>
              <a:rPr lang="sl-SI" b="1" dirty="0" err="1" smtClean="0"/>
              <a:t>Mihail</a:t>
            </a:r>
            <a:r>
              <a:rPr lang="sl-SI" b="1" dirty="0" smtClean="0"/>
              <a:t> </a:t>
            </a:r>
            <a:r>
              <a:rPr lang="sl-SI" b="1" dirty="0"/>
              <a:t>Gorbačov</a:t>
            </a:r>
            <a:endParaRPr lang="sl-SI" dirty="0"/>
          </a:p>
          <a:p>
            <a:pPr marL="0" indent="0">
              <a:buNone/>
            </a:pPr>
            <a:r>
              <a:rPr lang="sl-SI" b="1" dirty="0"/>
              <a:t>Č</a:t>
            </a:r>
            <a:r>
              <a:rPr lang="sl-SI" b="1" dirty="0" smtClean="0"/>
              <a:t>) Jimmy </a:t>
            </a:r>
            <a:r>
              <a:rPr lang="sl-SI" b="1" dirty="0"/>
              <a:t>Carter</a:t>
            </a:r>
            <a:endParaRPr lang="sl-SI" dirty="0"/>
          </a:p>
          <a:p>
            <a:pPr marL="0" indent="0">
              <a:buNone/>
            </a:pPr>
            <a:r>
              <a:rPr lang="sl-SI" dirty="0" smtClean="0"/>
              <a:t>D) Robert </a:t>
            </a:r>
            <a:r>
              <a:rPr lang="sl-SI" dirty="0"/>
              <a:t>Mugabe</a:t>
            </a:r>
          </a:p>
          <a:p>
            <a:pPr marL="0" indent="0">
              <a:buNone/>
            </a:pPr>
            <a:r>
              <a:rPr lang="sl-SI" dirty="0" smtClean="0"/>
              <a:t>E) Idi </a:t>
            </a:r>
            <a:r>
              <a:rPr lang="sl-SI" dirty="0"/>
              <a:t>Amin </a:t>
            </a:r>
            <a:r>
              <a:rPr lang="sl-SI" dirty="0" err="1"/>
              <a:t>Dada</a:t>
            </a:r>
            <a:endParaRPr lang="sl-SI" dirty="0"/>
          </a:p>
          <a:p>
            <a:endParaRPr lang="sl-SI" dirty="0"/>
          </a:p>
        </p:txBody>
      </p:sp>
    </p:spTree>
    <p:extLst>
      <p:ext uri="{BB962C8B-B14F-4D97-AF65-F5344CB8AC3E}">
        <p14:creationId xmlns:p14="http://schemas.microsoft.com/office/powerpoint/2010/main" val="2691299764"/>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FF670B46-D223-460E-9DB3-7449C30DA2DE}"/>
              </a:ext>
            </a:extLst>
          </p:cNvPr>
          <p:cNvSpPr txBox="1">
            <a:spLocks/>
          </p:cNvSpPr>
          <p:nvPr/>
        </p:nvSpPr>
        <p:spPr>
          <a:xfrm>
            <a:off x="2092167" y="5435179"/>
            <a:ext cx="8007666" cy="1614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sl-SI" sz="2000" b="1" dirty="0">
                <a:solidFill>
                  <a:schemeClr val="tx1"/>
                </a:solidFill>
                <a:latin typeface="Bahnschrift Condensed" panose="020B0502040204020203" pitchFamily="34" charset="0"/>
              </a:rPr>
              <a:t>Bunker postapocalyptic steampunk bar</a:t>
            </a:r>
          </a:p>
          <a:p>
            <a:pPr algn="ctr"/>
            <a:r>
              <a:rPr lang="sl-SI" sz="2000" b="1" dirty="0">
                <a:solidFill>
                  <a:schemeClr val="tx1"/>
                </a:solidFill>
                <a:latin typeface="Bahnschrift Condensed" panose="020B0502040204020203" pitchFamily="34" charset="0"/>
              </a:rPr>
              <a:t>četrtek, </a:t>
            </a:r>
            <a:r>
              <a:rPr lang="sl-SI" sz="2000" b="1" dirty="0" smtClean="0">
                <a:solidFill>
                  <a:schemeClr val="tx1"/>
                </a:solidFill>
                <a:latin typeface="Bahnschrift Condensed" panose="020B0502040204020203" pitchFamily="34" charset="0"/>
              </a:rPr>
              <a:t>4. 11. 2021</a:t>
            </a:r>
            <a:endParaRPr lang="sl-SI" sz="2000" b="1" dirty="0">
              <a:solidFill>
                <a:schemeClr val="tx1"/>
              </a:solidFill>
              <a:latin typeface="Bahnschrift Condensed" panose="020B0502040204020203" pitchFamily="34" charset="0"/>
            </a:endParaRPr>
          </a:p>
          <a:p>
            <a:pPr algn="ctr"/>
            <a:r>
              <a:rPr lang="sl-SI" sz="2000" b="1" dirty="0">
                <a:solidFill>
                  <a:schemeClr val="tx1"/>
                </a:solidFill>
                <a:latin typeface="Bahnschrift Condensed" panose="020B0502040204020203" pitchFamily="34" charset="0"/>
              </a:rPr>
              <a:t>20:00-22:00</a:t>
            </a:r>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580">
            <a:off x="3367087" y="457217"/>
            <a:ext cx="5457825" cy="1809750"/>
          </a:xfrm>
          <a:prstGeom prst="rect">
            <a:avLst/>
          </a:prstGeom>
        </p:spPr>
      </p:pic>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186" y="2927855"/>
            <a:ext cx="4343244" cy="1221997"/>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17" name="Slika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8173" y="1177706"/>
            <a:ext cx="3075653" cy="4191246"/>
          </a:xfrm>
          <a:prstGeom prst="rect">
            <a:avLst/>
          </a:prstGeom>
        </p:spPr>
      </p:pic>
    </p:spTree>
    <p:extLst>
      <p:ext uri="{BB962C8B-B14F-4D97-AF65-F5344CB8AC3E}">
        <p14:creationId xmlns:p14="http://schemas.microsoft.com/office/powerpoint/2010/main" val="209444746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810833"/>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423941"/>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900790"/>
      </p:ext>
    </p:extLst>
  </p:cSld>
  <p:clrMapOvr>
    <a:masterClrMapping/>
  </p:clrMapOvr>
  <mc:AlternateContent xmlns:mc="http://schemas.openxmlformats.org/markup-compatibility/2006" xmlns:p14="http://schemas.microsoft.com/office/powerpoint/2010/main">
    <mc:Choice Requires="p14">
      <p:transition p14:dur="0" advClick="0" advTm="100"/>
    </mc:Choice>
    <mc:Fallback xmlns="">
      <p:transition advClick="0" advTm="1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909158"/>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451076"/>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8559"/>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629134"/>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84330"/>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454401"/>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21409"/>
      </p:ext>
    </p:extLst>
  </p:cSld>
  <p:clrMapOvr>
    <a:masterClrMapping/>
  </p:clrMapOvr>
  <p:transition spd="slow">
    <p:push dir="u"/>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403813"/>
      </p:ext>
    </p:extLst>
  </p:cSld>
  <p:clrMapOvr>
    <a:masterClrMapping/>
  </p:clrMapOvr>
  <mc:AlternateContent xmlns:mc="http://schemas.openxmlformats.org/markup-compatibility/2006" xmlns:p14="http://schemas.microsoft.com/office/powerpoint/2010/main">
    <mc:Choice Requires="p14">
      <p:transition p14:dur="0" advClick="0" advTm="100"/>
    </mc:Choice>
    <mc:Fallback xmlns="">
      <p:transition advClick="0" advTm="1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723729"/>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119193"/>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398434"/>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766032"/>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967740"/>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597764"/>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393128"/>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291996" y="890366"/>
            <a:ext cx="12159738" cy="3936981"/>
          </a:xfrm>
        </p:spPr>
        <p:txBody>
          <a:bodyPr>
            <a:normAutofit/>
          </a:bodyPr>
          <a:lstStyle/>
          <a:p>
            <a:r>
              <a:rPr lang="sl-SI" sz="5400" b="1" dirty="0"/>
              <a:t>TIEBREAK</a:t>
            </a:r>
            <a:r>
              <a:rPr lang="sl-SI" sz="5400" b="1" dirty="0" smtClean="0"/>
              <a:t>:</a:t>
            </a:r>
            <a:br>
              <a:rPr lang="sl-SI" sz="5400" b="1" dirty="0" smtClean="0"/>
            </a:br>
            <a:r>
              <a:rPr lang="sl-SI" sz="5400" b="1" u="sng" dirty="0"/>
              <a:t>Koliko točk</a:t>
            </a:r>
            <a:r>
              <a:rPr lang="sl-SI" sz="5400" dirty="0"/>
              <a:t> je imela NK Mura v zmagoviti lanski sezoni, ko so postali prvaki 1. </a:t>
            </a:r>
            <a:r>
              <a:rPr lang="sl-SI" sz="5400" dirty="0" smtClean="0"/>
              <a:t>SNL? </a:t>
            </a:r>
            <a:r>
              <a:rPr lang="sl-SI" sz="5400" dirty="0"/>
              <a:t/>
            </a:r>
            <a:br>
              <a:rPr lang="sl-SI" sz="5400" dirty="0"/>
            </a:br>
            <a:r>
              <a:rPr lang="sl-SI" sz="5400" b="1" dirty="0"/>
              <a:t/>
            </a:r>
            <a:br>
              <a:rPr lang="sl-SI" sz="5400" b="1" dirty="0"/>
            </a:br>
            <a:endParaRPr lang="sl-SI" sz="5400" b="1" dirty="0"/>
          </a:p>
        </p:txBody>
      </p:sp>
    </p:spTree>
    <p:extLst>
      <p:ext uri="{BB962C8B-B14F-4D97-AF65-F5344CB8AC3E}">
        <p14:creationId xmlns:p14="http://schemas.microsoft.com/office/powerpoint/2010/main" val="2316047767"/>
      </p:ext>
    </p:extLst>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38200" y="1121663"/>
            <a:ext cx="10515600" cy="3633217"/>
          </a:xfrm>
        </p:spPr>
        <p:txBody>
          <a:bodyPr/>
          <a:lstStyle/>
          <a:p>
            <a:pPr marL="0" indent="0" algn="ctr">
              <a:buNone/>
            </a:pPr>
            <a:r>
              <a:rPr lang="sl-SI" b="1" dirty="0"/>
              <a:t/>
            </a:r>
            <a:br>
              <a:rPr lang="sl-SI" b="1" dirty="0"/>
            </a:br>
            <a:r>
              <a:rPr lang="sl-SI" sz="4800" b="1" u="sng" dirty="0"/>
              <a:t>Koliko točk</a:t>
            </a:r>
            <a:r>
              <a:rPr lang="sl-SI" sz="4800" dirty="0"/>
              <a:t> je imela NK Mura v zmagoviti lanski sezoni, ko so postali prvaki 1. </a:t>
            </a:r>
            <a:r>
              <a:rPr lang="sl-SI" sz="4800" dirty="0" smtClean="0"/>
              <a:t>SNL?</a:t>
            </a:r>
            <a:br>
              <a:rPr lang="sl-SI" sz="4800" dirty="0" smtClean="0"/>
            </a:br>
            <a:r>
              <a:rPr lang="sl-SI" sz="4800" dirty="0"/>
              <a:t/>
            </a:r>
            <a:br>
              <a:rPr lang="sl-SI" sz="4800" dirty="0"/>
            </a:br>
            <a:r>
              <a:rPr lang="sl-SI" sz="4800" b="1" dirty="0"/>
              <a:t>63 </a:t>
            </a:r>
            <a:r>
              <a:rPr lang="sl-SI" sz="4800" b="1" dirty="0" smtClean="0"/>
              <a:t>TOČK </a:t>
            </a:r>
            <a:r>
              <a:rPr lang="sl-SI" sz="4800" b="1" dirty="0"/>
              <a:t>(17-12-7)</a:t>
            </a:r>
            <a:endParaRPr lang="sl-SI" sz="4800" dirty="0"/>
          </a:p>
        </p:txBody>
      </p:sp>
    </p:spTree>
    <p:extLst>
      <p:ext uri="{BB962C8B-B14F-4D97-AF65-F5344CB8AC3E}">
        <p14:creationId xmlns:p14="http://schemas.microsoft.com/office/powerpoint/2010/main" val="2753783802"/>
      </p:ext>
    </p:extLst>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FF670B46-D223-460E-9DB3-7449C30DA2DE}"/>
              </a:ext>
            </a:extLst>
          </p:cNvPr>
          <p:cNvSpPr txBox="1">
            <a:spLocks/>
          </p:cNvSpPr>
          <p:nvPr/>
        </p:nvSpPr>
        <p:spPr>
          <a:xfrm>
            <a:off x="2092166" y="5402523"/>
            <a:ext cx="8007666" cy="1614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sl-SI" sz="2000" b="1" dirty="0">
                <a:solidFill>
                  <a:schemeClr val="tx1"/>
                </a:solidFill>
                <a:latin typeface="Bahnschrift Condensed" panose="020B0502040204020203" pitchFamily="34" charset="0"/>
              </a:rPr>
              <a:t>Bunker postapocalyptic steampunk bar</a:t>
            </a:r>
          </a:p>
          <a:p>
            <a:pPr algn="ctr"/>
            <a:r>
              <a:rPr lang="sl-SI" sz="2000" b="1" dirty="0">
                <a:solidFill>
                  <a:schemeClr val="tx1"/>
                </a:solidFill>
                <a:latin typeface="Bahnschrift Condensed" panose="020B0502040204020203" pitchFamily="34" charset="0"/>
              </a:rPr>
              <a:t>četrtek, </a:t>
            </a:r>
            <a:r>
              <a:rPr lang="sl-SI" sz="2000" b="1" dirty="0" smtClean="0">
                <a:solidFill>
                  <a:schemeClr val="tx1"/>
                </a:solidFill>
                <a:latin typeface="Bahnschrift Condensed" panose="020B0502040204020203" pitchFamily="34" charset="0"/>
              </a:rPr>
              <a:t>4. 11. 2021</a:t>
            </a:r>
          </a:p>
          <a:p>
            <a:pPr algn="ctr"/>
            <a:r>
              <a:rPr lang="sl-SI" sz="2000" b="1" dirty="0" smtClean="0">
                <a:solidFill>
                  <a:schemeClr val="tx1"/>
                </a:solidFill>
                <a:latin typeface="Bahnschrift Condensed" panose="020B0502040204020203" pitchFamily="34" charset="0"/>
              </a:rPr>
              <a:t>20:00-22:00</a:t>
            </a:r>
            <a:endParaRPr lang="sl-SI" sz="2000" b="1" dirty="0">
              <a:solidFill>
                <a:schemeClr val="tx1"/>
              </a:solidFill>
              <a:latin typeface="Bahnschrift Condensed" panose="020B0502040204020203" pitchFamily="34" charset="0"/>
            </a:endParaRPr>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580">
            <a:off x="3367087" y="457217"/>
            <a:ext cx="5457825" cy="1809750"/>
          </a:xfrm>
          <a:prstGeom prst="rect">
            <a:avLst/>
          </a:prstGeom>
        </p:spPr>
      </p:pic>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186" y="2927855"/>
            <a:ext cx="4343244" cy="1221997"/>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17" name="Slika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8173" y="1177706"/>
            <a:ext cx="3075653" cy="4191246"/>
          </a:xfrm>
          <a:prstGeom prst="rect">
            <a:avLst/>
          </a:prstGeom>
        </p:spPr>
      </p:pic>
    </p:spTree>
    <p:extLst>
      <p:ext uri="{BB962C8B-B14F-4D97-AF65-F5344CB8AC3E}">
        <p14:creationId xmlns:p14="http://schemas.microsoft.com/office/powerpoint/2010/main" val="390159978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312928" y="1036739"/>
            <a:ext cx="11879072" cy="3936981"/>
          </a:xfrm>
        </p:spPr>
        <p:txBody>
          <a:bodyPr>
            <a:noAutofit/>
          </a:bodyPr>
          <a:lstStyle/>
          <a:p>
            <a:r>
              <a:rPr lang="sl-SI" sz="3200" b="1" dirty="0"/>
              <a:t>0.</a:t>
            </a:r>
            <a:r>
              <a:rPr lang="sl-SI" sz="3200" dirty="0"/>
              <a:t> Aljaska je  največja ameriška zvezna država, ki meri 1,7 milijona kvadratnih kilometrov. Carska Rusija jo je marca 1867 prodala  ZDA.  Večina javnosti je temu nakupu  nasprotovala  in je ta nakup  poimenovala kot »</a:t>
            </a:r>
            <a:r>
              <a:rPr lang="sl-SI" sz="3200" dirty="0" err="1"/>
              <a:t>Sewardova</a:t>
            </a:r>
            <a:r>
              <a:rPr lang="sl-SI" sz="3200" dirty="0"/>
              <a:t> norost«  (po ameriškem državnem sekretarju </a:t>
            </a:r>
            <a:r>
              <a:rPr lang="sl-SI" sz="3200" u="sng" dirty="0"/>
              <a:t>Williamu </a:t>
            </a:r>
            <a:r>
              <a:rPr lang="sl-SI" sz="3200" u="sng" dirty="0" err="1"/>
              <a:t>Henryu</a:t>
            </a:r>
            <a:r>
              <a:rPr lang="sl-SI" sz="3200" u="sng" dirty="0"/>
              <a:t> </a:t>
            </a:r>
            <a:r>
              <a:rPr lang="sl-SI" sz="3200" u="sng" dirty="0" err="1"/>
              <a:t>Sewardu</a:t>
            </a:r>
            <a:r>
              <a:rPr lang="sl-SI" sz="3200" dirty="0"/>
              <a:t>, ki je zagovarjal ta nakup), Aljasko pa so poimenovali »vrt za polarne medvede«.</a:t>
            </a:r>
            <a:br>
              <a:rPr lang="sl-SI" sz="3200" dirty="0"/>
            </a:br>
            <a:r>
              <a:rPr lang="sl-SI" sz="3200" dirty="0"/>
              <a:t>Ta nakup je  je stal 7,2 milijona takratnih ameriških dolarjev.</a:t>
            </a:r>
            <a:r>
              <a:rPr lang="sl-SI" dirty="0"/>
              <a:t/>
            </a:r>
            <a:br>
              <a:rPr lang="sl-SI" dirty="0"/>
            </a:br>
            <a:r>
              <a:rPr lang="sl-SI" sz="3600" b="1" dirty="0"/>
              <a:t/>
            </a:r>
            <a:br>
              <a:rPr lang="sl-SI" sz="3600" b="1" dirty="0"/>
            </a:br>
            <a:r>
              <a:rPr lang="sl-SI" sz="3600" b="1" u="sng" dirty="0"/>
              <a:t>Nas pa </a:t>
            </a:r>
            <a:r>
              <a:rPr lang="sl-SI" sz="3600" b="1" u="sng" dirty="0" smtClean="0"/>
              <a:t>zanima, </a:t>
            </a:r>
            <a:r>
              <a:rPr lang="sl-SI" sz="3600" b="1" u="sng" dirty="0"/>
              <a:t>koliko okvirno bi stal ta nakup v tem obdobju? </a:t>
            </a:r>
            <a:r>
              <a:rPr lang="sl-SI" sz="3600" b="1" dirty="0"/>
              <a:t/>
            </a:r>
            <a:br>
              <a:rPr lang="sl-SI" sz="3600" b="1" dirty="0"/>
            </a:br>
            <a:r>
              <a:rPr lang="sl-SI" sz="3600" u="sng" dirty="0" smtClean="0"/>
              <a:t>Namig: </a:t>
            </a:r>
            <a:r>
              <a:rPr lang="sl-SI" sz="3600" u="sng" dirty="0" smtClean="0"/>
              <a:t>številka je kar višja </a:t>
            </a:r>
            <a:r>
              <a:rPr lang="sl-SI" sz="3600" u="sng" dirty="0">
                <a:sym typeface="Wingdings" panose="05000000000000000000" pitchFamily="2" charset="2"/>
              </a:rPr>
              <a:t></a:t>
            </a:r>
            <a:r>
              <a:rPr lang="sl-SI" sz="3600" u="sng" dirty="0"/>
              <a:t> </a:t>
            </a:r>
            <a:r>
              <a:rPr lang="sl-SI" dirty="0"/>
              <a:t/>
            </a:r>
            <a:br>
              <a:rPr lang="sl-SI" dirty="0"/>
            </a:br>
            <a:r>
              <a:rPr lang="sl-SI" sz="6600" b="1" dirty="0"/>
              <a:t> </a:t>
            </a:r>
            <a:endParaRPr lang="sl-SI" b="1" dirty="0"/>
          </a:p>
        </p:txBody>
      </p:sp>
      <p:sp>
        <p:nvSpPr>
          <p:cNvPr id="6" name="TextBox 5">
            <a:extLst>
              <a:ext uri="{FF2B5EF4-FFF2-40B4-BE49-F238E27FC236}">
                <a16:creationId xmlns:a16="http://schemas.microsoft.com/office/drawing/2014/main" xmlns="" id="{BBBC81FD-A14E-442B-91D6-C60BDC15507B}"/>
              </a:ext>
            </a:extLst>
          </p:cNvPr>
          <p:cNvSpPr txBox="1"/>
          <p:nvPr/>
        </p:nvSpPr>
        <p:spPr>
          <a:xfrm>
            <a:off x="312928" y="5842337"/>
            <a:ext cx="9371937" cy="1015663"/>
          </a:xfrm>
          <a:prstGeom prst="rect">
            <a:avLst/>
          </a:prstGeom>
          <a:noFill/>
        </p:spPr>
        <p:txBody>
          <a:bodyPr wrap="square" rtlCol="0">
            <a:spAutoFit/>
          </a:bodyPr>
          <a:lstStyle/>
          <a:p>
            <a:r>
              <a:rPr lang="sl-SI" sz="6000" b="1" dirty="0" smtClean="0">
                <a:solidFill>
                  <a:schemeClr val="tx1">
                    <a:lumMod val="85000"/>
                    <a:lumOff val="15000"/>
                  </a:schemeClr>
                </a:solidFill>
              </a:rPr>
              <a:t>133.000.000 USD</a:t>
            </a:r>
            <a:endParaRPr lang="sl-SI" sz="4800" b="1" u="sng" dirty="0">
              <a:solidFill>
                <a:schemeClr val="tx1">
                  <a:lumMod val="85000"/>
                  <a:lumOff val="15000"/>
                </a:schemeClr>
              </a:solidFill>
            </a:endParaRPr>
          </a:p>
        </p:txBody>
      </p:sp>
    </p:spTree>
    <p:extLst>
      <p:ext uri="{BB962C8B-B14F-4D97-AF65-F5344CB8AC3E}">
        <p14:creationId xmlns:p14="http://schemas.microsoft.com/office/powerpoint/2010/main" val="92449742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b="1" dirty="0" smtClean="0"/>
              <a:t>1. </a:t>
            </a:r>
            <a:r>
              <a:rPr lang="sl-SI" dirty="0" smtClean="0"/>
              <a:t>Katero </a:t>
            </a:r>
            <a:r>
              <a:rPr lang="sl-SI" b="1" u="sng" dirty="0"/>
              <a:t>osebno lastno ime</a:t>
            </a:r>
            <a:r>
              <a:rPr lang="sl-SI" b="1" dirty="0"/>
              <a:t> </a:t>
            </a:r>
            <a:r>
              <a:rPr lang="sl-SI" dirty="0"/>
              <a:t>povezuje spodnje </a:t>
            </a:r>
            <a:r>
              <a:rPr lang="sl-SI" dirty="0" smtClean="0"/>
              <a:t>slike (</a:t>
            </a:r>
            <a:r>
              <a:rPr lang="sl-SI" dirty="0"/>
              <a:t>knjižno</a:t>
            </a:r>
            <a:r>
              <a:rPr lang="sl-SI" dirty="0" smtClean="0"/>
              <a:t>)? </a:t>
            </a:r>
            <a:r>
              <a:rPr lang="sl-SI" dirty="0"/>
              <a:t/>
            </a:r>
            <a:br>
              <a:rPr lang="sl-SI" dirty="0"/>
            </a:br>
            <a:endParaRPr lang="sl-SI" dirty="0"/>
          </a:p>
        </p:txBody>
      </p:sp>
      <p:pic>
        <p:nvPicPr>
          <p:cNvPr id="4" name="Označba mesta vsebine 3" descr="Trejza, najzvestejša navijačica Mure, verjame, da bodo »njeni dečki«  izplavali - Pomurec.com"/>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5929" y="1430497"/>
            <a:ext cx="3562894" cy="2714784"/>
          </a:xfrm>
          <a:prstGeom prst="rect">
            <a:avLst/>
          </a:prstGeom>
          <a:noFill/>
          <a:ln>
            <a:noFill/>
          </a:ln>
        </p:spPr>
      </p:pic>
      <p:pic>
        <p:nvPicPr>
          <p:cNvPr id="5" name="Slika 4" descr="Trejzino senje | Mestna občina MURSKA SOBOTA"/>
          <p:cNvPicPr/>
          <p:nvPr/>
        </p:nvPicPr>
        <p:blipFill>
          <a:blip r:embed="rId3">
            <a:extLst>
              <a:ext uri="{28A0092B-C50C-407E-A947-70E740481C1C}">
                <a14:useLocalDpi xmlns:a14="http://schemas.microsoft.com/office/drawing/2010/main" val="0"/>
              </a:ext>
            </a:extLst>
          </a:blip>
          <a:srcRect/>
          <a:stretch>
            <a:fillRect/>
          </a:stretch>
        </p:blipFill>
        <p:spPr bwMode="auto">
          <a:xfrm>
            <a:off x="5523411" y="1430497"/>
            <a:ext cx="5353595" cy="2714784"/>
          </a:xfrm>
          <a:prstGeom prst="rect">
            <a:avLst/>
          </a:prstGeom>
          <a:noFill/>
          <a:ln>
            <a:noFill/>
          </a:ln>
        </p:spPr>
      </p:pic>
      <p:pic>
        <p:nvPicPr>
          <p:cNvPr id="6" name="Slika 5" descr="OnaPlus - Mati Tereza"/>
          <p:cNvPicPr/>
          <p:nvPr/>
        </p:nvPicPr>
        <p:blipFill>
          <a:blip r:embed="rId4">
            <a:extLst>
              <a:ext uri="{28A0092B-C50C-407E-A947-70E740481C1C}">
                <a14:useLocalDpi xmlns:a14="http://schemas.microsoft.com/office/drawing/2010/main" val="0"/>
              </a:ext>
            </a:extLst>
          </a:blip>
          <a:srcRect/>
          <a:stretch>
            <a:fillRect/>
          </a:stretch>
        </p:blipFill>
        <p:spPr bwMode="auto">
          <a:xfrm>
            <a:off x="2489564" y="4275908"/>
            <a:ext cx="6242956" cy="2203994"/>
          </a:xfrm>
          <a:prstGeom prst="rect">
            <a:avLst/>
          </a:prstGeom>
          <a:noFill/>
          <a:ln>
            <a:noFill/>
          </a:ln>
        </p:spPr>
      </p:pic>
    </p:spTree>
    <p:extLst>
      <p:ext uri="{BB962C8B-B14F-4D97-AF65-F5344CB8AC3E}">
        <p14:creationId xmlns:p14="http://schemas.microsoft.com/office/powerpoint/2010/main" val="210320295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149972"/>
            <a:ext cx="10515600" cy="2023073"/>
          </a:xfrm>
        </p:spPr>
        <p:txBody>
          <a:bodyPr/>
          <a:lstStyle/>
          <a:p>
            <a:r>
              <a:rPr lang="sl-SI" b="1" dirty="0" smtClean="0"/>
              <a:t>2. </a:t>
            </a:r>
            <a:r>
              <a:rPr lang="sl-SI" dirty="0" smtClean="0"/>
              <a:t>Kateri </a:t>
            </a:r>
            <a:r>
              <a:rPr lang="sl-SI" b="1" u="sng" dirty="0" smtClean="0"/>
              <a:t>ruski car</a:t>
            </a:r>
            <a:r>
              <a:rPr lang="sl-SI" b="1" dirty="0" smtClean="0"/>
              <a:t> </a:t>
            </a:r>
            <a:r>
              <a:rPr lang="sl-SI" dirty="0" smtClean="0"/>
              <a:t>je na koncu 17. stoletja v svoji državi uvedel davek na brade?</a:t>
            </a:r>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493" y="2333512"/>
            <a:ext cx="3535680" cy="3535680"/>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195" y="2033194"/>
            <a:ext cx="3181781" cy="4136315"/>
          </a:xfrm>
          <a:prstGeom prst="rect">
            <a:avLst/>
          </a:prstGeom>
        </p:spPr>
      </p:pic>
    </p:spTree>
    <p:extLst>
      <p:ext uri="{BB962C8B-B14F-4D97-AF65-F5344CB8AC3E}">
        <p14:creationId xmlns:p14="http://schemas.microsoft.com/office/powerpoint/2010/main" val="374976829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t>3. Nazivi </a:t>
            </a:r>
            <a:r>
              <a:rPr lang="sl-SI" b="1" dirty="0"/>
              <a:t>stripovskih junakov</a:t>
            </a:r>
            <a:endParaRPr lang="sl-SI" dirty="0"/>
          </a:p>
        </p:txBody>
      </p:sp>
      <p:sp>
        <p:nvSpPr>
          <p:cNvPr id="3" name="Označba mesta vsebine 2"/>
          <p:cNvSpPr>
            <a:spLocks noGrp="1"/>
          </p:cNvSpPr>
          <p:nvPr>
            <p:ph sz="half" idx="1"/>
          </p:nvPr>
        </p:nvSpPr>
        <p:spPr/>
        <p:txBody>
          <a:bodyPr/>
          <a:lstStyle/>
          <a:p>
            <a:pPr marL="0" indent="0">
              <a:buNone/>
            </a:pPr>
            <a:r>
              <a:rPr lang="sl-SI" dirty="0" smtClean="0"/>
              <a:t>A)</a:t>
            </a:r>
          </a:p>
          <a:p>
            <a:pPr marL="0" indent="0">
              <a:buNone/>
            </a:pPr>
            <a:endParaRPr lang="sl-SI" dirty="0"/>
          </a:p>
        </p:txBody>
      </p:sp>
      <p:sp>
        <p:nvSpPr>
          <p:cNvPr id="4" name="Označba mesta vsebine 3"/>
          <p:cNvSpPr>
            <a:spLocks noGrp="1"/>
          </p:cNvSpPr>
          <p:nvPr>
            <p:ph sz="half" idx="2"/>
          </p:nvPr>
        </p:nvSpPr>
        <p:spPr/>
        <p:txBody>
          <a:bodyPr/>
          <a:lstStyle/>
          <a:p>
            <a:pPr marL="0" indent="0">
              <a:buNone/>
            </a:pPr>
            <a:r>
              <a:rPr lang="sl-SI" dirty="0" smtClean="0"/>
              <a:t>B)</a:t>
            </a:r>
          </a:p>
          <a:p>
            <a:pPr marL="0" indent="0">
              <a:buNone/>
            </a:pPr>
            <a:endParaRPr lang="sl-SI" dirty="0"/>
          </a:p>
        </p:txBody>
      </p:sp>
      <p:pic>
        <p:nvPicPr>
          <p:cNvPr id="5" name="Slika 4" descr="Lucky Luke ~ Europe Comics"/>
          <p:cNvPicPr/>
          <p:nvPr/>
        </p:nvPicPr>
        <p:blipFill>
          <a:blip r:embed="rId2">
            <a:extLst>
              <a:ext uri="{28A0092B-C50C-407E-A947-70E740481C1C}">
                <a14:useLocalDpi xmlns:a14="http://schemas.microsoft.com/office/drawing/2010/main" val="0"/>
              </a:ext>
            </a:extLst>
          </a:blip>
          <a:srcRect/>
          <a:stretch>
            <a:fillRect/>
          </a:stretch>
        </p:blipFill>
        <p:spPr bwMode="auto">
          <a:xfrm>
            <a:off x="1796143" y="2191385"/>
            <a:ext cx="3463834" cy="3321141"/>
          </a:xfrm>
          <a:prstGeom prst="rect">
            <a:avLst/>
          </a:prstGeom>
          <a:noFill/>
          <a:ln>
            <a:noFill/>
          </a:ln>
        </p:spPr>
      </p:pic>
      <p:pic>
        <p:nvPicPr>
          <p:cNvPr id="7" name="Slika 6" descr="The name&amp;#39;s Ford, Alan Ford: how an Italian comic book spy became a Yugoslav  hero — The Calvert Journal"/>
          <p:cNvPicPr/>
          <p:nvPr/>
        </p:nvPicPr>
        <p:blipFill>
          <a:blip r:embed="rId3">
            <a:extLst>
              <a:ext uri="{28A0092B-C50C-407E-A947-70E740481C1C}">
                <a14:useLocalDpi xmlns:a14="http://schemas.microsoft.com/office/drawing/2010/main" val="0"/>
              </a:ext>
            </a:extLst>
          </a:blip>
          <a:srcRect/>
          <a:stretch>
            <a:fillRect/>
          </a:stretch>
        </p:blipFill>
        <p:spPr bwMode="auto">
          <a:xfrm>
            <a:off x="6766560" y="2029097"/>
            <a:ext cx="5090160" cy="4118565"/>
          </a:xfrm>
          <a:prstGeom prst="rect">
            <a:avLst/>
          </a:prstGeom>
          <a:noFill/>
          <a:ln>
            <a:noFill/>
          </a:ln>
        </p:spPr>
      </p:pic>
    </p:spTree>
    <p:extLst>
      <p:ext uri="{BB962C8B-B14F-4D97-AF65-F5344CB8AC3E}">
        <p14:creationId xmlns:p14="http://schemas.microsoft.com/office/powerpoint/2010/main" val="322324200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sz="half" idx="1"/>
          </p:nvPr>
        </p:nvSpPr>
        <p:spPr/>
        <p:txBody>
          <a:bodyPr/>
          <a:lstStyle/>
          <a:p>
            <a:r>
              <a:rPr lang="sl-SI" dirty="0" smtClean="0"/>
              <a:t>C)</a:t>
            </a:r>
            <a:endParaRPr lang="sl-SI" dirty="0"/>
          </a:p>
        </p:txBody>
      </p:sp>
      <p:sp>
        <p:nvSpPr>
          <p:cNvPr id="4" name="Označba mesta vsebine 3"/>
          <p:cNvSpPr>
            <a:spLocks noGrp="1"/>
          </p:cNvSpPr>
          <p:nvPr>
            <p:ph sz="half" idx="2"/>
          </p:nvPr>
        </p:nvSpPr>
        <p:spPr/>
        <p:txBody>
          <a:bodyPr/>
          <a:lstStyle/>
          <a:p>
            <a:r>
              <a:rPr lang="sl-SI" dirty="0" smtClean="0"/>
              <a:t>D)</a:t>
            </a:r>
            <a:endParaRPr lang="sl-SI" dirty="0"/>
          </a:p>
        </p:txBody>
      </p:sp>
      <p:pic>
        <p:nvPicPr>
          <p:cNvPr id="5" name="Slika 4" descr="Captain America - Marvel Comics Slika, Reprodukcija | Europosterji.si"/>
          <p:cNvPicPr/>
          <p:nvPr/>
        </p:nvPicPr>
        <p:blipFill>
          <a:blip r:embed="rId2">
            <a:extLst>
              <a:ext uri="{28A0092B-C50C-407E-A947-70E740481C1C}">
                <a14:useLocalDpi xmlns:a14="http://schemas.microsoft.com/office/drawing/2010/main" val="0"/>
              </a:ext>
            </a:extLst>
          </a:blip>
          <a:srcRect/>
          <a:stretch>
            <a:fillRect/>
          </a:stretch>
        </p:blipFill>
        <p:spPr bwMode="auto">
          <a:xfrm>
            <a:off x="764177" y="2242458"/>
            <a:ext cx="5066211" cy="4423954"/>
          </a:xfrm>
          <a:prstGeom prst="rect">
            <a:avLst/>
          </a:prstGeom>
          <a:noFill/>
          <a:ln>
            <a:noFill/>
          </a:ln>
        </p:spPr>
      </p:pic>
      <p:pic>
        <p:nvPicPr>
          <p:cNvPr id="6" name="Slika 5" descr="Lakotnik"/>
          <p:cNvPicPr/>
          <p:nvPr/>
        </p:nvPicPr>
        <p:blipFill>
          <a:blip r:embed="rId3">
            <a:extLst>
              <a:ext uri="{28A0092B-C50C-407E-A947-70E740481C1C}">
                <a14:useLocalDpi xmlns:a14="http://schemas.microsoft.com/office/drawing/2010/main" val="0"/>
              </a:ext>
            </a:extLst>
          </a:blip>
          <a:srcRect/>
          <a:stretch>
            <a:fillRect/>
          </a:stretch>
        </p:blipFill>
        <p:spPr bwMode="auto">
          <a:xfrm>
            <a:off x="7432983" y="2626646"/>
            <a:ext cx="2959826" cy="3810000"/>
          </a:xfrm>
          <a:prstGeom prst="rect">
            <a:avLst/>
          </a:prstGeom>
          <a:noFill/>
          <a:ln>
            <a:noFill/>
          </a:ln>
        </p:spPr>
      </p:pic>
    </p:spTree>
    <p:extLst>
      <p:ext uri="{BB962C8B-B14F-4D97-AF65-F5344CB8AC3E}">
        <p14:creationId xmlns:p14="http://schemas.microsoft.com/office/powerpoint/2010/main" val="239637735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2872927"/>
          </a:xfrm>
        </p:spPr>
        <p:txBody>
          <a:bodyPr>
            <a:normAutofit/>
          </a:bodyPr>
          <a:lstStyle/>
          <a:p>
            <a:r>
              <a:rPr lang="sl-SI" sz="3200" b="1" dirty="0" smtClean="0"/>
              <a:t>4. </a:t>
            </a:r>
            <a:r>
              <a:rPr lang="sl-SI" sz="3200" dirty="0" smtClean="0"/>
              <a:t>William Shakespeare se je leta 1582 poročil  kot 18-letnik, njegova žena je bila 8 let starejša od njega. Napišite </a:t>
            </a:r>
            <a:r>
              <a:rPr lang="sl-SI" sz="3200" b="1" u="sng" dirty="0" smtClean="0"/>
              <a:t>ime in priimek</a:t>
            </a:r>
            <a:r>
              <a:rPr lang="sl-SI" sz="3200" b="1" dirty="0" smtClean="0"/>
              <a:t> </a:t>
            </a:r>
            <a:r>
              <a:rPr lang="sl-SI" sz="3200" dirty="0" smtClean="0"/>
              <a:t>njegove žene, enak imenu in priimku ameriške igralke, ki je igrala v filmih, kot so Princeskin dnevnik, Ljubezen in druge droge, Vojna med nevestama</a:t>
            </a:r>
            <a:r>
              <a:rPr lang="sl-SI" sz="3200" dirty="0"/>
              <a:t> </a:t>
            </a:r>
            <a:r>
              <a:rPr lang="sl-SI" sz="3200" dirty="0" smtClean="0"/>
              <a:t>in Pripravnik.</a:t>
            </a:r>
            <a:endParaRPr lang="sl-SI" sz="3200"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8096" y="3192490"/>
            <a:ext cx="4239739" cy="3183945"/>
          </a:xfrm>
          <a:prstGeom prst="rect">
            <a:avLst/>
          </a:prstGeom>
        </p:spPr>
      </p:pic>
      <p:pic>
        <p:nvPicPr>
          <p:cNvPr id="11" name="Slik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8638" y="3087443"/>
            <a:ext cx="2462124" cy="3394038"/>
          </a:xfrm>
          <a:prstGeom prst="rect">
            <a:avLst/>
          </a:prstGeom>
        </p:spPr>
      </p:pic>
    </p:spTree>
    <p:extLst>
      <p:ext uri="{BB962C8B-B14F-4D97-AF65-F5344CB8AC3E}">
        <p14:creationId xmlns:p14="http://schemas.microsoft.com/office/powerpoint/2010/main" val="327503282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Slik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2019" y="1616841"/>
            <a:ext cx="3262703" cy="3094305"/>
          </a:xfrm>
          <a:prstGeom prst="rect">
            <a:avLst/>
          </a:prstGeo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780" y="461024"/>
            <a:ext cx="7590483" cy="1276336"/>
          </a:xfrm>
          <a:prstGeom prst="rect">
            <a:avLst/>
          </a:prstGeom>
        </p:spPr>
      </p:pic>
      <p:pic>
        <p:nvPicPr>
          <p:cNvPr id="9" name="Slika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2207"/>
            <a:ext cx="3657600" cy="3552825"/>
          </a:xfrm>
          <a:prstGeom prst="rect">
            <a:avLst/>
          </a:prstGeom>
        </p:spPr>
      </p:pic>
      <p:pic>
        <p:nvPicPr>
          <p:cNvPr id="10" name="Slika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9568" y="2513187"/>
            <a:ext cx="3195011" cy="3216795"/>
          </a:xfrm>
          <a:prstGeom prst="rect">
            <a:avLst/>
          </a:prstGeom>
        </p:spPr>
      </p:pic>
      <p:pic>
        <p:nvPicPr>
          <p:cNvPr id="11" name="Slika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73245">
            <a:off x="2515028" y="3512026"/>
            <a:ext cx="2952750" cy="2800350"/>
          </a:xfrm>
          <a:prstGeom prst="rect">
            <a:avLst/>
          </a:prstGeom>
        </p:spPr>
      </p:pic>
      <p:sp>
        <p:nvSpPr>
          <p:cNvPr id="13" name="PoljeZBesedilom 12"/>
          <p:cNvSpPr txBox="1"/>
          <p:nvPr/>
        </p:nvSpPr>
        <p:spPr>
          <a:xfrm rot="20572801">
            <a:off x="2884456" y="4459534"/>
            <a:ext cx="2917183" cy="830997"/>
          </a:xfrm>
          <a:prstGeom prst="rect">
            <a:avLst/>
          </a:prstGeom>
          <a:noFill/>
        </p:spPr>
        <p:txBody>
          <a:bodyPr wrap="square" rtlCol="0">
            <a:spAutoFit/>
          </a:bodyPr>
          <a:lstStyle/>
          <a:p>
            <a:r>
              <a:rPr lang="sl-SI" sz="2400" dirty="0">
                <a:latin typeface="Segoe Script" panose="030B0504020000000003" pitchFamily="66" charset="0"/>
              </a:rPr>
              <a:t>40 vprašanj</a:t>
            </a:r>
          </a:p>
          <a:p>
            <a:pPr marL="742950" lvl="1" indent="-285750">
              <a:buFont typeface="Arial" panose="020B0604020202020204" pitchFamily="34" charset="0"/>
              <a:buChar char="•"/>
            </a:pPr>
            <a:r>
              <a:rPr lang="sl-SI" sz="2400" dirty="0">
                <a:latin typeface="Segoe Script" panose="030B0504020000000003" pitchFamily="66" charset="0"/>
              </a:rPr>
              <a:t>20+20</a:t>
            </a:r>
          </a:p>
        </p:txBody>
      </p:sp>
      <p:pic>
        <p:nvPicPr>
          <p:cNvPr id="8" name="Slika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 y="1465314"/>
            <a:ext cx="3543300" cy="3419475"/>
          </a:xfrm>
          <a:prstGeom prst="rect">
            <a:avLst/>
          </a:prstGeom>
        </p:spPr>
      </p:pic>
      <p:sp>
        <p:nvSpPr>
          <p:cNvPr id="14" name="PoljeZBesedilom 13"/>
          <p:cNvSpPr txBox="1"/>
          <p:nvPr/>
        </p:nvSpPr>
        <p:spPr>
          <a:xfrm rot="19707218">
            <a:off x="625239" y="2686948"/>
            <a:ext cx="2893925" cy="976206"/>
          </a:xfrm>
          <a:prstGeom prst="rect">
            <a:avLst/>
          </a:prstGeom>
          <a:noFill/>
        </p:spPr>
        <p:txBody>
          <a:bodyPr wrap="square" rtlCol="0">
            <a:spAutoFit/>
          </a:bodyPr>
          <a:lstStyle/>
          <a:p>
            <a:r>
              <a:rPr lang="sl-SI" sz="2000" dirty="0">
                <a:latin typeface="Segoe Script" panose="030B0504020000000003" pitchFamily="66" charset="0"/>
              </a:rPr>
              <a:t>Tabela z odgovori</a:t>
            </a:r>
          </a:p>
          <a:p>
            <a:pPr marL="742950" lvl="1" indent="-285750">
              <a:buFont typeface="Arial" panose="020B0604020202020204" pitchFamily="34" charset="0"/>
              <a:buChar char="•"/>
            </a:pPr>
            <a:r>
              <a:rPr lang="sl-SI" dirty="0">
                <a:latin typeface="Segoe Script" panose="030B0504020000000003" pitchFamily="66" charset="0"/>
              </a:rPr>
              <a:t>(točke)</a:t>
            </a:r>
          </a:p>
          <a:p>
            <a:endParaRPr lang="sl-SI" dirty="0"/>
          </a:p>
        </p:txBody>
      </p:sp>
      <p:sp>
        <p:nvSpPr>
          <p:cNvPr id="15" name="PoljeZBesedilom 14"/>
          <p:cNvSpPr txBox="1"/>
          <p:nvPr/>
        </p:nvSpPr>
        <p:spPr>
          <a:xfrm rot="19825732">
            <a:off x="6126049" y="3868361"/>
            <a:ext cx="2578742" cy="461665"/>
          </a:xfrm>
          <a:prstGeom prst="rect">
            <a:avLst/>
          </a:prstGeom>
          <a:noFill/>
        </p:spPr>
        <p:txBody>
          <a:bodyPr wrap="square" rtlCol="0">
            <a:spAutoFit/>
          </a:bodyPr>
          <a:lstStyle/>
          <a:p>
            <a:r>
              <a:rPr lang="sl-SI" sz="2400" dirty="0">
                <a:latin typeface="Segoe Script" panose="030B0504020000000003" pitchFamily="66" charset="0"/>
              </a:rPr>
              <a:t>0. vprašanje</a:t>
            </a:r>
          </a:p>
        </p:txBody>
      </p:sp>
      <p:sp>
        <p:nvSpPr>
          <p:cNvPr id="16" name="PoljeZBesedilom 15"/>
          <p:cNvSpPr txBox="1"/>
          <p:nvPr/>
        </p:nvSpPr>
        <p:spPr>
          <a:xfrm rot="721435">
            <a:off x="9680001" y="2933160"/>
            <a:ext cx="1930410" cy="461665"/>
          </a:xfrm>
          <a:prstGeom prst="rect">
            <a:avLst/>
          </a:prstGeom>
          <a:noFill/>
        </p:spPr>
        <p:txBody>
          <a:bodyPr wrap="square" rtlCol="0">
            <a:spAutoFit/>
          </a:bodyPr>
          <a:lstStyle/>
          <a:p>
            <a:r>
              <a:rPr lang="sl-SI" sz="2400" dirty="0">
                <a:latin typeface="Segoe Script" panose="030B0504020000000003" pitchFamily="66" charset="0"/>
              </a:rPr>
              <a:t>SHAME</a:t>
            </a:r>
            <a:endParaRPr lang="sl-SI" dirty="0">
              <a:latin typeface="Segoe Script" panose="030B0504020000000003" pitchFamily="66" charset="0"/>
            </a:endParaRPr>
          </a:p>
        </p:txBody>
      </p:sp>
      <p:pic>
        <p:nvPicPr>
          <p:cNvPr id="18" name="Slika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7785" y="5406013"/>
            <a:ext cx="770049" cy="1151261"/>
          </a:xfrm>
          <a:prstGeom prst="rect">
            <a:avLst/>
          </a:prstGeom>
        </p:spPr>
      </p:pic>
    </p:spTree>
    <p:extLst>
      <p:ext uri="{BB962C8B-B14F-4D97-AF65-F5344CB8AC3E}">
        <p14:creationId xmlns:p14="http://schemas.microsoft.com/office/powerpoint/2010/main" val="251343592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67292" y="215153"/>
            <a:ext cx="10515600" cy="2614108"/>
          </a:xfrm>
        </p:spPr>
        <p:txBody>
          <a:bodyPr>
            <a:normAutofit/>
          </a:bodyPr>
          <a:lstStyle/>
          <a:p>
            <a:r>
              <a:rPr lang="sl-SI" b="1" dirty="0" smtClean="0"/>
              <a:t>5. </a:t>
            </a:r>
            <a:r>
              <a:rPr lang="sl-SI" dirty="0" smtClean="0"/>
              <a:t>Kaj je, ob dodatku sojine omake, zelenjave in v nekaterih variacijah tudi tofuja ali mesa, </a:t>
            </a:r>
            <a:r>
              <a:rPr lang="sl-SI" b="1" u="sng" dirty="0" smtClean="0"/>
              <a:t>glavna sestavina</a:t>
            </a:r>
            <a:r>
              <a:rPr lang="sl-SI" b="1" dirty="0" smtClean="0"/>
              <a:t> </a:t>
            </a:r>
            <a:r>
              <a:rPr lang="sl-SI" dirty="0" smtClean="0"/>
              <a:t>kitajske jedi </a:t>
            </a:r>
            <a:r>
              <a:rPr lang="sl-SI" dirty="0" err="1" smtClean="0"/>
              <a:t>chow</a:t>
            </a:r>
            <a:r>
              <a:rPr lang="sl-SI" dirty="0" smtClean="0"/>
              <a:t> </a:t>
            </a:r>
            <a:r>
              <a:rPr lang="sl-SI" dirty="0" err="1" smtClean="0"/>
              <a:t>mein</a:t>
            </a:r>
            <a:r>
              <a:rPr lang="sl-SI" dirty="0" smtClean="0"/>
              <a:t>?</a:t>
            </a:r>
            <a:endParaRPr lang="sl-SI" dirty="0"/>
          </a:p>
        </p:txBody>
      </p:sp>
    </p:spTree>
    <p:extLst>
      <p:ext uri="{BB962C8B-B14F-4D97-AF65-F5344CB8AC3E}">
        <p14:creationId xmlns:p14="http://schemas.microsoft.com/office/powerpoint/2010/main" val="265259043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58593" y="524256"/>
            <a:ext cx="10515600" cy="5010912"/>
          </a:xfrm>
        </p:spPr>
        <p:txBody>
          <a:bodyPr>
            <a:normAutofit/>
          </a:bodyPr>
          <a:lstStyle/>
          <a:p>
            <a:r>
              <a:rPr lang="sl-SI" sz="3600" b="1" dirty="0" smtClean="0"/>
              <a:t>6. </a:t>
            </a:r>
            <a:r>
              <a:rPr lang="sl-SI" sz="3600" dirty="0" smtClean="0"/>
              <a:t>V smodniški zaroti 5. novembra 1605 je v Londonu skupina </a:t>
            </a:r>
            <a:r>
              <a:rPr lang="sl-SI" sz="3600" dirty="0" err="1" smtClean="0"/>
              <a:t>rimokatolikov</a:t>
            </a:r>
            <a:r>
              <a:rPr lang="sl-SI" sz="3600" dirty="0" smtClean="0"/>
              <a:t> z </a:t>
            </a:r>
            <a:r>
              <a:rPr lang="sl-SI" sz="3600" dirty="0" err="1" smtClean="0"/>
              <a:t>Guyem</a:t>
            </a:r>
            <a:r>
              <a:rPr lang="sl-SI" sz="3600" dirty="0" smtClean="0"/>
              <a:t> </a:t>
            </a:r>
            <a:r>
              <a:rPr lang="sl-SI" sz="3600" dirty="0" err="1" smtClean="0"/>
              <a:t>Fawkesom</a:t>
            </a:r>
            <a:r>
              <a:rPr lang="sl-SI" sz="3600" dirty="0" smtClean="0"/>
              <a:t> na čelu želela izvesti atentat na protestantskega kralja Jakoba I., tako da bi ob kraljevem sklicu parlamenta razstrelili Westminstrsko palačo, a jim to ni uspelo in </a:t>
            </a:r>
            <a:r>
              <a:rPr lang="sl-SI" sz="3600" dirty="0" err="1" smtClean="0"/>
              <a:t>Fawkes</a:t>
            </a:r>
            <a:r>
              <a:rPr lang="sl-SI" sz="3600" dirty="0" smtClean="0"/>
              <a:t> je bil usmrčen. Kakšen pa je </a:t>
            </a:r>
            <a:r>
              <a:rPr lang="sl-SI" sz="3600" b="1" u="sng" dirty="0" smtClean="0"/>
              <a:t>naslov filma</a:t>
            </a:r>
            <a:r>
              <a:rPr lang="sl-SI" sz="3600" dirty="0" smtClean="0"/>
              <a:t>, v katerem je prva scena namenjena spominu na to smodniško zaroto, sama zgodba pa se dogaja v </a:t>
            </a:r>
            <a:r>
              <a:rPr lang="sl-SI" sz="3600" dirty="0" err="1" smtClean="0"/>
              <a:t>distopični</a:t>
            </a:r>
            <a:r>
              <a:rPr lang="sl-SI" sz="3600" dirty="0" smtClean="0"/>
              <a:t> družbi novodobnega totalitarizma?</a:t>
            </a:r>
            <a:endParaRPr lang="sl-SI" sz="3600" dirty="0"/>
          </a:p>
        </p:txBody>
      </p:sp>
    </p:spTree>
    <p:extLst>
      <p:ext uri="{BB962C8B-B14F-4D97-AF65-F5344CB8AC3E}">
        <p14:creationId xmlns:p14="http://schemas.microsoft.com/office/powerpoint/2010/main" val="310586286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691896" y="1081913"/>
            <a:ext cx="10515600" cy="1990471"/>
          </a:xfrm>
        </p:spPr>
        <p:txBody>
          <a:bodyPr>
            <a:normAutofit fontScale="92500"/>
          </a:bodyPr>
          <a:lstStyle/>
          <a:p>
            <a:pPr marL="0" indent="0">
              <a:buNone/>
            </a:pPr>
            <a:r>
              <a:rPr lang="sl-SI" sz="4000" b="1" dirty="0" smtClean="0"/>
              <a:t>7. </a:t>
            </a:r>
            <a:r>
              <a:rPr lang="sl-SI" sz="4000" dirty="0" smtClean="0"/>
              <a:t>V kateri </a:t>
            </a:r>
            <a:r>
              <a:rPr lang="sl-SI" sz="4000" b="1" u="sng" dirty="0" smtClean="0"/>
              <a:t>geološki periodi kenozoika</a:t>
            </a:r>
            <a:r>
              <a:rPr lang="sl-SI" sz="4000" b="1" dirty="0" smtClean="0"/>
              <a:t> </a:t>
            </a:r>
            <a:r>
              <a:rPr lang="sl-SI" sz="4000" dirty="0" smtClean="0"/>
              <a:t>živimo?</a:t>
            </a:r>
            <a:r>
              <a:rPr lang="sl-SI" sz="4000" b="1" dirty="0" smtClean="0"/>
              <a:t> </a:t>
            </a:r>
            <a:r>
              <a:rPr lang="sl-SI" sz="4000" dirty="0" smtClean="0"/>
              <a:t>(dodatna točka za navedbo </a:t>
            </a:r>
            <a:r>
              <a:rPr lang="sl-SI" sz="4000" b="1" u="sng" dirty="0" smtClean="0"/>
              <a:t>epohe</a:t>
            </a:r>
            <a:r>
              <a:rPr lang="sl-SI" sz="4000" b="1" dirty="0" smtClean="0"/>
              <a:t> </a:t>
            </a:r>
            <a:r>
              <a:rPr lang="sl-SI" sz="4000" dirty="0" smtClean="0"/>
              <a:t>v okviru te periode)</a:t>
            </a:r>
          </a:p>
          <a:p>
            <a:pPr marL="0" indent="0">
              <a:buNone/>
            </a:pPr>
            <a:r>
              <a:rPr lang="sl-SI" b="1" dirty="0" smtClean="0"/>
              <a:t>  </a:t>
            </a:r>
            <a:endParaRPr lang="sl-SI" b="1" dirty="0"/>
          </a:p>
        </p:txBody>
      </p:sp>
    </p:spTree>
    <p:extLst>
      <p:ext uri="{BB962C8B-B14F-4D97-AF65-F5344CB8AC3E}">
        <p14:creationId xmlns:p14="http://schemas.microsoft.com/office/powerpoint/2010/main" val="106391180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777240" y="1179449"/>
            <a:ext cx="10515600" cy="1758823"/>
          </a:xfrm>
        </p:spPr>
        <p:txBody>
          <a:bodyPr>
            <a:normAutofit/>
          </a:bodyPr>
          <a:lstStyle/>
          <a:p>
            <a:pPr marL="0" indent="0">
              <a:buNone/>
            </a:pPr>
            <a:r>
              <a:rPr lang="sl-SI" sz="4000" b="1" dirty="0" smtClean="0"/>
              <a:t>8.</a:t>
            </a:r>
            <a:r>
              <a:rPr lang="sl-SI" sz="4000" dirty="0" smtClean="0"/>
              <a:t> Evropska je ESA, ruska se imenuje </a:t>
            </a:r>
            <a:r>
              <a:rPr lang="sl-SI" sz="4000" dirty="0" err="1" smtClean="0"/>
              <a:t>Roscosmos</a:t>
            </a:r>
            <a:r>
              <a:rPr lang="sl-SI" sz="4000" dirty="0" smtClean="0"/>
              <a:t>, </a:t>
            </a:r>
            <a:r>
              <a:rPr lang="sl-SI" sz="4000" b="1" u="sng" dirty="0" smtClean="0"/>
              <a:t>kako</a:t>
            </a:r>
            <a:r>
              <a:rPr lang="sl-SI" sz="4000" dirty="0" smtClean="0"/>
              <a:t> se pa imenuje ameriška?</a:t>
            </a:r>
          </a:p>
        </p:txBody>
      </p:sp>
    </p:spTree>
    <p:extLst>
      <p:ext uri="{BB962C8B-B14F-4D97-AF65-F5344CB8AC3E}">
        <p14:creationId xmlns:p14="http://schemas.microsoft.com/office/powerpoint/2010/main" val="84440605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765175" y="922338"/>
            <a:ext cx="10515600" cy="4149534"/>
          </a:xfrm>
        </p:spPr>
        <p:txBody>
          <a:bodyPr>
            <a:normAutofit fontScale="92500" lnSpcReduction="10000"/>
          </a:bodyPr>
          <a:lstStyle/>
          <a:p>
            <a:pPr marL="0" indent="0">
              <a:buNone/>
            </a:pPr>
            <a:r>
              <a:rPr lang="sl-SI" sz="3600" b="1" dirty="0" smtClean="0"/>
              <a:t>9. </a:t>
            </a:r>
            <a:r>
              <a:rPr lang="sl-SI" sz="3600" dirty="0" smtClean="0"/>
              <a:t>Kdo naj bi odkril proces vulkanizacije (gume) na osnovi žvepla že daljnega leta 1839, čeprav je ta izum patentiral komaj 5. julija 1843 in ni nikoli dobil nobenega denarja zaradi tega patenta, saj ga je v Veliki Britaniji pri prijavi patenta prehitel znanstvenik in inženir Thomas </a:t>
            </a:r>
            <a:r>
              <a:rPr lang="sl-SI" sz="3600" dirty="0" err="1" smtClean="0"/>
              <a:t>Hancock</a:t>
            </a:r>
            <a:r>
              <a:rPr lang="sl-SI" sz="3600" dirty="0" smtClean="0"/>
              <a:t>? Posledično je zaradi tega ta oseba umrla v velikih dolgovih. Danes se po njej imenuje eden izmed gumarskih proizvajalcev. Navedite to </a:t>
            </a:r>
            <a:r>
              <a:rPr lang="sl-SI" sz="3600" b="1" u="sng" dirty="0" smtClean="0"/>
              <a:t>osebo</a:t>
            </a:r>
            <a:r>
              <a:rPr lang="sl-SI" sz="3600" b="1" dirty="0" smtClean="0"/>
              <a:t>. </a:t>
            </a:r>
          </a:p>
          <a:p>
            <a:pPr marL="0" indent="0">
              <a:buNone/>
            </a:pPr>
            <a:endParaRPr lang="sl-SI" sz="2400" b="1" dirty="0"/>
          </a:p>
          <a:p>
            <a:pPr marL="0" indent="0">
              <a:buNone/>
            </a:pPr>
            <a:r>
              <a:rPr lang="sl-SI" sz="2400" b="1" dirty="0" smtClean="0"/>
              <a:t>              </a:t>
            </a:r>
          </a:p>
        </p:txBody>
      </p:sp>
      <p:sp>
        <p:nvSpPr>
          <p:cNvPr id="5" name="AutoShape 4" descr="Pnevmatike za osebna vozila – Goodyea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6" descr="Goodyear Tire &amp; Rubber After-Pandemic: Will People Start To Travel Again  Soon? - Fom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7" name="AutoShape 8" descr="Goodyear Tire &amp; Rubber After-Pandemic: Will People Start To Travel Again  Soon? - Fom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AutoShape 10" descr="Goodyear Tire &amp; Rubber After-Pandemic: Will People Start To Travel Again  Soon? - Fomi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4" name="AutoShape 2" descr="Charles Goodyear - Wikipedi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AutoShape 4" descr="CHARLES GOODYEAR - ChronoZoom (Zgodovin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Tree>
    <p:extLst>
      <p:ext uri="{BB962C8B-B14F-4D97-AF65-F5344CB8AC3E}">
        <p14:creationId xmlns:p14="http://schemas.microsoft.com/office/powerpoint/2010/main" val="241169434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62000" y="340741"/>
            <a:ext cx="10515600" cy="1325563"/>
          </a:xfrm>
        </p:spPr>
        <p:txBody>
          <a:bodyPr>
            <a:normAutofit/>
          </a:bodyPr>
          <a:lstStyle/>
          <a:p>
            <a:r>
              <a:rPr lang="sl-SI" sz="4000" b="1" dirty="0" smtClean="0"/>
              <a:t>10.</a:t>
            </a:r>
            <a:endParaRPr lang="sl-SI" sz="4000" b="1" dirty="0"/>
          </a:p>
        </p:txBody>
      </p:sp>
      <p:sp>
        <p:nvSpPr>
          <p:cNvPr id="3" name="Označba mesta vsebine 2"/>
          <p:cNvSpPr>
            <a:spLocks noGrp="1"/>
          </p:cNvSpPr>
          <p:nvPr>
            <p:ph idx="1"/>
          </p:nvPr>
        </p:nvSpPr>
        <p:spPr/>
        <p:txBody>
          <a:bodyPr/>
          <a:lstStyle/>
          <a:p>
            <a:pPr marL="0" indent="0">
              <a:buNone/>
            </a:pPr>
            <a:r>
              <a:rPr lang="sl-SI" sz="4000" b="1" dirty="0" smtClean="0"/>
              <a:t>A) </a:t>
            </a:r>
            <a:r>
              <a:rPr lang="sl-SI" sz="4000" dirty="0" smtClean="0"/>
              <a:t>Katero svojo </a:t>
            </a:r>
            <a:r>
              <a:rPr lang="sl-SI" sz="4000" b="1" u="sng" dirty="0" smtClean="0"/>
              <a:t>platformo</a:t>
            </a:r>
            <a:r>
              <a:rPr lang="sl-SI" sz="4000" dirty="0" smtClean="0"/>
              <a:t> </a:t>
            </a:r>
            <a:r>
              <a:rPr lang="sl-SI" sz="4000" dirty="0"/>
              <a:t>za trgovanje s </a:t>
            </a:r>
            <a:r>
              <a:rPr lang="sl-SI" sz="4000" dirty="0" err="1"/>
              <a:t>kriptovalutami</a:t>
            </a:r>
            <a:r>
              <a:rPr lang="sl-SI" sz="4000" dirty="0"/>
              <a:t> sta leta 2018 </a:t>
            </a:r>
            <a:r>
              <a:rPr lang="sl-SI" sz="4000" dirty="0" smtClean="0"/>
              <a:t>prodala slovenska </a:t>
            </a:r>
            <a:r>
              <a:rPr lang="sl-SI" sz="4000" dirty="0"/>
              <a:t>multimilijonarja </a:t>
            </a:r>
            <a:r>
              <a:rPr lang="sl-SI" sz="4000" dirty="0" err="1" smtClean="0"/>
              <a:t>Damian</a:t>
            </a:r>
            <a:r>
              <a:rPr lang="sl-SI" sz="4000" dirty="0" smtClean="0"/>
              <a:t> </a:t>
            </a:r>
            <a:r>
              <a:rPr lang="sl-SI" sz="4000" dirty="0"/>
              <a:t>Merlak in Nejc </a:t>
            </a:r>
            <a:r>
              <a:rPr lang="sl-SI" sz="4000" dirty="0" smtClean="0"/>
              <a:t>Kodrič?</a:t>
            </a:r>
            <a:br>
              <a:rPr lang="sl-SI" sz="4000" dirty="0" smtClean="0"/>
            </a:br>
            <a:r>
              <a:rPr lang="sl-SI" sz="4000" dirty="0" smtClean="0"/>
              <a:t> </a:t>
            </a:r>
          </a:p>
          <a:p>
            <a:pPr marL="0" indent="0">
              <a:buNone/>
            </a:pPr>
            <a:r>
              <a:rPr lang="sl-SI" sz="4000" b="1" dirty="0" smtClean="0"/>
              <a:t>B)</a:t>
            </a:r>
            <a:r>
              <a:rPr lang="sl-SI" sz="4000" dirty="0" smtClean="0"/>
              <a:t> Katera </a:t>
            </a:r>
            <a:r>
              <a:rPr lang="sl-SI" sz="4000" dirty="0"/>
              <a:t>je največja </a:t>
            </a:r>
            <a:r>
              <a:rPr lang="sl-SI" sz="4000" b="1" u="sng" dirty="0"/>
              <a:t>platforma</a:t>
            </a:r>
            <a:r>
              <a:rPr lang="sl-SI" sz="4000" b="1" dirty="0"/>
              <a:t> </a:t>
            </a:r>
            <a:r>
              <a:rPr lang="sl-SI" sz="4000" dirty="0"/>
              <a:t>za trgovanje s </a:t>
            </a:r>
            <a:r>
              <a:rPr lang="sl-SI" sz="4000" dirty="0" err="1" smtClean="0"/>
              <a:t>kriptovalutami</a:t>
            </a:r>
            <a:r>
              <a:rPr lang="sl-SI" sz="4000" dirty="0" smtClean="0"/>
              <a:t>?</a:t>
            </a:r>
          </a:p>
          <a:p>
            <a:pPr marL="0" indent="0">
              <a:buNone/>
            </a:pPr>
            <a:endParaRPr lang="sl-SI" b="1" dirty="0" smtClean="0">
              <a:solidFill>
                <a:srgbClr val="FF0000"/>
              </a:solidFill>
            </a:endParaRPr>
          </a:p>
          <a:p>
            <a:endParaRPr lang="sl-SI" dirty="0" smtClean="0">
              <a:solidFill>
                <a:srgbClr val="FF0000"/>
              </a:solidFill>
            </a:endParaRPr>
          </a:p>
          <a:p>
            <a:endParaRPr lang="sl-SI" dirty="0"/>
          </a:p>
          <a:p>
            <a:endParaRPr lang="sl-SI" dirty="0"/>
          </a:p>
        </p:txBody>
      </p:sp>
    </p:spTree>
    <p:extLst>
      <p:ext uri="{BB962C8B-B14F-4D97-AF65-F5344CB8AC3E}">
        <p14:creationId xmlns:p14="http://schemas.microsoft.com/office/powerpoint/2010/main" val="377394032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38200" y="804673"/>
            <a:ext cx="10515600" cy="1584960"/>
          </a:xfrm>
        </p:spPr>
        <p:txBody>
          <a:bodyPr>
            <a:normAutofit/>
          </a:bodyPr>
          <a:lstStyle/>
          <a:p>
            <a:pPr marL="0" indent="0">
              <a:buNone/>
            </a:pPr>
            <a:r>
              <a:rPr lang="sl-SI" sz="3400" b="1" dirty="0" smtClean="0"/>
              <a:t>11. </a:t>
            </a:r>
            <a:r>
              <a:rPr lang="sl-SI" sz="3400" dirty="0" smtClean="0"/>
              <a:t>Leta 1844 je izumitelj ob izumu </a:t>
            </a:r>
            <a:r>
              <a:rPr lang="sl-SI" sz="3400" b="1" u="sng" dirty="0" smtClean="0"/>
              <a:t>katere naprave</a:t>
            </a:r>
            <a:r>
              <a:rPr lang="sl-SI" sz="3400" b="1" dirty="0" smtClean="0"/>
              <a:t> </a:t>
            </a:r>
            <a:r>
              <a:rPr lang="sl-SI" sz="3400" dirty="0" smtClean="0"/>
              <a:t>poslal sporočilo:  „</a:t>
            </a:r>
            <a:r>
              <a:rPr lang="sl-SI" sz="3400" dirty="0" err="1" smtClean="0"/>
              <a:t>What</a:t>
            </a:r>
            <a:r>
              <a:rPr lang="sl-SI" sz="3400" dirty="0" smtClean="0"/>
              <a:t> </a:t>
            </a:r>
            <a:r>
              <a:rPr lang="sl-SI" sz="3400" dirty="0" err="1" smtClean="0"/>
              <a:t>hath</a:t>
            </a:r>
            <a:r>
              <a:rPr lang="sl-SI" sz="3400" dirty="0" smtClean="0"/>
              <a:t> God </a:t>
            </a:r>
            <a:r>
              <a:rPr lang="sl-SI" sz="3400" dirty="0" err="1" smtClean="0"/>
              <a:t>wrought</a:t>
            </a:r>
            <a:r>
              <a:rPr lang="sl-SI" sz="3400" dirty="0" smtClean="0"/>
              <a:t>!“ (kakšen čudež, kaj je Bog naredil)?</a:t>
            </a:r>
          </a:p>
        </p:txBody>
      </p:sp>
      <p:sp>
        <p:nvSpPr>
          <p:cNvPr id="5" name="AutoShape 6" descr="Telegram brez sprememb direktive GDPR | Moni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6" name="Slika 5"/>
          <p:cNvPicPr>
            <a:picLocks noChangeAspect="1"/>
          </p:cNvPicPr>
          <p:nvPr/>
        </p:nvPicPr>
        <p:blipFill>
          <a:blip r:embed="rId2"/>
          <a:stretch>
            <a:fillRect/>
          </a:stretch>
        </p:blipFill>
        <p:spPr>
          <a:xfrm>
            <a:off x="3285008" y="2508111"/>
            <a:ext cx="4493487" cy="3803789"/>
          </a:xfrm>
          <a:prstGeom prst="rect">
            <a:avLst/>
          </a:prstGeom>
        </p:spPr>
      </p:pic>
    </p:spTree>
    <p:extLst>
      <p:ext uri="{BB962C8B-B14F-4D97-AF65-F5344CB8AC3E}">
        <p14:creationId xmlns:p14="http://schemas.microsoft.com/office/powerpoint/2010/main" val="292287330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77240" y="914400"/>
            <a:ext cx="10515600" cy="658368"/>
          </a:xfrm>
        </p:spPr>
        <p:txBody>
          <a:bodyPr>
            <a:normAutofit fontScale="90000"/>
          </a:bodyPr>
          <a:lstStyle/>
          <a:p>
            <a:r>
              <a:rPr lang="sl-SI" sz="3600" b="1" dirty="0" smtClean="0"/>
              <a:t>12. </a:t>
            </a:r>
            <a:r>
              <a:rPr lang="sl-SI" sz="3600" dirty="0" smtClean="0"/>
              <a:t>Kateri </a:t>
            </a:r>
            <a:r>
              <a:rPr lang="sl-SI" sz="3600" b="1" u="sng" dirty="0"/>
              <a:t>film</a:t>
            </a:r>
            <a:r>
              <a:rPr lang="sl-SI" sz="3600" b="1" dirty="0"/>
              <a:t> </a:t>
            </a:r>
            <a:r>
              <a:rPr lang="sl-SI" sz="3600" dirty="0"/>
              <a:t>je letos dobil oskarja za najboljši </a:t>
            </a:r>
            <a:r>
              <a:rPr lang="sl-SI" sz="3600" dirty="0" smtClean="0"/>
              <a:t>film? </a:t>
            </a:r>
            <a:r>
              <a:rPr lang="sl-SI" sz="3600" dirty="0"/>
              <a:t>V Prekmurju je tudi ena avtošola, ki ima enega izmed nazivov v svojem imenu</a:t>
            </a:r>
            <a:r>
              <a:rPr lang="sl-SI" sz="3600" dirty="0" smtClean="0"/>
              <a:t>. </a:t>
            </a:r>
            <a:r>
              <a:rPr lang="sl-SI" dirty="0"/>
              <a:t/>
            </a:r>
            <a:br>
              <a:rPr lang="sl-SI" dirty="0"/>
            </a:br>
            <a:endParaRPr lang="sl-SI" dirty="0"/>
          </a:p>
        </p:txBody>
      </p:sp>
      <p:pic>
        <p:nvPicPr>
          <p:cNvPr id="4" name="Slika 3" descr="Nomadi - Wikipedija, prosta enciklopedija"/>
          <p:cNvPicPr/>
          <p:nvPr/>
        </p:nvPicPr>
        <p:blipFill>
          <a:blip r:embed="rId2">
            <a:extLst>
              <a:ext uri="{28A0092B-C50C-407E-A947-70E740481C1C}">
                <a14:useLocalDpi xmlns:a14="http://schemas.microsoft.com/office/drawing/2010/main" val="0"/>
              </a:ext>
            </a:extLst>
          </a:blip>
          <a:srcRect/>
          <a:stretch>
            <a:fillRect/>
          </a:stretch>
        </p:blipFill>
        <p:spPr bwMode="auto">
          <a:xfrm>
            <a:off x="521208" y="2035819"/>
            <a:ext cx="4892040" cy="3621269"/>
          </a:xfrm>
          <a:prstGeom prst="rect">
            <a:avLst/>
          </a:prstGeom>
          <a:noFill/>
          <a:ln>
            <a:noFill/>
          </a:ln>
        </p:spPr>
      </p:pic>
      <p:pic>
        <p:nvPicPr>
          <p:cNvPr id="1028" name="Picture 4" descr="Film Dežela nomadov je na oskarjih prejel zlati kipec za najboljši film,  najboljšo režijo in glavno žensko vlogo - Metropolitan.si"/>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64055" y="1741745"/>
            <a:ext cx="6207769" cy="4209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58042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691460" y="512064"/>
            <a:ext cx="10430691" cy="5079683"/>
          </a:xfrm>
        </p:spPr>
        <p:txBody>
          <a:bodyPr/>
          <a:lstStyle/>
          <a:p>
            <a:pPr marL="0" indent="0">
              <a:buNone/>
            </a:pPr>
            <a:r>
              <a:rPr lang="sl-SI" sz="3200" b="1" dirty="0" smtClean="0"/>
              <a:t>13.</a:t>
            </a:r>
            <a:r>
              <a:rPr lang="sl-SI" sz="3200" dirty="0" smtClean="0"/>
              <a:t> Mednarodna </a:t>
            </a:r>
            <a:r>
              <a:rPr lang="sl-SI" sz="3200" dirty="0"/>
              <a:t>smučarska zveza </a:t>
            </a:r>
            <a:r>
              <a:rPr lang="sl-SI" sz="3200" dirty="0" smtClean="0"/>
              <a:t>je letos odobrila </a:t>
            </a:r>
            <a:r>
              <a:rPr lang="sl-SI" sz="3200" dirty="0"/>
              <a:t>načrte o smuku pod katero </a:t>
            </a:r>
            <a:r>
              <a:rPr lang="sl-SI" sz="3200" dirty="0" err="1"/>
              <a:t>fascinatno</a:t>
            </a:r>
            <a:r>
              <a:rPr lang="sl-SI" sz="3200" dirty="0"/>
              <a:t> </a:t>
            </a:r>
            <a:r>
              <a:rPr lang="sl-SI" sz="3200" b="1" u="sng" dirty="0"/>
              <a:t>goro</a:t>
            </a:r>
            <a:r>
              <a:rPr lang="sl-SI" sz="3200" dirty="0"/>
              <a:t>, ki je na </a:t>
            </a:r>
            <a:r>
              <a:rPr lang="sl-SI" sz="3200" dirty="0" smtClean="0"/>
              <a:t>sliki?  </a:t>
            </a:r>
            <a:r>
              <a:rPr lang="sl-SI" sz="3200" dirty="0"/>
              <a:t>Večina smukačev nad to idejo ni bila navdušena, predvsem zaradi visoke nadmorske višine. </a:t>
            </a:r>
            <a:r>
              <a:rPr lang="sl-SI" sz="3200" dirty="0" smtClean="0"/>
              <a:t>Sicer ta </a:t>
            </a:r>
            <a:r>
              <a:rPr lang="sl-SI" sz="3200" dirty="0"/>
              <a:t>gora slovi kot ena najbolj </a:t>
            </a:r>
            <a:r>
              <a:rPr lang="sl-SI" sz="3200" dirty="0" smtClean="0"/>
              <a:t>»smrtnih« </a:t>
            </a:r>
            <a:r>
              <a:rPr lang="sl-SI" sz="3200" dirty="0"/>
              <a:t>v Evropi, saj je pristop k njej mogoč le najbolj izkušenim planincem. Nekaj dni nazaj </a:t>
            </a:r>
            <a:r>
              <a:rPr lang="sl-SI" sz="3200" dirty="0" smtClean="0"/>
              <a:t>je </a:t>
            </a:r>
            <a:r>
              <a:rPr lang="sl-SI" sz="3200" dirty="0"/>
              <a:t>»vzela« našega izjemnega alpinista Gašperja Ahačiča</a:t>
            </a:r>
            <a:r>
              <a:rPr lang="sl-SI" sz="3200" dirty="0" smtClean="0"/>
              <a:t>.</a:t>
            </a:r>
            <a:endParaRPr lang="sl-SI" dirty="0"/>
          </a:p>
        </p:txBody>
      </p:sp>
      <p:pic>
        <p:nvPicPr>
          <p:cNvPr id="6" name="Slika 5" descr="https://img.rtvcdn.si/_up/upload/2021/10/01/6592866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7034" y="3879850"/>
            <a:ext cx="6537960" cy="2390140"/>
          </a:xfrm>
          <a:prstGeom prst="rect">
            <a:avLst/>
          </a:prstGeom>
          <a:noFill/>
          <a:ln>
            <a:noFill/>
          </a:ln>
        </p:spPr>
      </p:pic>
    </p:spTree>
    <p:extLst>
      <p:ext uri="{BB962C8B-B14F-4D97-AF65-F5344CB8AC3E}">
        <p14:creationId xmlns:p14="http://schemas.microsoft.com/office/powerpoint/2010/main" val="103586100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55617" y="444137"/>
            <a:ext cx="10515600" cy="2116183"/>
          </a:xfrm>
        </p:spPr>
        <p:txBody>
          <a:bodyPr>
            <a:normAutofit/>
          </a:bodyPr>
          <a:lstStyle/>
          <a:p>
            <a:pPr marL="0" indent="0">
              <a:buNone/>
            </a:pPr>
            <a:r>
              <a:rPr lang="sl-SI" sz="3200" b="1" dirty="0" smtClean="0"/>
              <a:t>14.</a:t>
            </a:r>
            <a:r>
              <a:rPr lang="sl-SI" sz="3200" dirty="0" smtClean="0"/>
              <a:t> Naš </a:t>
            </a:r>
            <a:r>
              <a:rPr lang="sl-SI" sz="3200" dirty="0"/>
              <a:t>fenomen Luka Dončič je bil leta 2018 izbran kot tretji </a:t>
            </a:r>
            <a:r>
              <a:rPr lang="sl-SI" sz="3200" dirty="0" smtClean="0"/>
              <a:t>nabor </a:t>
            </a:r>
            <a:r>
              <a:rPr lang="sl-SI" sz="3200" dirty="0"/>
              <a:t>lige </a:t>
            </a:r>
            <a:r>
              <a:rPr lang="sl-SI" sz="3200" dirty="0" smtClean="0"/>
              <a:t>NBA, </a:t>
            </a:r>
            <a:r>
              <a:rPr lang="sl-SI" sz="3200" dirty="0"/>
              <a:t>prvi nabor </a:t>
            </a:r>
            <a:r>
              <a:rPr lang="sl-SI" sz="3200" dirty="0" smtClean="0"/>
              <a:t>je </a:t>
            </a:r>
            <a:r>
              <a:rPr lang="sl-SI" sz="3200" dirty="0"/>
              <a:t>bil center </a:t>
            </a:r>
            <a:r>
              <a:rPr lang="sl-SI" sz="3200" dirty="0" err="1"/>
              <a:t>DeAndre</a:t>
            </a:r>
            <a:r>
              <a:rPr lang="sl-SI" sz="3200" dirty="0"/>
              <a:t> </a:t>
            </a:r>
            <a:r>
              <a:rPr lang="sl-SI" sz="3200" dirty="0" err="1"/>
              <a:t>Ayton</a:t>
            </a:r>
            <a:r>
              <a:rPr lang="sl-SI" sz="3200" dirty="0"/>
              <a:t>, ki ga je </a:t>
            </a:r>
            <a:r>
              <a:rPr lang="sl-SI" sz="3200" dirty="0" smtClean="0"/>
              <a:t>izbrala ekipa </a:t>
            </a:r>
            <a:r>
              <a:rPr lang="sl-SI" sz="3200" dirty="0"/>
              <a:t>Phoenix </a:t>
            </a:r>
            <a:r>
              <a:rPr lang="sl-SI" sz="3200" dirty="0" err="1"/>
              <a:t>Suns</a:t>
            </a:r>
            <a:r>
              <a:rPr lang="sl-SI" sz="3200" dirty="0"/>
              <a:t>. Iz glavnega mesta </a:t>
            </a:r>
            <a:r>
              <a:rPr lang="sl-SI" sz="3200" dirty="0" smtClean="0"/>
              <a:t>katere letoviške</a:t>
            </a:r>
            <a:r>
              <a:rPr lang="sl-SI" sz="3200" b="1" dirty="0" smtClean="0"/>
              <a:t> </a:t>
            </a:r>
            <a:r>
              <a:rPr lang="sl-SI" sz="3200" b="1" u="sng" dirty="0"/>
              <a:t>karibske države</a:t>
            </a:r>
            <a:r>
              <a:rPr lang="sl-SI" sz="3200" dirty="0"/>
              <a:t> </a:t>
            </a:r>
            <a:r>
              <a:rPr lang="sl-SI" sz="3200" dirty="0" smtClean="0"/>
              <a:t>prihaja?</a:t>
            </a:r>
            <a:endParaRPr lang="sl-SI" sz="3200" dirty="0"/>
          </a:p>
        </p:txBody>
      </p:sp>
      <p:pic>
        <p:nvPicPr>
          <p:cNvPr id="4" name="Slika 3" descr="Phoenix Suns center Deandre Ayton stands to lose $2 million after ba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3057" y="2656113"/>
            <a:ext cx="5760720" cy="3590109"/>
          </a:xfrm>
          <a:prstGeom prst="rect">
            <a:avLst/>
          </a:prstGeom>
          <a:noFill/>
          <a:ln>
            <a:noFill/>
          </a:ln>
        </p:spPr>
      </p:pic>
    </p:spTree>
    <p:extLst>
      <p:ext uri="{BB962C8B-B14F-4D97-AF65-F5344CB8AC3E}">
        <p14:creationId xmlns:p14="http://schemas.microsoft.com/office/powerpoint/2010/main" val="37695371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4133349" y="5603749"/>
            <a:ext cx="8199455" cy="584775"/>
          </a:xfrm>
          <a:prstGeom prst="rect">
            <a:avLst/>
          </a:prstGeom>
          <a:noFill/>
        </p:spPr>
        <p:txBody>
          <a:bodyPr wrap="square" rtlCol="0">
            <a:spAutoFit/>
          </a:bodyPr>
          <a:lstStyle/>
          <a:p>
            <a:r>
              <a:rPr lang="sl-SI" sz="3200" dirty="0">
                <a:latin typeface="Bahnschrift Condensed" panose="020B0502040204020203" pitchFamily="34" charset="0"/>
              </a:rPr>
              <a:t>VPRAŠANJA (</a:t>
            </a:r>
            <a:r>
              <a:rPr lang="sl-SI" sz="3200">
                <a:latin typeface="Bahnschrift Condensed" panose="020B0502040204020203" pitchFamily="34" charset="0"/>
              </a:rPr>
              <a:t>PRVI DEL</a:t>
            </a:r>
            <a:r>
              <a:rPr lang="sl-SI" sz="32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3526280439"/>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74776" y="591956"/>
            <a:ext cx="10515600" cy="1325563"/>
          </a:xfrm>
        </p:spPr>
        <p:txBody>
          <a:bodyPr/>
          <a:lstStyle/>
          <a:p>
            <a:r>
              <a:rPr lang="sl-SI" b="1" dirty="0" smtClean="0"/>
              <a:t>15. </a:t>
            </a:r>
            <a:r>
              <a:rPr lang="sl-SI" dirty="0" smtClean="0"/>
              <a:t>Katera </a:t>
            </a:r>
            <a:r>
              <a:rPr lang="sl-SI" b="1" u="sng" dirty="0"/>
              <a:t>žival</a:t>
            </a:r>
            <a:r>
              <a:rPr lang="sl-SI" dirty="0"/>
              <a:t> spi najdlje izmed vseh?</a:t>
            </a:r>
            <a:br>
              <a:rPr lang="sl-SI" dirty="0"/>
            </a:br>
            <a:endParaRPr lang="sl-SI" dirty="0"/>
          </a:p>
        </p:txBody>
      </p:sp>
      <p:sp>
        <p:nvSpPr>
          <p:cNvPr id="3" name="Označba mesta vsebine 2"/>
          <p:cNvSpPr>
            <a:spLocks noGrp="1"/>
          </p:cNvSpPr>
          <p:nvPr>
            <p:ph idx="1"/>
          </p:nvPr>
        </p:nvSpPr>
        <p:spPr>
          <a:xfrm>
            <a:off x="6037217" y="4799195"/>
            <a:ext cx="23727892" cy="8079126"/>
          </a:xfrm>
        </p:spPr>
        <p:txBody>
          <a:bodyPr/>
          <a:lstStyle/>
          <a:p>
            <a:endParaRPr lang="sl-SI" b="1" dirty="0"/>
          </a:p>
          <a:p>
            <a:endParaRPr lang="sl-SI" dirty="0"/>
          </a:p>
        </p:txBody>
      </p:sp>
      <p:pic>
        <p:nvPicPr>
          <p:cNvPr id="4" name="Slika 3" descr="Evkaliptus (Eucalyptus)"/>
          <p:cNvPicPr/>
          <p:nvPr/>
        </p:nvPicPr>
        <p:blipFill>
          <a:blip r:embed="rId2">
            <a:extLst>
              <a:ext uri="{28A0092B-C50C-407E-A947-70E740481C1C}">
                <a14:useLocalDpi xmlns:a14="http://schemas.microsoft.com/office/drawing/2010/main" val="0"/>
              </a:ext>
            </a:extLst>
          </a:blip>
          <a:srcRect/>
          <a:stretch>
            <a:fillRect/>
          </a:stretch>
        </p:blipFill>
        <p:spPr bwMode="auto">
          <a:xfrm>
            <a:off x="874776" y="2616156"/>
            <a:ext cx="3848100" cy="2438400"/>
          </a:xfrm>
          <a:prstGeom prst="rect">
            <a:avLst/>
          </a:prstGeom>
          <a:noFill/>
          <a:ln>
            <a:noFill/>
          </a:ln>
        </p:spPr>
      </p:pic>
      <p:pic>
        <p:nvPicPr>
          <p:cNvPr id="2050" name="Picture 2" descr="Kaj je evkaliptus - Online media t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2399" y="1880330"/>
            <a:ext cx="5931973" cy="393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31340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554736" y="810768"/>
            <a:ext cx="10969752" cy="1347215"/>
          </a:xfrm>
        </p:spPr>
        <p:txBody>
          <a:bodyPr>
            <a:normAutofit/>
          </a:bodyPr>
          <a:lstStyle/>
          <a:p>
            <a:pPr marL="0" indent="0">
              <a:buNone/>
            </a:pPr>
            <a:r>
              <a:rPr lang="sl-SI" sz="3200" b="1" dirty="0" smtClean="0"/>
              <a:t>16.</a:t>
            </a:r>
            <a:r>
              <a:rPr lang="sl-SI" sz="3200" dirty="0" smtClean="0"/>
              <a:t> Katera je najstarejša zavarovana </a:t>
            </a:r>
            <a:r>
              <a:rPr lang="sl-SI" sz="3200" b="1" u="sng" dirty="0" smtClean="0"/>
              <a:t>rastlina</a:t>
            </a:r>
            <a:r>
              <a:rPr lang="sl-SI" sz="3200" dirty="0" smtClean="0"/>
              <a:t> na Slovenskem (že od leta 1896)?</a:t>
            </a:r>
            <a:endParaRPr lang="sl-SI" sz="3200" dirty="0"/>
          </a:p>
        </p:txBody>
      </p:sp>
      <p:pic>
        <p:nvPicPr>
          <p:cNvPr id="4" name="Slika 3" descr="Leontopodium Alpinum – Vrtnarstvo Breskvar d.o.o. | Cvetličarna in center  drevesnic"/>
          <p:cNvPicPr/>
          <p:nvPr/>
        </p:nvPicPr>
        <p:blipFill>
          <a:blip r:embed="rId2">
            <a:extLst>
              <a:ext uri="{28A0092B-C50C-407E-A947-70E740481C1C}">
                <a14:useLocalDpi xmlns:a14="http://schemas.microsoft.com/office/drawing/2010/main" val="0"/>
              </a:ext>
            </a:extLst>
          </a:blip>
          <a:srcRect/>
          <a:stretch>
            <a:fillRect/>
          </a:stretch>
        </p:blipFill>
        <p:spPr bwMode="auto">
          <a:xfrm>
            <a:off x="3781044" y="2279903"/>
            <a:ext cx="4175760" cy="3962400"/>
          </a:xfrm>
          <a:prstGeom prst="rect">
            <a:avLst/>
          </a:prstGeom>
          <a:noFill/>
          <a:ln>
            <a:noFill/>
          </a:ln>
        </p:spPr>
      </p:pic>
    </p:spTree>
    <p:extLst>
      <p:ext uri="{BB962C8B-B14F-4D97-AF65-F5344CB8AC3E}">
        <p14:creationId xmlns:p14="http://schemas.microsoft.com/office/powerpoint/2010/main" val="119675335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685364" y="443689"/>
            <a:ext cx="10515600" cy="3161211"/>
          </a:xfrm>
        </p:spPr>
        <p:txBody>
          <a:bodyPr>
            <a:normAutofit/>
          </a:bodyPr>
          <a:lstStyle/>
          <a:p>
            <a:pPr marL="0" indent="0">
              <a:buNone/>
            </a:pPr>
            <a:r>
              <a:rPr lang="sl-SI" b="1" dirty="0" smtClean="0"/>
              <a:t>17. </a:t>
            </a:r>
            <a:r>
              <a:rPr lang="sl-SI" dirty="0" smtClean="0"/>
              <a:t>» </a:t>
            </a:r>
            <a:r>
              <a:rPr lang="sl-SI" dirty="0"/>
              <a:t>Malček« Šerif </a:t>
            </a:r>
            <a:r>
              <a:rPr lang="sl-SI" dirty="0" err="1"/>
              <a:t>Tiraspol</a:t>
            </a:r>
            <a:r>
              <a:rPr lang="sl-SI" dirty="0"/>
              <a:t>  letos prvič nastopa v </a:t>
            </a:r>
            <a:r>
              <a:rPr lang="sl-SI" dirty="0" smtClean="0"/>
              <a:t>evropski </a:t>
            </a:r>
            <a:r>
              <a:rPr lang="sl-SI" dirty="0"/>
              <a:t>L</a:t>
            </a:r>
            <a:r>
              <a:rPr lang="sl-SI" dirty="0" smtClean="0"/>
              <a:t>igi </a:t>
            </a:r>
            <a:r>
              <a:rPr lang="sl-SI" dirty="0"/>
              <a:t>prvakov v nogometu </a:t>
            </a:r>
            <a:r>
              <a:rPr lang="sl-SI" dirty="0" smtClean="0"/>
              <a:t>ter tudi </a:t>
            </a:r>
            <a:r>
              <a:rPr lang="sl-SI" dirty="0"/>
              <a:t>kaže izjemne predstave </a:t>
            </a:r>
            <a:r>
              <a:rPr lang="sl-SI" dirty="0" smtClean="0"/>
              <a:t>v </a:t>
            </a:r>
            <a:r>
              <a:rPr lang="sl-SI" dirty="0"/>
              <a:t>tem tekmovanju, </a:t>
            </a:r>
            <a:r>
              <a:rPr lang="sl-SI" dirty="0" smtClean="0"/>
              <a:t>saj </a:t>
            </a:r>
            <a:r>
              <a:rPr lang="sl-SI" dirty="0"/>
              <a:t>je </a:t>
            </a:r>
            <a:r>
              <a:rPr lang="sl-SI" dirty="0" smtClean="0"/>
              <a:t>letos </a:t>
            </a:r>
            <a:r>
              <a:rPr lang="sl-SI" dirty="0"/>
              <a:t>v </a:t>
            </a:r>
            <a:r>
              <a:rPr lang="sl-SI" dirty="0" smtClean="0"/>
              <a:t>gosteh premagal celo </a:t>
            </a:r>
            <a:r>
              <a:rPr lang="sl-SI" dirty="0"/>
              <a:t>Real Madrid, </a:t>
            </a:r>
            <a:r>
              <a:rPr lang="sl-SI" dirty="0" smtClean="0"/>
              <a:t>najuspešnejšo ekipo </a:t>
            </a:r>
            <a:r>
              <a:rPr lang="sl-SI" dirty="0"/>
              <a:t>v zgodovini tega tekmovanja. Ta senzacija se nanaša predvsem na letni proračun, ki </a:t>
            </a:r>
            <a:r>
              <a:rPr lang="sl-SI" dirty="0" smtClean="0"/>
              <a:t>je samo okoli 4,7 milijonov EUR. Tudi </a:t>
            </a:r>
            <a:r>
              <a:rPr lang="sl-SI" dirty="0"/>
              <a:t>vrednost igralcev na </a:t>
            </a:r>
            <a:r>
              <a:rPr lang="sl-SI" dirty="0" err="1"/>
              <a:t>transfermarktu</a:t>
            </a:r>
            <a:r>
              <a:rPr lang="sl-SI" dirty="0"/>
              <a:t> je </a:t>
            </a:r>
            <a:r>
              <a:rPr lang="sl-SI" dirty="0" smtClean="0"/>
              <a:t>okoli </a:t>
            </a:r>
            <a:r>
              <a:rPr lang="sl-SI" dirty="0"/>
              <a:t>21 </a:t>
            </a:r>
            <a:r>
              <a:rPr lang="sl-SI" dirty="0" smtClean="0"/>
              <a:t>milijonov EUR, </a:t>
            </a:r>
            <a:r>
              <a:rPr lang="sl-SI" dirty="0"/>
              <a:t>kar je nekje </a:t>
            </a:r>
            <a:r>
              <a:rPr lang="sl-SI" dirty="0" smtClean="0"/>
              <a:t>3-krat </a:t>
            </a:r>
            <a:r>
              <a:rPr lang="sl-SI" dirty="0"/>
              <a:t>več od Murinih. Nas pa </a:t>
            </a:r>
            <a:r>
              <a:rPr lang="sl-SI" dirty="0" smtClean="0"/>
              <a:t>zanima, iz </a:t>
            </a:r>
            <a:r>
              <a:rPr lang="sl-SI" dirty="0"/>
              <a:t>katere </a:t>
            </a:r>
            <a:r>
              <a:rPr lang="sl-SI" b="1" u="sng" dirty="0"/>
              <a:t>pokrajine</a:t>
            </a:r>
            <a:r>
              <a:rPr lang="sl-SI" dirty="0"/>
              <a:t> v </a:t>
            </a:r>
            <a:r>
              <a:rPr lang="sl-SI" dirty="0" smtClean="0"/>
              <a:t>Moldaviji prihaja</a:t>
            </a:r>
            <a:r>
              <a:rPr lang="sl-SI" dirty="0"/>
              <a:t>?</a:t>
            </a:r>
            <a:endParaRPr lang="sl-SI" dirty="0">
              <a:solidFill>
                <a:srgbClr val="FF0000"/>
              </a:solidFill>
            </a:endParaRPr>
          </a:p>
        </p:txBody>
      </p:sp>
      <p:pic>
        <p:nvPicPr>
          <p:cNvPr id="4" name="Slika 3" descr="FC Sheriff.svg"/>
          <p:cNvPicPr/>
          <p:nvPr/>
        </p:nvPicPr>
        <p:blipFill>
          <a:blip r:embed="rId2">
            <a:extLst>
              <a:ext uri="{28A0092B-C50C-407E-A947-70E740481C1C}">
                <a14:useLocalDpi xmlns:a14="http://schemas.microsoft.com/office/drawing/2010/main" val="0"/>
              </a:ext>
            </a:extLst>
          </a:blip>
          <a:srcRect/>
          <a:stretch>
            <a:fillRect/>
          </a:stretch>
        </p:blipFill>
        <p:spPr bwMode="auto">
          <a:xfrm>
            <a:off x="4534552" y="3604900"/>
            <a:ext cx="2329544" cy="2722748"/>
          </a:xfrm>
          <a:prstGeom prst="rect">
            <a:avLst/>
          </a:prstGeom>
          <a:noFill/>
          <a:ln>
            <a:noFill/>
          </a:ln>
        </p:spPr>
      </p:pic>
    </p:spTree>
    <p:extLst>
      <p:ext uri="{BB962C8B-B14F-4D97-AF65-F5344CB8AC3E}">
        <p14:creationId xmlns:p14="http://schemas.microsoft.com/office/powerpoint/2010/main" val="311738181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39506" y="597409"/>
            <a:ext cx="10648406" cy="2426208"/>
          </a:xfrm>
        </p:spPr>
        <p:txBody>
          <a:bodyPr>
            <a:normAutofit/>
          </a:bodyPr>
          <a:lstStyle/>
          <a:p>
            <a:pPr marL="0" indent="0">
              <a:buNone/>
            </a:pPr>
            <a:r>
              <a:rPr lang="sl-SI" b="1" dirty="0" smtClean="0"/>
              <a:t>18.</a:t>
            </a:r>
            <a:r>
              <a:rPr lang="sl-SI" dirty="0" smtClean="0"/>
              <a:t> Kje </a:t>
            </a:r>
            <a:r>
              <a:rPr lang="sl-SI" dirty="0"/>
              <a:t>poteka največji </a:t>
            </a:r>
            <a:r>
              <a:rPr lang="sl-SI" dirty="0" smtClean="0"/>
              <a:t>knjižni festival </a:t>
            </a:r>
            <a:r>
              <a:rPr lang="sl-SI" dirty="0"/>
              <a:t>na svetu, ki poteka vsako leto </a:t>
            </a:r>
            <a:r>
              <a:rPr lang="sl-SI" dirty="0" smtClean="0"/>
              <a:t>oktobra? </a:t>
            </a:r>
            <a:r>
              <a:rPr lang="sl-SI" dirty="0"/>
              <a:t>Lani je bil izveden v spletni izvedbi, letos pa je bil izveden </a:t>
            </a:r>
            <a:r>
              <a:rPr lang="sl-SI" dirty="0" smtClean="0"/>
              <a:t>v normalni obliki, čeprav z omejitvami.</a:t>
            </a:r>
          </a:p>
          <a:p>
            <a:pPr marL="0" indent="0">
              <a:buNone/>
            </a:pPr>
            <a:r>
              <a:rPr lang="sl-SI" dirty="0" smtClean="0"/>
              <a:t>Obstajata </a:t>
            </a:r>
            <a:r>
              <a:rPr lang="sl-SI" dirty="0"/>
              <a:t>dve mesti s tem </a:t>
            </a:r>
            <a:r>
              <a:rPr lang="sl-SI" dirty="0" smtClean="0"/>
              <a:t>imenom: </a:t>
            </a:r>
            <a:r>
              <a:rPr lang="sl-SI" dirty="0"/>
              <a:t>eno mesto je na Odri, drugi na Majni. Nas zanima </a:t>
            </a:r>
            <a:r>
              <a:rPr lang="sl-SI" b="1" u="sng" dirty="0"/>
              <a:t>večje</a:t>
            </a:r>
            <a:r>
              <a:rPr lang="sl-SI" dirty="0"/>
              <a:t>, bolj znano </a:t>
            </a:r>
            <a:r>
              <a:rPr lang="sl-SI" b="1" u="sng" dirty="0"/>
              <a:t>mesto</a:t>
            </a:r>
            <a:r>
              <a:rPr lang="sl-SI" dirty="0" smtClean="0"/>
              <a:t>.</a:t>
            </a:r>
          </a:p>
          <a:p>
            <a:pPr marL="0" indent="0">
              <a:buNone/>
            </a:pPr>
            <a:endParaRPr lang="sl-SI" dirty="0"/>
          </a:p>
          <a:p>
            <a:endParaRPr lang="sl-SI" dirty="0"/>
          </a:p>
        </p:txBody>
      </p:sp>
      <p:pic>
        <p:nvPicPr>
          <p:cNvPr id="4" name="Slika 3"/>
          <p:cNvPicPr>
            <a:picLocks noChangeAspect="1"/>
          </p:cNvPicPr>
          <p:nvPr/>
        </p:nvPicPr>
        <p:blipFill>
          <a:blip r:embed="rId2"/>
          <a:stretch>
            <a:fillRect/>
          </a:stretch>
        </p:blipFill>
        <p:spPr>
          <a:xfrm>
            <a:off x="2008197" y="3023617"/>
            <a:ext cx="7794171" cy="3257550"/>
          </a:xfrm>
          <a:prstGeom prst="rect">
            <a:avLst/>
          </a:prstGeom>
        </p:spPr>
      </p:pic>
    </p:spTree>
    <p:extLst>
      <p:ext uri="{BB962C8B-B14F-4D97-AF65-F5344CB8AC3E}">
        <p14:creationId xmlns:p14="http://schemas.microsoft.com/office/powerpoint/2010/main" val="381396366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značba mesta vsebine 5"/>
          <p:cNvSpPr>
            <a:spLocks noGrp="1"/>
          </p:cNvSpPr>
          <p:nvPr>
            <p:ph idx="1"/>
          </p:nvPr>
        </p:nvSpPr>
        <p:spPr>
          <a:xfrm>
            <a:off x="618744" y="606425"/>
            <a:ext cx="10515600" cy="1320709"/>
          </a:xfrm>
        </p:spPr>
        <p:txBody>
          <a:bodyPr/>
          <a:lstStyle/>
          <a:p>
            <a:pPr marL="0" indent="0">
              <a:buNone/>
            </a:pPr>
            <a:r>
              <a:rPr lang="sl-SI" b="1" dirty="0" smtClean="0"/>
              <a:t>19.</a:t>
            </a:r>
            <a:r>
              <a:rPr lang="sl-SI" dirty="0" smtClean="0"/>
              <a:t> Najkrajša </a:t>
            </a:r>
            <a:r>
              <a:rPr lang="sl-SI" dirty="0"/>
              <a:t>vojna v zgodovini človeštva </a:t>
            </a:r>
            <a:r>
              <a:rPr lang="sl-SI" dirty="0" smtClean="0"/>
              <a:t>naj bi </a:t>
            </a:r>
            <a:r>
              <a:rPr lang="sl-SI" dirty="0"/>
              <a:t>trajala 40 minut in se je </a:t>
            </a:r>
            <a:r>
              <a:rPr lang="sl-SI" dirty="0" smtClean="0"/>
              <a:t>odvila </a:t>
            </a:r>
            <a:r>
              <a:rPr lang="sl-SI" dirty="0"/>
              <a:t>27</a:t>
            </a:r>
            <a:r>
              <a:rPr lang="sl-SI" dirty="0" smtClean="0"/>
              <a:t>. 8. 1896</a:t>
            </a:r>
            <a:r>
              <a:rPr lang="sl-SI" dirty="0"/>
              <a:t>.  Odvila se </a:t>
            </a:r>
            <a:r>
              <a:rPr lang="sl-SI" dirty="0" smtClean="0"/>
              <a:t>je </a:t>
            </a:r>
            <a:r>
              <a:rPr lang="sl-SI" dirty="0"/>
              <a:t>med britanskim imperijem in </a:t>
            </a:r>
            <a:r>
              <a:rPr lang="sl-SI" b="1" u="sng" dirty="0"/>
              <a:t>katerim takratnim </a:t>
            </a:r>
            <a:r>
              <a:rPr lang="sl-SI" b="1" u="sng" dirty="0" smtClean="0"/>
              <a:t>sultanatom</a:t>
            </a:r>
            <a:r>
              <a:rPr lang="sl-SI" dirty="0"/>
              <a:t>?</a:t>
            </a:r>
            <a:r>
              <a:rPr lang="sl-SI" b="1" dirty="0" smtClean="0"/>
              <a:t> </a:t>
            </a:r>
            <a:endParaRPr lang="sl-SI" dirty="0" smtClean="0"/>
          </a:p>
        </p:txBody>
      </p:sp>
      <p:pic>
        <p:nvPicPr>
          <p:cNvPr id="7" name="Slika 6" descr="The Truth About Freddie Mercury&amp;#39;s Life Is Guaranteed to Blow Your Mind - E!  Online"/>
          <p:cNvPicPr/>
          <p:nvPr/>
        </p:nvPicPr>
        <p:blipFill>
          <a:blip r:embed="rId2">
            <a:extLst>
              <a:ext uri="{28A0092B-C50C-407E-A947-70E740481C1C}">
                <a14:useLocalDpi xmlns:a14="http://schemas.microsoft.com/office/drawing/2010/main" val="0"/>
              </a:ext>
            </a:extLst>
          </a:blip>
          <a:srcRect/>
          <a:stretch>
            <a:fillRect/>
          </a:stretch>
        </p:blipFill>
        <p:spPr bwMode="auto">
          <a:xfrm>
            <a:off x="2480200" y="2170974"/>
            <a:ext cx="6480920" cy="4250654"/>
          </a:xfrm>
          <a:prstGeom prst="rect">
            <a:avLst/>
          </a:prstGeom>
          <a:noFill/>
          <a:ln>
            <a:noFill/>
          </a:ln>
        </p:spPr>
      </p:pic>
    </p:spTree>
    <p:extLst>
      <p:ext uri="{BB962C8B-B14F-4D97-AF65-F5344CB8AC3E}">
        <p14:creationId xmlns:p14="http://schemas.microsoft.com/office/powerpoint/2010/main" val="105475590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64029" y="865632"/>
            <a:ext cx="10515600" cy="1109472"/>
          </a:xfrm>
        </p:spPr>
        <p:txBody>
          <a:bodyPr>
            <a:normAutofit fontScale="90000"/>
          </a:bodyPr>
          <a:lstStyle/>
          <a:p>
            <a:r>
              <a:rPr lang="sl-SI" sz="3600" b="1" u="sng" dirty="0" smtClean="0"/>
              <a:t>20. Pravilne </a:t>
            </a:r>
            <a:r>
              <a:rPr lang="sl-SI" sz="3600" b="1" u="sng" dirty="0"/>
              <a:t>in </a:t>
            </a:r>
            <a:r>
              <a:rPr lang="sl-SI" sz="3600" b="1" u="sng" dirty="0" smtClean="0"/>
              <a:t>nepravilne</a:t>
            </a:r>
            <a:r>
              <a:rPr lang="sl-SI" sz="3600" dirty="0" smtClean="0"/>
              <a:t/>
            </a:r>
            <a:br>
              <a:rPr lang="sl-SI" sz="3600" dirty="0" smtClean="0"/>
            </a:br>
            <a:r>
              <a:rPr lang="sl-SI" sz="3600" b="1" dirty="0"/>
              <a:t/>
            </a:r>
            <a:br>
              <a:rPr lang="sl-SI" sz="3600" b="1" dirty="0"/>
            </a:br>
            <a:r>
              <a:rPr lang="sl-SI" sz="3600" b="1" dirty="0" smtClean="0"/>
              <a:t>Glavna mesta </a:t>
            </a:r>
            <a:r>
              <a:rPr lang="sl-SI" sz="3200" dirty="0"/>
              <a:t>–</a:t>
            </a:r>
            <a:r>
              <a:rPr lang="sl-SI" sz="3600" b="1" dirty="0" smtClean="0"/>
              <a:t> naziv letališč </a:t>
            </a:r>
            <a:r>
              <a:rPr lang="sl-SI" sz="3600" b="1" dirty="0"/>
              <a:t>:</a:t>
            </a:r>
            <a:r>
              <a:rPr lang="sl-SI" dirty="0"/>
              <a:t/>
            </a:r>
            <a:br>
              <a:rPr lang="sl-SI" dirty="0"/>
            </a:br>
            <a:endParaRPr lang="sl-SI" dirty="0"/>
          </a:p>
        </p:txBody>
      </p:sp>
      <p:sp>
        <p:nvSpPr>
          <p:cNvPr id="3" name="Označba mesta vsebine 2"/>
          <p:cNvSpPr>
            <a:spLocks noGrp="1"/>
          </p:cNvSpPr>
          <p:nvPr>
            <p:ph idx="1"/>
          </p:nvPr>
        </p:nvSpPr>
        <p:spPr>
          <a:xfrm>
            <a:off x="874776" y="2206752"/>
            <a:ext cx="10515600" cy="3514471"/>
          </a:xfrm>
        </p:spPr>
        <p:txBody>
          <a:bodyPr/>
          <a:lstStyle/>
          <a:p>
            <a:pPr marL="0" indent="0">
              <a:buNone/>
            </a:pPr>
            <a:r>
              <a:rPr lang="sl-SI" dirty="0" smtClean="0"/>
              <a:t>A) Madrid – </a:t>
            </a:r>
            <a:r>
              <a:rPr lang="sl-SI" dirty="0" err="1" smtClean="0"/>
              <a:t>Barajas</a:t>
            </a:r>
            <a:endParaRPr lang="sl-SI" dirty="0"/>
          </a:p>
          <a:p>
            <a:pPr marL="0" indent="0">
              <a:buNone/>
            </a:pPr>
            <a:r>
              <a:rPr lang="sl-SI" dirty="0" smtClean="0"/>
              <a:t>B) Kijev </a:t>
            </a:r>
            <a:r>
              <a:rPr lang="sl-SI" dirty="0"/>
              <a:t>– </a:t>
            </a:r>
            <a:r>
              <a:rPr lang="sl-SI" dirty="0" err="1"/>
              <a:t>Sheremetyevo</a:t>
            </a:r>
            <a:endParaRPr lang="sl-SI" dirty="0"/>
          </a:p>
          <a:p>
            <a:pPr marL="0" indent="0">
              <a:buNone/>
            </a:pPr>
            <a:r>
              <a:rPr lang="sl-SI" dirty="0" smtClean="0"/>
              <a:t>C) Moskva </a:t>
            </a:r>
            <a:r>
              <a:rPr lang="sl-SI" dirty="0"/>
              <a:t>– </a:t>
            </a:r>
            <a:r>
              <a:rPr lang="sl-SI" dirty="0" err="1"/>
              <a:t>Boryspil</a:t>
            </a:r>
            <a:endParaRPr lang="sl-SI" dirty="0"/>
          </a:p>
          <a:p>
            <a:pPr marL="0" indent="0">
              <a:buNone/>
            </a:pPr>
            <a:r>
              <a:rPr lang="sl-SI" dirty="0" smtClean="0"/>
              <a:t>Č) Bratislava </a:t>
            </a:r>
            <a:r>
              <a:rPr lang="sl-SI" dirty="0"/>
              <a:t>– Vaclav Havel</a:t>
            </a:r>
          </a:p>
          <a:p>
            <a:pPr marL="0" indent="0">
              <a:buNone/>
            </a:pPr>
            <a:r>
              <a:rPr lang="sl-SI" dirty="0" smtClean="0"/>
              <a:t>D) </a:t>
            </a:r>
            <a:r>
              <a:rPr lang="sl-SI" dirty="0" err="1" smtClean="0"/>
              <a:t>Kobenhavn</a:t>
            </a:r>
            <a:r>
              <a:rPr lang="sl-SI" dirty="0" smtClean="0"/>
              <a:t> </a:t>
            </a:r>
            <a:r>
              <a:rPr lang="sl-SI" dirty="0"/>
              <a:t>– </a:t>
            </a:r>
            <a:r>
              <a:rPr lang="sl-SI" dirty="0" err="1"/>
              <a:t>Kastrup</a:t>
            </a:r>
            <a:endParaRPr lang="sl-SI" dirty="0"/>
          </a:p>
          <a:p>
            <a:pPr marL="0" indent="0">
              <a:buNone/>
            </a:pPr>
            <a:r>
              <a:rPr lang="sl-SI" dirty="0" smtClean="0"/>
              <a:t>E) Oslo </a:t>
            </a:r>
            <a:r>
              <a:rPr lang="sl-SI" dirty="0"/>
              <a:t>– </a:t>
            </a:r>
            <a:r>
              <a:rPr lang="sl-SI" dirty="0" err="1"/>
              <a:t>Gardermoen</a:t>
            </a:r>
            <a:endParaRPr lang="sl-SI" dirty="0"/>
          </a:p>
        </p:txBody>
      </p:sp>
    </p:spTree>
    <p:extLst>
      <p:ext uri="{BB962C8B-B14F-4D97-AF65-F5344CB8AC3E}">
        <p14:creationId xmlns:p14="http://schemas.microsoft.com/office/powerpoint/2010/main" val="298614100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4133349" y="5603749"/>
            <a:ext cx="8199455" cy="584775"/>
          </a:xfrm>
          <a:prstGeom prst="rect">
            <a:avLst/>
          </a:prstGeom>
          <a:noFill/>
        </p:spPr>
        <p:txBody>
          <a:bodyPr wrap="square" rtlCol="0">
            <a:spAutoFit/>
          </a:bodyPr>
          <a:lstStyle/>
          <a:p>
            <a:r>
              <a:rPr lang="sl-SI" sz="3200" dirty="0">
                <a:latin typeface="Bahnschrift Condensed" panose="020B0502040204020203" pitchFamily="34" charset="0"/>
              </a:rPr>
              <a:t>ODGOVORI (</a:t>
            </a:r>
            <a:r>
              <a:rPr lang="sl-SI" sz="3200">
                <a:latin typeface="Bahnschrift Condensed" panose="020B0502040204020203" pitchFamily="34" charset="0"/>
              </a:rPr>
              <a:t>PRVI DEL</a:t>
            </a:r>
            <a:r>
              <a:rPr lang="sl-SI" sz="32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
        <p:nvSpPr>
          <p:cNvPr id="2" name="Pravokotnik 1"/>
          <p:cNvSpPr/>
          <p:nvPr/>
        </p:nvSpPr>
        <p:spPr>
          <a:xfrm>
            <a:off x="3048000" y="3105835"/>
            <a:ext cx="6096000" cy="646331"/>
          </a:xfrm>
          <a:prstGeom prst="rect">
            <a:avLst/>
          </a:prstGeom>
        </p:spPr>
        <p:txBody>
          <a:bodyPr>
            <a:spAutoFit/>
          </a:bodyPr>
          <a:lstStyle/>
          <a:p>
            <a:r>
              <a:rPr lang="sl-SI" dirty="0"/>
              <a:t>V kateri geološki periodi kenozoika živimo (dodatna točka za navedbo epohe v okviru te periode)</a:t>
            </a:r>
          </a:p>
        </p:txBody>
      </p:sp>
    </p:spTree>
    <p:extLst>
      <p:ext uri="{BB962C8B-B14F-4D97-AF65-F5344CB8AC3E}">
        <p14:creationId xmlns:p14="http://schemas.microsoft.com/office/powerpoint/2010/main" val="426962094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1602"/>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041922"/>
      </p:ext>
    </p:extLst>
  </p:cSld>
  <p:clrMapOvr>
    <a:masterClrMapping/>
  </p:clrMapOvr>
  <mc:AlternateContent xmlns:mc="http://schemas.openxmlformats.org/markup-compatibility/2006" xmlns:p14="http://schemas.microsoft.com/office/powerpoint/2010/main">
    <mc:Choice Requires="p14">
      <p:transition p14:dur="0" advClick="0" advTm="100"/>
    </mc:Choice>
    <mc:Fallback xmlns="">
      <p:transition advClick="0" advTm="1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717405"/>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156464" y="1288530"/>
            <a:ext cx="11879072" cy="3936981"/>
          </a:xfrm>
        </p:spPr>
        <p:txBody>
          <a:bodyPr>
            <a:noAutofit/>
          </a:bodyPr>
          <a:lstStyle/>
          <a:p>
            <a:r>
              <a:rPr lang="sl-SI" sz="4800" b="1" dirty="0" smtClean="0"/>
              <a:t>0.</a:t>
            </a:r>
            <a:r>
              <a:rPr lang="sl-SI" dirty="0"/>
              <a:t> </a:t>
            </a:r>
            <a:r>
              <a:rPr lang="sl-SI" sz="3200" dirty="0"/>
              <a:t>Aljaska je  največja ameriška zvezna država, ki meri 1,7 milijona kvadratnih kilometrov. Carska Rusija jo je marca 1867 </a:t>
            </a:r>
            <a:r>
              <a:rPr lang="sl-SI" sz="3200" dirty="0" smtClean="0"/>
              <a:t>prodala </a:t>
            </a:r>
            <a:r>
              <a:rPr lang="sl-SI" sz="3200" dirty="0"/>
              <a:t>ZDA.  Večina javnosti je temu nakupu  nasprotovala  in je ta nakup  poimenovala kot »</a:t>
            </a:r>
            <a:r>
              <a:rPr lang="sl-SI" sz="3200" dirty="0" err="1"/>
              <a:t>Sewardova</a:t>
            </a:r>
            <a:r>
              <a:rPr lang="sl-SI" sz="3200" dirty="0"/>
              <a:t> norost«  (po ameriškem državnem sekretarju </a:t>
            </a:r>
            <a:r>
              <a:rPr lang="sl-SI" sz="3200" u="sng" dirty="0"/>
              <a:t>Williamu </a:t>
            </a:r>
            <a:r>
              <a:rPr lang="sl-SI" sz="3200" u="sng" dirty="0" err="1"/>
              <a:t>Henryu</a:t>
            </a:r>
            <a:r>
              <a:rPr lang="sl-SI" sz="3200" u="sng" dirty="0"/>
              <a:t> </a:t>
            </a:r>
            <a:r>
              <a:rPr lang="sl-SI" sz="3200" u="sng" dirty="0" err="1"/>
              <a:t>Sewardu</a:t>
            </a:r>
            <a:r>
              <a:rPr lang="sl-SI" sz="3200" dirty="0"/>
              <a:t>, ki je zagovarjal ta nakup), Aljasko pa so poimenovali »vrt za polarne medvede«.</a:t>
            </a:r>
            <a:br>
              <a:rPr lang="sl-SI" sz="3200" dirty="0"/>
            </a:br>
            <a:r>
              <a:rPr lang="sl-SI" sz="3200" dirty="0"/>
              <a:t>Ta nakup je  je stal 7,2 milijona takratnih ameriških dolarjev</a:t>
            </a:r>
            <a:r>
              <a:rPr lang="sl-SI" sz="3200" dirty="0" smtClean="0"/>
              <a:t>.</a:t>
            </a:r>
            <a:br>
              <a:rPr lang="sl-SI" sz="3200" dirty="0" smtClean="0"/>
            </a:br>
            <a:r>
              <a:rPr lang="sl-SI" dirty="0" smtClean="0"/>
              <a:t/>
            </a:r>
            <a:br>
              <a:rPr lang="sl-SI" dirty="0" smtClean="0"/>
            </a:br>
            <a:r>
              <a:rPr lang="sl-SI" sz="3600" b="1" u="sng" dirty="0"/>
              <a:t>Nas pa </a:t>
            </a:r>
            <a:r>
              <a:rPr lang="sl-SI" sz="3600" b="1" u="sng" dirty="0" smtClean="0"/>
              <a:t>zanima, </a:t>
            </a:r>
            <a:r>
              <a:rPr lang="sl-SI" sz="3600" b="1" u="sng" dirty="0"/>
              <a:t>koliko okvirno bi stal ta nakup v tem </a:t>
            </a:r>
            <a:r>
              <a:rPr lang="sl-SI" sz="3600" b="1" u="sng" dirty="0" smtClean="0"/>
              <a:t>obdobju</a:t>
            </a:r>
            <a:r>
              <a:rPr lang="sl-SI" sz="3600" b="1" u="sng" dirty="0"/>
              <a:t>?</a:t>
            </a:r>
            <a:r>
              <a:rPr lang="sl-SI" sz="3600" b="1" u="sng" dirty="0" smtClean="0"/>
              <a:t> </a:t>
            </a:r>
            <a:r>
              <a:rPr lang="sl-SI" sz="3600" dirty="0"/>
              <a:t/>
            </a:r>
            <a:br>
              <a:rPr lang="sl-SI" sz="3600" dirty="0"/>
            </a:br>
            <a:r>
              <a:rPr lang="sl-SI" sz="3600" u="sng" dirty="0" smtClean="0"/>
              <a:t>Namig: </a:t>
            </a:r>
            <a:r>
              <a:rPr lang="sl-SI" sz="3600" u="sng" dirty="0" smtClean="0"/>
              <a:t>številka je kar višja </a:t>
            </a:r>
            <a:r>
              <a:rPr lang="sl-SI" sz="3600" u="sng" dirty="0">
                <a:sym typeface="Wingdings" panose="05000000000000000000" pitchFamily="2" charset="2"/>
              </a:rPr>
              <a:t></a:t>
            </a:r>
            <a:r>
              <a:rPr lang="sl-SI" sz="3600" u="sng" dirty="0"/>
              <a:t> </a:t>
            </a:r>
            <a:r>
              <a:rPr lang="sl-SI" dirty="0"/>
              <a:t/>
            </a:r>
            <a:br>
              <a:rPr lang="sl-SI" dirty="0"/>
            </a:br>
            <a:r>
              <a:rPr lang="sl-SI" sz="4800" b="1" dirty="0" smtClean="0"/>
              <a:t> </a:t>
            </a:r>
            <a:endParaRPr lang="sl-SI" sz="4800" i="1" dirty="0"/>
          </a:p>
        </p:txBody>
      </p:sp>
    </p:spTree>
    <p:extLst>
      <p:ext uri="{BB962C8B-B14F-4D97-AF65-F5344CB8AC3E}">
        <p14:creationId xmlns:p14="http://schemas.microsoft.com/office/powerpoint/2010/main" val="4155279318"/>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215059"/>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728556"/>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092375"/>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76338"/>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56120"/>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b="1" dirty="0" smtClean="0"/>
              <a:t>1. </a:t>
            </a:r>
            <a:r>
              <a:rPr lang="sl-SI" dirty="0" smtClean="0"/>
              <a:t>Katero </a:t>
            </a:r>
            <a:r>
              <a:rPr lang="sl-SI" b="1" u="sng" dirty="0"/>
              <a:t>osebno lastno ime</a:t>
            </a:r>
            <a:r>
              <a:rPr lang="sl-SI" b="1" dirty="0"/>
              <a:t> </a:t>
            </a:r>
            <a:r>
              <a:rPr lang="sl-SI" dirty="0"/>
              <a:t>povezuje spodnje </a:t>
            </a:r>
            <a:r>
              <a:rPr lang="sl-SI" dirty="0" smtClean="0"/>
              <a:t>slike (</a:t>
            </a:r>
            <a:r>
              <a:rPr lang="sl-SI" dirty="0"/>
              <a:t>knjižno</a:t>
            </a:r>
            <a:r>
              <a:rPr lang="sl-SI" dirty="0" smtClean="0"/>
              <a:t>)? </a:t>
            </a:r>
            <a:r>
              <a:rPr lang="sl-SI" b="1" dirty="0" smtClean="0"/>
              <a:t>TEREZA</a:t>
            </a:r>
            <a:r>
              <a:rPr lang="sl-SI" dirty="0"/>
              <a:t/>
            </a:r>
            <a:br>
              <a:rPr lang="sl-SI" dirty="0"/>
            </a:br>
            <a:endParaRPr lang="sl-SI" dirty="0"/>
          </a:p>
        </p:txBody>
      </p:sp>
      <p:pic>
        <p:nvPicPr>
          <p:cNvPr id="4" name="Označba mesta vsebine 3" descr="Trejza, najzvestejša navijačica Mure, verjame, da bodo »njeni dečki«  izplavali - Pomurec.com"/>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5929" y="1430497"/>
            <a:ext cx="3562894" cy="2714784"/>
          </a:xfrm>
          <a:prstGeom prst="rect">
            <a:avLst/>
          </a:prstGeom>
          <a:noFill/>
          <a:ln>
            <a:noFill/>
          </a:ln>
        </p:spPr>
      </p:pic>
      <p:pic>
        <p:nvPicPr>
          <p:cNvPr id="5" name="Slika 4" descr="Trejzino senje | Mestna občina MURSKA SOBOTA"/>
          <p:cNvPicPr/>
          <p:nvPr/>
        </p:nvPicPr>
        <p:blipFill>
          <a:blip r:embed="rId3">
            <a:extLst>
              <a:ext uri="{28A0092B-C50C-407E-A947-70E740481C1C}">
                <a14:useLocalDpi xmlns:a14="http://schemas.microsoft.com/office/drawing/2010/main" val="0"/>
              </a:ext>
            </a:extLst>
          </a:blip>
          <a:srcRect/>
          <a:stretch>
            <a:fillRect/>
          </a:stretch>
        </p:blipFill>
        <p:spPr bwMode="auto">
          <a:xfrm>
            <a:off x="5523411" y="1430497"/>
            <a:ext cx="5353595" cy="2714784"/>
          </a:xfrm>
          <a:prstGeom prst="rect">
            <a:avLst/>
          </a:prstGeom>
          <a:noFill/>
          <a:ln>
            <a:noFill/>
          </a:ln>
        </p:spPr>
      </p:pic>
      <p:pic>
        <p:nvPicPr>
          <p:cNvPr id="6" name="Slika 5" descr="OnaPlus - Mati Tereza"/>
          <p:cNvPicPr/>
          <p:nvPr/>
        </p:nvPicPr>
        <p:blipFill>
          <a:blip r:embed="rId4">
            <a:extLst>
              <a:ext uri="{28A0092B-C50C-407E-A947-70E740481C1C}">
                <a14:useLocalDpi xmlns:a14="http://schemas.microsoft.com/office/drawing/2010/main" val="0"/>
              </a:ext>
            </a:extLst>
          </a:blip>
          <a:srcRect/>
          <a:stretch>
            <a:fillRect/>
          </a:stretch>
        </p:blipFill>
        <p:spPr bwMode="auto">
          <a:xfrm>
            <a:off x="2489564" y="4275908"/>
            <a:ext cx="6242956" cy="2203994"/>
          </a:xfrm>
          <a:prstGeom prst="rect">
            <a:avLst/>
          </a:prstGeom>
          <a:noFill/>
          <a:ln>
            <a:noFill/>
          </a:ln>
        </p:spPr>
      </p:pic>
    </p:spTree>
    <p:extLst>
      <p:ext uri="{BB962C8B-B14F-4D97-AF65-F5344CB8AC3E}">
        <p14:creationId xmlns:p14="http://schemas.microsoft.com/office/powerpoint/2010/main" val="169620460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149972"/>
            <a:ext cx="10515600" cy="2023073"/>
          </a:xfrm>
        </p:spPr>
        <p:txBody>
          <a:bodyPr/>
          <a:lstStyle/>
          <a:p>
            <a:r>
              <a:rPr lang="sl-SI" b="1" dirty="0" smtClean="0"/>
              <a:t>2. </a:t>
            </a:r>
            <a:r>
              <a:rPr lang="sl-SI" dirty="0" smtClean="0"/>
              <a:t>Kateri </a:t>
            </a:r>
            <a:r>
              <a:rPr lang="sl-SI" b="1" u="sng" dirty="0" smtClean="0"/>
              <a:t>ruski car</a:t>
            </a:r>
            <a:r>
              <a:rPr lang="sl-SI" b="1" dirty="0" smtClean="0"/>
              <a:t> </a:t>
            </a:r>
            <a:r>
              <a:rPr lang="sl-SI" dirty="0" smtClean="0"/>
              <a:t>je na koncu 17. stoletja v svoji državi uvedel davek na brade?</a:t>
            </a:r>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493" y="2333512"/>
            <a:ext cx="3535680" cy="3535680"/>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195" y="2033194"/>
            <a:ext cx="3181781" cy="4136315"/>
          </a:xfrm>
          <a:prstGeom prst="rect">
            <a:avLst/>
          </a:prstGeom>
        </p:spPr>
      </p:pic>
      <p:sp>
        <p:nvSpPr>
          <p:cNvPr id="6" name="PoljeZBesedilom 5"/>
          <p:cNvSpPr txBox="1"/>
          <p:nvPr/>
        </p:nvSpPr>
        <p:spPr>
          <a:xfrm>
            <a:off x="8788998" y="3044414"/>
            <a:ext cx="2345167" cy="1446550"/>
          </a:xfrm>
          <a:prstGeom prst="rect">
            <a:avLst/>
          </a:prstGeom>
          <a:noFill/>
        </p:spPr>
        <p:txBody>
          <a:bodyPr wrap="square" rtlCol="0">
            <a:spAutoFit/>
          </a:bodyPr>
          <a:lstStyle/>
          <a:p>
            <a:r>
              <a:rPr lang="sl-SI" sz="4400" b="1" dirty="0" smtClean="0"/>
              <a:t>PETER I. VELIKI</a:t>
            </a:r>
            <a:endParaRPr lang="sl-SI" sz="4400" b="1" dirty="0"/>
          </a:p>
        </p:txBody>
      </p:sp>
    </p:spTree>
    <p:extLst>
      <p:ext uri="{BB962C8B-B14F-4D97-AF65-F5344CB8AC3E}">
        <p14:creationId xmlns:p14="http://schemas.microsoft.com/office/powerpoint/2010/main" val="82324143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t>3. Nazivi </a:t>
            </a:r>
            <a:r>
              <a:rPr lang="sl-SI" b="1" dirty="0"/>
              <a:t>stripovskih junakov</a:t>
            </a:r>
            <a:endParaRPr lang="sl-SI" dirty="0"/>
          </a:p>
        </p:txBody>
      </p:sp>
      <p:sp>
        <p:nvSpPr>
          <p:cNvPr id="3" name="Označba mesta vsebine 2"/>
          <p:cNvSpPr>
            <a:spLocks noGrp="1"/>
          </p:cNvSpPr>
          <p:nvPr>
            <p:ph sz="half" idx="1"/>
          </p:nvPr>
        </p:nvSpPr>
        <p:spPr/>
        <p:txBody>
          <a:bodyPr/>
          <a:lstStyle/>
          <a:p>
            <a:pPr marL="0" indent="0">
              <a:buNone/>
            </a:pPr>
            <a:r>
              <a:rPr lang="sl-SI" dirty="0" smtClean="0"/>
              <a:t>A) </a:t>
            </a:r>
            <a:r>
              <a:rPr lang="sl-SI" b="1" dirty="0" smtClean="0"/>
              <a:t>LUCKY LUKE</a:t>
            </a:r>
          </a:p>
          <a:p>
            <a:pPr marL="0" indent="0">
              <a:buNone/>
            </a:pPr>
            <a:endParaRPr lang="sl-SI" dirty="0"/>
          </a:p>
        </p:txBody>
      </p:sp>
      <p:sp>
        <p:nvSpPr>
          <p:cNvPr id="4" name="Označba mesta vsebine 3"/>
          <p:cNvSpPr>
            <a:spLocks noGrp="1"/>
          </p:cNvSpPr>
          <p:nvPr>
            <p:ph sz="half" idx="2"/>
          </p:nvPr>
        </p:nvSpPr>
        <p:spPr/>
        <p:txBody>
          <a:bodyPr/>
          <a:lstStyle/>
          <a:p>
            <a:pPr marL="0" indent="0">
              <a:buNone/>
            </a:pPr>
            <a:r>
              <a:rPr lang="sl-SI" dirty="0" smtClean="0"/>
              <a:t>B)</a:t>
            </a:r>
            <a:r>
              <a:rPr lang="sl-SI" b="1" dirty="0" smtClean="0"/>
              <a:t>ALAN FORD</a:t>
            </a:r>
          </a:p>
          <a:p>
            <a:pPr marL="0" indent="0">
              <a:buNone/>
            </a:pPr>
            <a:endParaRPr lang="sl-SI" dirty="0"/>
          </a:p>
        </p:txBody>
      </p:sp>
      <p:pic>
        <p:nvPicPr>
          <p:cNvPr id="5" name="Slika 4" descr="Lucky Luke ~ Europe Comics"/>
          <p:cNvPicPr/>
          <p:nvPr/>
        </p:nvPicPr>
        <p:blipFill>
          <a:blip r:embed="rId2">
            <a:extLst>
              <a:ext uri="{28A0092B-C50C-407E-A947-70E740481C1C}">
                <a14:useLocalDpi xmlns:a14="http://schemas.microsoft.com/office/drawing/2010/main" val="0"/>
              </a:ext>
            </a:extLst>
          </a:blip>
          <a:srcRect/>
          <a:stretch>
            <a:fillRect/>
          </a:stretch>
        </p:blipFill>
        <p:spPr bwMode="auto">
          <a:xfrm>
            <a:off x="1796143" y="2191385"/>
            <a:ext cx="3463834" cy="3321141"/>
          </a:xfrm>
          <a:prstGeom prst="rect">
            <a:avLst/>
          </a:prstGeom>
          <a:noFill/>
          <a:ln>
            <a:noFill/>
          </a:ln>
        </p:spPr>
      </p:pic>
      <p:pic>
        <p:nvPicPr>
          <p:cNvPr id="7" name="Slika 6" descr="The name&amp;#39;s Ford, Alan Ford: how an Italian comic book spy became a Yugoslav  hero — The Calvert Journal"/>
          <p:cNvPicPr/>
          <p:nvPr/>
        </p:nvPicPr>
        <p:blipFill>
          <a:blip r:embed="rId3">
            <a:extLst>
              <a:ext uri="{28A0092B-C50C-407E-A947-70E740481C1C}">
                <a14:useLocalDpi xmlns:a14="http://schemas.microsoft.com/office/drawing/2010/main" val="0"/>
              </a:ext>
            </a:extLst>
          </a:blip>
          <a:srcRect/>
          <a:stretch>
            <a:fillRect/>
          </a:stretch>
        </p:blipFill>
        <p:spPr bwMode="auto">
          <a:xfrm>
            <a:off x="6263640" y="2266841"/>
            <a:ext cx="5090160" cy="4118565"/>
          </a:xfrm>
          <a:prstGeom prst="rect">
            <a:avLst/>
          </a:prstGeom>
          <a:noFill/>
          <a:ln>
            <a:noFill/>
          </a:ln>
        </p:spPr>
      </p:pic>
    </p:spTree>
    <p:extLst>
      <p:ext uri="{BB962C8B-B14F-4D97-AF65-F5344CB8AC3E}">
        <p14:creationId xmlns:p14="http://schemas.microsoft.com/office/powerpoint/2010/main" val="409867943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sz="half" idx="1"/>
          </p:nvPr>
        </p:nvSpPr>
        <p:spPr/>
        <p:txBody>
          <a:bodyPr/>
          <a:lstStyle/>
          <a:p>
            <a:r>
              <a:rPr lang="sl-SI" dirty="0" smtClean="0"/>
              <a:t>C) </a:t>
            </a:r>
            <a:r>
              <a:rPr lang="sl-SI" b="1" dirty="0" smtClean="0"/>
              <a:t>CAPTAIN AMERICA</a:t>
            </a:r>
            <a:endParaRPr lang="sl-SI" dirty="0"/>
          </a:p>
        </p:txBody>
      </p:sp>
      <p:sp>
        <p:nvSpPr>
          <p:cNvPr id="4" name="Označba mesta vsebine 3"/>
          <p:cNvSpPr>
            <a:spLocks noGrp="1"/>
          </p:cNvSpPr>
          <p:nvPr>
            <p:ph sz="half" idx="2"/>
          </p:nvPr>
        </p:nvSpPr>
        <p:spPr/>
        <p:txBody>
          <a:bodyPr/>
          <a:lstStyle/>
          <a:p>
            <a:r>
              <a:rPr lang="sl-SI" dirty="0" smtClean="0"/>
              <a:t>D) </a:t>
            </a:r>
            <a:r>
              <a:rPr lang="sl-SI" b="1" dirty="0" smtClean="0"/>
              <a:t>LAKOTNIK</a:t>
            </a:r>
            <a:endParaRPr lang="sl-SI" dirty="0"/>
          </a:p>
        </p:txBody>
      </p:sp>
      <p:pic>
        <p:nvPicPr>
          <p:cNvPr id="5" name="Slika 4" descr="Captain America - Marvel Comics Slika, Reprodukcija | Europosterji.si"/>
          <p:cNvPicPr/>
          <p:nvPr/>
        </p:nvPicPr>
        <p:blipFill>
          <a:blip r:embed="rId2">
            <a:extLst>
              <a:ext uri="{28A0092B-C50C-407E-A947-70E740481C1C}">
                <a14:useLocalDpi xmlns:a14="http://schemas.microsoft.com/office/drawing/2010/main" val="0"/>
              </a:ext>
            </a:extLst>
          </a:blip>
          <a:srcRect/>
          <a:stretch>
            <a:fillRect/>
          </a:stretch>
        </p:blipFill>
        <p:spPr bwMode="auto">
          <a:xfrm>
            <a:off x="764177" y="2242458"/>
            <a:ext cx="5066211" cy="4423954"/>
          </a:xfrm>
          <a:prstGeom prst="rect">
            <a:avLst/>
          </a:prstGeom>
          <a:noFill/>
          <a:ln>
            <a:noFill/>
          </a:ln>
        </p:spPr>
      </p:pic>
      <p:pic>
        <p:nvPicPr>
          <p:cNvPr id="6" name="Slika 5" descr="Lakotnik"/>
          <p:cNvPicPr/>
          <p:nvPr/>
        </p:nvPicPr>
        <p:blipFill>
          <a:blip r:embed="rId3">
            <a:extLst>
              <a:ext uri="{28A0092B-C50C-407E-A947-70E740481C1C}">
                <a14:useLocalDpi xmlns:a14="http://schemas.microsoft.com/office/drawing/2010/main" val="0"/>
              </a:ext>
            </a:extLst>
          </a:blip>
          <a:srcRect/>
          <a:stretch>
            <a:fillRect/>
          </a:stretch>
        </p:blipFill>
        <p:spPr bwMode="auto">
          <a:xfrm>
            <a:off x="7432983" y="2626646"/>
            <a:ext cx="2959826" cy="3810000"/>
          </a:xfrm>
          <a:prstGeom prst="rect">
            <a:avLst/>
          </a:prstGeom>
          <a:noFill/>
          <a:ln>
            <a:noFill/>
          </a:ln>
        </p:spPr>
      </p:pic>
    </p:spTree>
    <p:extLst>
      <p:ext uri="{BB962C8B-B14F-4D97-AF65-F5344CB8AC3E}">
        <p14:creationId xmlns:p14="http://schemas.microsoft.com/office/powerpoint/2010/main" val="188659467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2872927"/>
          </a:xfrm>
        </p:spPr>
        <p:txBody>
          <a:bodyPr>
            <a:normAutofit/>
          </a:bodyPr>
          <a:lstStyle/>
          <a:p>
            <a:r>
              <a:rPr lang="sl-SI" sz="3200" b="1" dirty="0" smtClean="0"/>
              <a:t>4. </a:t>
            </a:r>
            <a:r>
              <a:rPr lang="sl-SI" sz="3200" dirty="0" smtClean="0"/>
              <a:t>William Shakespeare se je leta 1582 poročil  kot 18-letnik, njegova žena je bila 8 let starejša od njega. Napišite </a:t>
            </a:r>
            <a:r>
              <a:rPr lang="sl-SI" sz="3200" b="1" u="sng" dirty="0" smtClean="0"/>
              <a:t>ime in priimek</a:t>
            </a:r>
            <a:r>
              <a:rPr lang="sl-SI" sz="3200" dirty="0" smtClean="0"/>
              <a:t> njegove žene, enak imenu in priimku ameriške igralke, ki je igrala v filmih, kot so Princeskin dnevnik, Ljubezen in druge droge, Vojna med nevestama</a:t>
            </a:r>
            <a:r>
              <a:rPr lang="sl-SI" sz="3200" dirty="0"/>
              <a:t> </a:t>
            </a:r>
            <a:r>
              <a:rPr lang="sl-SI" sz="3200" dirty="0" smtClean="0"/>
              <a:t>in Pripravnik. </a:t>
            </a:r>
            <a:endParaRPr lang="sl-SI" sz="3200"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8096" y="3192490"/>
            <a:ext cx="4239739" cy="3183945"/>
          </a:xfrm>
          <a:prstGeom prst="rect">
            <a:avLst/>
          </a:prstGeom>
        </p:spPr>
      </p:pic>
      <p:pic>
        <p:nvPicPr>
          <p:cNvPr id="11" name="Slik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8638" y="3087443"/>
            <a:ext cx="2462124" cy="3394038"/>
          </a:xfrm>
          <a:prstGeom prst="rect">
            <a:avLst/>
          </a:prstGeom>
        </p:spPr>
      </p:pic>
      <p:sp>
        <p:nvSpPr>
          <p:cNvPr id="6" name="Pravokotnik 5"/>
          <p:cNvSpPr/>
          <p:nvPr/>
        </p:nvSpPr>
        <p:spPr>
          <a:xfrm>
            <a:off x="9139776" y="4020622"/>
            <a:ext cx="2388497" cy="1077218"/>
          </a:xfrm>
          <a:prstGeom prst="rect">
            <a:avLst/>
          </a:prstGeom>
        </p:spPr>
        <p:txBody>
          <a:bodyPr wrap="square">
            <a:spAutoFit/>
          </a:bodyPr>
          <a:lstStyle/>
          <a:p>
            <a:pPr algn="ctr"/>
            <a:r>
              <a:rPr lang="sl-SI" sz="3200" b="1" dirty="0"/>
              <a:t>ANNE HATHAWAY</a:t>
            </a:r>
          </a:p>
        </p:txBody>
      </p:sp>
    </p:spTree>
    <p:extLst>
      <p:ext uri="{BB962C8B-B14F-4D97-AF65-F5344CB8AC3E}">
        <p14:creationId xmlns:p14="http://schemas.microsoft.com/office/powerpoint/2010/main" val="85718921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302970"/>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67292" y="215153"/>
            <a:ext cx="10515600" cy="2614108"/>
          </a:xfrm>
        </p:spPr>
        <p:txBody>
          <a:bodyPr>
            <a:normAutofit/>
          </a:bodyPr>
          <a:lstStyle/>
          <a:p>
            <a:r>
              <a:rPr lang="sl-SI" b="1" dirty="0" smtClean="0"/>
              <a:t>5. </a:t>
            </a:r>
            <a:r>
              <a:rPr lang="sl-SI" dirty="0" smtClean="0"/>
              <a:t>Kaj je, ob dodatku sojine omake, zelenjave in v nekaterih variacijah tudi tofuja ali mesa, </a:t>
            </a:r>
            <a:r>
              <a:rPr lang="sl-SI" b="1" u="sng" dirty="0" smtClean="0"/>
              <a:t>glavna sestavina</a:t>
            </a:r>
            <a:r>
              <a:rPr lang="sl-SI" dirty="0" smtClean="0"/>
              <a:t> kitajske jedi </a:t>
            </a:r>
            <a:r>
              <a:rPr lang="sl-SI" dirty="0" err="1" smtClean="0"/>
              <a:t>chow</a:t>
            </a:r>
            <a:r>
              <a:rPr lang="sl-SI" dirty="0" smtClean="0"/>
              <a:t> </a:t>
            </a:r>
            <a:r>
              <a:rPr lang="sl-SI" dirty="0" err="1" smtClean="0"/>
              <a:t>mein</a:t>
            </a:r>
            <a:r>
              <a:rPr lang="sl-SI" dirty="0" smtClean="0"/>
              <a:t>?</a:t>
            </a:r>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646" y="2829261"/>
            <a:ext cx="4762500" cy="3571875"/>
          </a:xfrm>
          <a:prstGeom prst="rect">
            <a:avLst/>
          </a:prstGeom>
        </p:spPr>
      </p:pic>
      <p:sp>
        <p:nvSpPr>
          <p:cNvPr id="5" name="PoljeZBesedilom 4"/>
          <p:cNvSpPr txBox="1"/>
          <p:nvPr/>
        </p:nvSpPr>
        <p:spPr>
          <a:xfrm>
            <a:off x="7013987" y="3958813"/>
            <a:ext cx="3399416" cy="923330"/>
          </a:xfrm>
          <a:prstGeom prst="rect">
            <a:avLst/>
          </a:prstGeom>
          <a:noFill/>
        </p:spPr>
        <p:txBody>
          <a:bodyPr wrap="square" rtlCol="0">
            <a:spAutoFit/>
          </a:bodyPr>
          <a:lstStyle/>
          <a:p>
            <a:pPr algn="ctr"/>
            <a:r>
              <a:rPr lang="sl-SI" sz="5400" dirty="0" smtClean="0"/>
              <a:t>REZANCI</a:t>
            </a:r>
            <a:endParaRPr lang="sl-SI" sz="5400" dirty="0"/>
          </a:p>
        </p:txBody>
      </p:sp>
    </p:spTree>
    <p:extLst>
      <p:ext uri="{BB962C8B-B14F-4D97-AF65-F5344CB8AC3E}">
        <p14:creationId xmlns:p14="http://schemas.microsoft.com/office/powerpoint/2010/main" val="294183151"/>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95169" y="225911"/>
            <a:ext cx="10515600" cy="2796988"/>
          </a:xfrm>
        </p:spPr>
        <p:txBody>
          <a:bodyPr>
            <a:normAutofit fontScale="90000"/>
          </a:bodyPr>
          <a:lstStyle/>
          <a:p>
            <a:r>
              <a:rPr lang="sl-SI" sz="3200" b="1" dirty="0" smtClean="0"/>
              <a:t>6.</a:t>
            </a:r>
            <a:r>
              <a:rPr lang="sl-SI" sz="2800" dirty="0" smtClean="0"/>
              <a:t>V smodniški zaroti 5. novembra 1605 je v Londonu skupina </a:t>
            </a:r>
            <a:r>
              <a:rPr lang="sl-SI" sz="2800" dirty="0" err="1" smtClean="0"/>
              <a:t>rimokatolikov</a:t>
            </a:r>
            <a:r>
              <a:rPr lang="sl-SI" sz="2800" dirty="0" smtClean="0"/>
              <a:t> z </a:t>
            </a:r>
            <a:r>
              <a:rPr lang="sl-SI" sz="2800" dirty="0" err="1" smtClean="0"/>
              <a:t>Guyem</a:t>
            </a:r>
            <a:r>
              <a:rPr lang="sl-SI" sz="2800" dirty="0" smtClean="0"/>
              <a:t> </a:t>
            </a:r>
            <a:r>
              <a:rPr lang="sl-SI" sz="2800" dirty="0" err="1" smtClean="0"/>
              <a:t>Fawkesom</a:t>
            </a:r>
            <a:r>
              <a:rPr lang="sl-SI" sz="2800" dirty="0" smtClean="0"/>
              <a:t> na čelu želela izvesti atentat na protestantskega kralja Jakoba I., tako da bi ob kraljevem sklicu parlamenta razstrelili Westminstrsko palačo, a jim to ni uspelo in </a:t>
            </a:r>
            <a:r>
              <a:rPr lang="sl-SI" sz="2800" dirty="0" err="1" smtClean="0"/>
              <a:t>Fawkes</a:t>
            </a:r>
            <a:r>
              <a:rPr lang="sl-SI" sz="2800" dirty="0" smtClean="0"/>
              <a:t> je bil usmrčen. Kakšen pa je </a:t>
            </a:r>
            <a:r>
              <a:rPr lang="sl-SI" sz="2800" b="1" u="sng" dirty="0" smtClean="0"/>
              <a:t>naslov filma</a:t>
            </a:r>
            <a:r>
              <a:rPr lang="sl-SI" sz="2800" dirty="0" smtClean="0"/>
              <a:t>, v katerem je prva scena namenjena spominu na to smodniško zaroto, sama zgodba pa se dogaja v </a:t>
            </a:r>
            <a:r>
              <a:rPr lang="sl-SI" sz="2800" dirty="0" err="1" smtClean="0"/>
              <a:t>distopični</a:t>
            </a:r>
            <a:r>
              <a:rPr lang="sl-SI" sz="2800" dirty="0" smtClean="0"/>
              <a:t> družbi novodobnega totalitarizma?</a:t>
            </a:r>
            <a:endParaRPr lang="sl-SI" sz="2800" dirty="0"/>
          </a:p>
        </p:txBody>
      </p:sp>
      <p:sp>
        <p:nvSpPr>
          <p:cNvPr id="4" name="PoljeZBesedilom 3"/>
          <p:cNvSpPr txBox="1"/>
          <p:nvPr/>
        </p:nvSpPr>
        <p:spPr>
          <a:xfrm>
            <a:off x="6641503" y="3955096"/>
            <a:ext cx="4396291" cy="1384995"/>
          </a:xfrm>
          <a:prstGeom prst="rect">
            <a:avLst/>
          </a:prstGeom>
          <a:noFill/>
        </p:spPr>
        <p:txBody>
          <a:bodyPr wrap="square" rtlCol="0">
            <a:spAutoFit/>
          </a:bodyPr>
          <a:lstStyle/>
          <a:p>
            <a:pPr algn="ctr"/>
            <a:r>
              <a:rPr lang="sl-SI" sz="2800" b="1" dirty="0" smtClean="0"/>
              <a:t>V FOR VENDETTA </a:t>
            </a:r>
            <a:br>
              <a:rPr lang="sl-SI" sz="2800" b="1" dirty="0" smtClean="0"/>
            </a:br>
            <a:r>
              <a:rPr lang="sl-SI" sz="2800" b="1" dirty="0" smtClean="0"/>
              <a:t>(V KOT VROČE MAŠČEVANJE)</a:t>
            </a:r>
            <a:endParaRPr lang="sl-SI" sz="2800" b="1" dirty="0"/>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235" y="3140318"/>
            <a:ext cx="5274384" cy="3516256"/>
          </a:xfrm>
          <a:prstGeom prst="rect">
            <a:avLst/>
          </a:prstGeom>
        </p:spPr>
      </p:pic>
    </p:spTree>
    <p:extLst>
      <p:ext uri="{BB962C8B-B14F-4D97-AF65-F5344CB8AC3E}">
        <p14:creationId xmlns:p14="http://schemas.microsoft.com/office/powerpoint/2010/main" val="4079436527"/>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2516124" y="3267455"/>
            <a:ext cx="6867144" cy="1463041"/>
          </a:xfrm>
        </p:spPr>
        <p:txBody>
          <a:bodyPr>
            <a:normAutofit fontScale="55000" lnSpcReduction="20000"/>
          </a:bodyPr>
          <a:lstStyle/>
          <a:p>
            <a:pPr marL="0" indent="0">
              <a:buNone/>
            </a:pPr>
            <a:endParaRPr lang="sl-SI" dirty="0"/>
          </a:p>
          <a:p>
            <a:pPr marL="0" indent="0" algn="ctr">
              <a:buNone/>
            </a:pPr>
            <a:r>
              <a:rPr lang="sl-SI" sz="8000" b="1" dirty="0" smtClean="0"/>
              <a:t>KVARTAR (HOLOCEN)</a:t>
            </a:r>
            <a:endParaRPr lang="sl-SI" sz="8000" b="1" dirty="0"/>
          </a:p>
          <a:p>
            <a:pPr marL="0" indent="0">
              <a:buNone/>
            </a:pPr>
            <a:endParaRPr lang="sl-SI" dirty="0" smtClean="0"/>
          </a:p>
          <a:p>
            <a:pPr marL="0" indent="0">
              <a:buNone/>
            </a:pPr>
            <a:r>
              <a:rPr lang="sl-SI" b="1" dirty="0" smtClean="0"/>
              <a:t>  </a:t>
            </a:r>
            <a:endParaRPr lang="sl-SI" b="1" dirty="0"/>
          </a:p>
        </p:txBody>
      </p:sp>
      <p:sp>
        <p:nvSpPr>
          <p:cNvPr id="4" name="Označba mesta vsebine 2"/>
          <p:cNvSpPr txBox="1">
            <a:spLocks/>
          </p:cNvSpPr>
          <p:nvPr/>
        </p:nvSpPr>
        <p:spPr>
          <a:xfrm>
            <a:off x="691896" y="1081913"/>
            <a:ext cx="10515600" cy="199047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4000" b="1" dirty="0" smtClean="0"/>
              <a:t>7. </a:t>
            </a:r>
            <a:r>
              <a:rPr lang="sl-SI" sz="4000" dirty="0" smtClean="0"/>
              <a:t>V kateri </a:t>
            </a:r>
            <a:r>
              <a:rPr lang="sl-SI" sz="4000" b="1" u="sng" dirty="0" smtClean="0"/>
              <a:t>geološki periodi kenozoika</a:t>
            </a:r>
            <a:r>
              <a:rPr lang="sl-SI" sz="4000" b="1" dirty="0" smtClean="0"/>
              <a:t> </a:t>
            </a:r>
            <a:r>
              <a:rPr lang="sl-SI" sz="4000" dirty="0" smtClean="0"/>
              <a:t>živimo?</a:t>
            </a:r>
            <a:r>
              <a:rPr lang="sl-SI" sz="4000" b="1" dirty="0" smtClean="0"/>
              <a:t> </a:t>
            </a:r>
            <a:r>
              <a:rPr lang="sl-SI" sz="4000" dirty="0" smtClean="0"/>
              <a:t>(dodatna točka za navedbo </a:t>
            </a:r>
            <a:r>
              <a:rPr lang="sl-SI" sz="4000" b="1" u="sng" dirty="0" smtClean="0"/>
              <a:t>epohe</a:t>
            </a:r>
            <a:r>
              <a:rPr lang="sl-SI" sz="4000" b="1" dirty="0" smtClean="0"/>
              <a:t> </a:t>
            </a:r>
            <a:r>
              <a:rPr lang="sl-SI" sz="4000" dirty="0" smtClean="0"/>
              <a:t>v okviru te periode)</a:t>
            </a:r>
          </a:p>
          <a:p>
            <a:pPr marL="0" indent="0">
              <a:buFont typeface="Arial" panose="020B0604020202020204" pitchFamily="34" charset="0"/>
              <a:buNone/>
            </a:pPr>
            <a:r>
              <a:rPr lang="sl-SI" b="1" dirty="0" smtClean="0"/>
              <a:t>  </a:t>
            </a:r>
            <a:endParaRPr lang="sl-SI" b="1" dirty="0"/>
          </a:p>
        </p:txBody>
      </p:sp>
    </p:spTree>
    <p:extLst>
      <p:ext uri="{BB962C8B-B14F-4D97-AF65-F5344CB8AC3E}">
        <p14:creationId xmlns:p14="http://schemas.microsoft.com/office/powerpoint/2010/main" val="410351948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01624" y="3642233"/>
            <a:ext cx="10515600" cy="832231"/>
          </a:xfrm>
        </p:spPr>
        <p:txBody>
          <a:bodyPr/>
          <a:lstStyle/>
          <a:p>
            <a:pPr marL="0" indent="0" algn="ctr">
              <a:buNone/>
            </a:pPr>
            <a:r>
              <a:rPr lang="sl-SI" sz="4800" b="1" dirty="0" smtClean="0"/>
              <a:t>NASA </a:t>
            </a:r>
            <a:r>
              <a:rPr lang="sl-SI" sz="4800" dirty="0" smtClean="0"/>
              <a:t>(vesoljske agencije)</a:t>
            </a:r>
            <a:endParaRPr lang="sl-SI" sz="4800" dirty="0"/>
          </a:p>
          <a:p>
            <a:pPr marL="0" indent="0">
              <a:buNone/>
            </a:pPr>
            <a:endParaRPr lang="sl-SI" dirty="0" smtClean="0"/>
          </a:p>
        </p:txBody>
      </p:sp>
      <p:sp>
        <p:nvSpPr>
          <p:cNvPr id="4" name="Označba mesta vsebine 2"/>
          <p:cNvSpPr txBox="1">
            <a:spLocks/>
          </p:cNvSpPr>
          <p:nvPr/>
        </p:nvSpPr>
        <p:spPr>
          <a:xfrm>
            <a:off x="777240" y="1179449"/>
            <a:ext cx="10515600" cy="17588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4000" b="1" smtClean="0"/>
              <a:t>8.</a:t>
            </a:r>
            <a:r>
              <a:rPr lang="sl-SI" sz="4000" smtClean="0"/>
              <a:t> Evropska je ESA, ruska se imenuje Roscosmos, </a:t>
            </a:r>
            <a:r>
              <a:rPr lang="sl-SI" sz="4000" b="1" u="sng" smtClean="0"/>
              <a:t>kako</a:t>
            </a:r>
            <a:r>
              <a:rPr lang="sl-SI" sz="4000" smtClean="0"/>
              <a:t> se pa imenuje ameriška?</a:t>
            </a:r>
            <a:endParaRPr lang="sl-SI" sz="4000" dirty="0" smtClean="0"/>
          </a:p>
        </p:txBody>
      </p:sp>
    </p:spTree>
    <p:extLst>
      <p:ext uri="{BB962C8B-B14F-4D97-AF65-F5344CB8AC3E}">
        <p14:creationId xmlns:p14="http://schemas.microsoft.com/office/powerpoint/2010/main" val="577899650"/>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1438656" y="4852416"/>
            <a:ext cx="8814816" cy="1316736"/>
          </a:xfrm>
        </p:spPr>
        <p:txBody>
          <a:bodyPr>
            <a:normAutofit fontScale="32500" lnSpcReduction="20000"/>
          </a:bodyPr>
          <a:lstStyle/>
          <a:p>
            <a:pPr marL="0" indent="0">
              <a:buNone/>
            </a:pPr>
            <a:endParaRPr lang="sl-SI" sz="2400" b="1" dirty="0"/>
          </a:p>
          <a:p>
            <a:pPr marL="0" indent="0" algn="ctr">
              <a:buNone/>
            </a:pPr>
            <a:r>
              <a:rPr lang="sl-SI" sz="13500" b="1" dirty="0" smtClean="0"/>
              <a:t>CHARLES GOODYEAR</a:t>
            </a:r>
          </a:p>
          <a:p>
            <a:pPr marL="0" indent="0">
              <a:buNone/>
            </a:pPr>
            <a:endParaRPr lang="sl-SI" sz="2400" b="1" dirty="0"/>
          </a:p>
          <a:p>
            <a:pPr marL="0" indent="0">
              <a:buNone/>
            </a:pPr>
            <a:r>
              <a:rPr lang="sl-SI" sz="2400" b="1" dirty="0" smtClean="0"/>
              <a:t>              </a:t>
            </a:r>
          </a:p>
        </p:txBody>
      </p:sp>
      <p:sp>
        <p:nvSpPr>
          <p:cNvPr id="5" name="AutoShape 4" descr="Pnevmatike za osebna vozila – Goodyea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6" descr="Goodyear Tire &amp; Rubber After-Pandemic: Will People Start To Travel Again  Soon? - Fom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7" name="AutoShape 8" descr="Goodyear Tire &amp; Rubber After-Pandemic: Will People Start To Travel Again  Soon? - Fom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AutoShape 10" descr="Goodyear Tire &amp; Rubber After-Pandemic: Will People Start To Travel Again  Soon? - Fomi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4" name="AutoShape 2" descr="Charles Goodyear - Wikipedi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AutoShape 4" descr="CHARLES GOODYEAR - ChronoZoom (Zgodovin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0" name="Označba mesta vsebine 2"/>
          <p:cNvSpPr txBox="1">
            <a:spLocks/>
          </p:cNvSpPr>
          <p:nvPr/>
        </p:nvSpPr>
        <p:spPr>
          <a:xfrm>
            <a:off x="765175" y="922338"/>
            <a:ext cx="10515600" cy="414953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3600" b="1" dirty="0" smtClean="0"/>
              <a:t>9. </a:t>
            </a:r>
            <a:r>
              <a:rPr lang="sl-SI" sz="3600" dirty="0" smtClean="0"/>
              <a:t>Kdo naj bi odkril proces vulkanizacije (gume) na osnovi žvepla že daljnega leta 1839, čeprav je ta izum patentiral komaj 5. julija 1843 in ni nikoli dobil nobenega denarja zaradi tega patenta, saj ga je v Veliki Britaniji pri prijavi patenta prehitel znanstvenik in inženir Thomas </a:t>
            </a:r>
            <a:r>
              <a:rPr lang="sl-SI" sz="3600" dirty="0" err="1" smtClean="0"/>
              <a:t>Hancock</a:t>
            </a:r>
            <a:r>
              <a:rPr lang="sl-SI" sz="3600" dirty="0" smtClean="0"/>
              <a:t>? Posledično je zaradi tega ta oseba umrla v velikih dolgovih. Danes se po njej imenuje eden izmed gumarskih proizvajalcev. Navedite to </a:t>
            </a:r>
            <a:r>
              <a:rPr lang="sl-SI" sz="3600" b="1" u="sng" dirty="0" smtClean="0"/>
              <a:t>osebo</a:t>
            </a:r>
            <a:r>
              <a:rPr lang="sl-SI" sz="3600" b="1" dirty="0" smtClean="0"/>
              <a:t>. </a:t>
            </a:r>
          </a:p>
          <a:p>
            <a:pPr marL="0" indent="0">
              <a:buFont typeface="Arial" panose="020B0604020202020204" pitchFamily="34" charset="0"/>
              <a:buNone/>
            </a:pPr>
            <a:endParaRPr lang="sl-SI" sz="2400" b="1" dirty="0" smtClean="0"/>
          </a:p>
          <a:p>
            <a:pPr marL="0" indent="0">
              <a:buFont typeface="Arial" panose="020B0604020202020204" pitchFamily="34" charset="0"/>
              <a:buNone/>
            </a:pPr>
            <a:r>
              <a:rPr lang="sl-SI" sz="2400" b="1" dirty="0" smtClean="0"/>
              <a:t>              </a:t>
            </a:r>
          </a:p>
        </p:txBody>
      </p:sp>
    </p:spTree>
    <p:extLst>
      <p:ext uri="{BB962C8B-B14F-4D97-AF65-F5344CB8AC3E}">
        <p14:creationId xmlns:p14="http://schemas.microsoft.com/office/powerpoint/2010/main" val="454783621"/>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1122299"/>
          </a:xfrm>
        </p:spPr>
        <p:txBody>
          <a:bodyPr>
            <a:normAutofit/>
          </a:bodyPr>
          <a:lstStyle/>
          <a:p>
            <a:r>
              <a:rPr lang="sl-SI" sz="4000" b="1" dirty="0" smtClean="0"/>
              <a:t>10.</a:t>
            </a:r>
            <a:endParaRPr lang="sl-SI" sz="4000" b="1" dirty="0"/>
          </a:p>
        </p:txBody>
      </p:sp>
      <p:sp>
        <p:nvSpPr>
          <p:cNvPr id="4" name="Označba mesta vsebine 2"/>
          <p:cNvSpPr txBox="1">
            <a:spLocks/>
          </p:cNvSpPr>
          <p:nvPr/>
        </p:nvSpPr>
        <p:spPr>
          <a:xfrm>
            <a:off x="838200" y="1487424"/>
            <a:ext cx="10515600" cy="446227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4000" b="1" dirty="0" smtClean="0"/>
              <a:t>A) </a:t>
            </a:r>
            <a:r>
              <a:rPr lang="sl-SI" sz="4000" dirty="0" smtClean="0"/>
              <a:t>Katero svojo </a:t>
            </a:r>
            <a:r>
              <a:rPr lang="sl-SI" sz="4000" b="1" u="sng" dirty="0" smtClean="0"/>
              <a:t>platformo</a:t>
            </a:r>
            <a:r>
              <a:rPr lang="sl-SI" sz="4000" dirty="0" smtClean="0"/>
              <a:t> za trgovanje s </a:t>
            </a:r>
            <a:r>
              <a:rPr lang="sl-SI" sz="4000" dirty="0" err="1" smtClean="0"/>
              <a:t>kriptovalutami</a:t>
            </a:r>
            <a:r>
              <a:rPr lang="sl-SI" sz="4000" dirty="0" smtClean="0"/>
              <a:t> sta leta 2018 prodala slovenska multimilijonarja </a:t>
            </a:r>
            <a:r>
              <a:rPr lang="sl-SI" sz="4000" dirty="0" err="1" smtClean="0"/>
              <a:t>Damian</a:t>
            </a:r>
            <a:r>
              <a:rPr lang="sl-SI" sz="4000" dirty="0" smtClean="0"/>
              <a:t> Merlak in Nejc Kodrič?</a:t>
            </a:r>
            <a:br>
              <a:rPr lang="sl-SI" sz="4000" dirty="0" smtClean="0"/>
            </a:br>
            <a:r>
              <a:rPr lang="sl-SI" sz="4000" b="1" dirty="0" smtClean="0"/>
              <a:t>BITSTAMP</a:t>
            </a:r>
            <a:r>
              <a:rPr lang="sl-SI" sz="4000" dirty="0" smtClean="0"/>
              <a:t/>
            </a:r>
            <a:br>
              <a:rPr lang="sl-SI" sz="4000" dirty="0" smtClean="0"/>
            </a:br>
            <a:endParaRPr lang="sl-SI" sz="4000" dirty="0" smtClean="0"/>
          </a:p>
          <a:p>
            <a:pPr marL="0" indent="0">
              <a:buFont typeface="Arial" panose="020B0604020202020204" pitchFamily="34" charset="0"/>
              <a:buNone/>
            </a:pPr>
            <a:r>
              <a:rPr lang="sl-SI" sz="4000" b="1" dirty="0" smtClean="0"/>
              <a:t>B)</a:t>
            </a:r>
            <a:r>
              <a:rPr lang="sl-SI" sz="4000" dirty="0" smtClean="0"/>
              <a:t> Katera je največja </a:t>
            </a:r>
            <a:r>
              <a:rPr lang="sl-SI" sz="4000" b="1" u="sng" dirty="0" smtClean="0"/>
              <a:t>platforma</a:t>
            </a:r>
            <a:r>
              <a:rPr lang="sl-SI" sz="4000" b="1" dirty="0" smtClean="0"/>
              <a:t> </a:t>
            </a:r>
            <a:r>
              <a:rPr lang="sl-SI" sz="4000" dirty="0" smtClean="0"/>
              <a:t>za trgovanje s </a:t>
            </a:r>
            <a:r>
              <a:rPr lang="sl-SI" sz="4000" dirty="0" err="1" smtClean="0"/>
              <a:t>kriptovalutami</a:t>
            </a:r>
            <a:r>
              <a:rPr lang="sl-SI" sz="4000" dirty="0" smtClean="0"/>
              <a:t>?</a:t>
            </a:r>
            <a:br>
              <a:rPr lang="sl-SI" sz="4000" dirty="0" smtClean="0"/>
            </a:br>
            <a:r>
              <a:rPr lang="sl-SI" sz="4000" b="1" dirty="0" smtClean="0"/>
              <a:t>BINANCE</a:t>
            </a:r>
          </a:p>
          <a:p>
            <a:pPr marL="0" indent="0">
              <a:buFont typeface="Arial" panose="020B0604020202020204" pitchFamily="34" charset="0"/>
              <a:buNone/>
            </a:pPr>
            <a:endParaRPr lang="sl-SI" b="1" dirty="0" smtClean="0">
              <a:solidFill>
                <a:srgbClr val="FF0000"/>
              </a:solidFill>
            </a:endParaRPr>
          </a:p>
          <a:p>
            <a:endParaRPr lang="sl-SI" dirty="0" smtClean="0">
              <a:solidFill>
                <a:srgbClr val="FF0000"/>
              </a:solidFill>
            </a:endParaRPr>
          </a:p>
          <a:p>
            <a:endParaRPr lang="sl-SI" dirty="0" smtClean="0"/>
          </a:p>
          <a:p>
            <a:endParaRPr lang="sl-SI" dirty="0"/>
          </a:p>
        </p:txBody>
      </p:sp>
    </p:spTree>
    <p:extLst>
      <p:ext uri="{BB962C8B-B14F-4D97-AF65-F5344CB8AC3E}">
        <p14:creationId xmlns:p14="http://schemas.microsoft.com/office/powerpoint/2010/main" val="2934328260"/>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38200" y="2023873"/>
            <a:ext cx="10515600" cy="816863"/>
          </a:xfrm>
        </p:spPr>
        <p:txBody>
          <a:bodyPr/>
          <a:lstStyle/>
          <a:p>
            <a:pPr marL="0" indent="0" algn="ctr">
              <a:buNone/>
            </a:pPr>
            <a:r>
              <a:rPr lang="sl-SI" sz="4800" b="1" dirty="0" smtClean="0"/>
              <a:t>TELEGRAF</a:t>
            </a:r>
          </a:p>
        </p:txBody>
      </p:sp>
      <p:sp>
        <p:nvSpPr>
          <p:cNvPr id="5" name="AutoShape 6" descr="Telegram brez sprememb direktive GDPR | Moni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6" name="Slika 5"/>
          <p:cNvPicPr>
            <a:picLocks noChangeAspect="1"/>
          </p:cNvPicPr>
          <p:nvPr/>
        </p:nvPicPr>
        <p:blipFill>
          <a:blip r:embed="rId2"/>
          <a:stretch>
            <a:fillRect/>
          </a:stretch>
        </p:blipFill>
        <p:spPr>
          <a:xfrm>
            <a:off x="4109085" y="3039872"/>
            <a:ext cx="4095750" cy="3467100"/>
          </a:xfrm>
          <a:prstGeom prst="rect">
            <a:avLst/>
          </a:prstGeom>
        </p:spPr>
      </p:pic>
      <p:sp>
        <p:nvSpPr>
          <p:cNvPr id="7" name="Označba mesta vsebine 2"/>
          <p:cNvSpPr txBox="1">
            <a:spLocks/>
          </p:cNvSpPr>
          <p:nvPr/>
        </p:nvSpPr>
        <p:spPr>
          <a:xfrm>
            <a:off x="1191768" y="438913"/>
            <a:ext cx="10515600" cy="1584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3400" b="1" dirty="0" smtClean="0"/>
              <a:t>11. </a:t>
            </a:r>
            <a:r>
              <a:rPr lang="sl-SI" sz="3400" dirty="0" smtClean="0"/>
              <a:t>Leta 1844 je izumitelj ob izumu </a:t>
            </a:r>
            <a:r>
              <a:rPr lang="sl-SI" sz="3400" b="1" u="sng" dirty="0" smtClean="0"/>
              <a:t>katere naprave</a:t>
            </a:r>
            <a:r>
              <a:rPr lang="sl-SI" sz="3400" b="1" dirty="0" smtClean="0"/>
              <a:t> </a:t>
            </a:r>
            <a:r>
              <a:rPr lang="sl-SI" sz="3400" dirty="0" smtClean="0"/>
              <a:t>poslal sporočilo:  „</a:t>
            </a:r>
            <a:r>
              <a:rPr lang="sl-SI" sz="3400" dirty="0" err="1" smtClean="0"/>
              <a:t>What</a:t>
            </a:r>
            <a:r>
              <a:rPr lang="sl-SI" sz="3400" dirty="0" smtClean="0"/>
              <a:t> </a:t>
            </a:r>
            <a:r>
              <a:rPr lang="sl-SI" sz="3400" dirty="0" err="1" smtClean="0"/>
              <a:t>hath</a:t>
            </a:r>
            <a:r>
              <a:rPr lang="sl-SI" sz="3400" dirty="0" smtClean="0"/>
              <a:t> God </a:t>
            </a:r>
            <a:r>
              <a:rPr lang="sl-SI" sz="3400" dirty="0" err="1" smtClean="0"/>
              <a:t>wrought</a:t>
            </a:r>
            <a:r>
              <a:rPr lang="sl-SI" sz="3400" dirty="0" smtClean="0"/>
              <a:t>!“ (kakšen čudež, kaj je Bog naredil)?</a:t>
            </a:r>
          </a:p>
        </p:txBody>
      </p:sp>
    </p:spTree>
    <p:extLst>
      <p:ext uri="{BB962C8B-B14F-4D97-AF65-F5344CB8AC3E}">
        <p14:creationId xmlns:p14="http://schemas.microsoft.com/office/powerpoint/2010/main" val="2603266852"/>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26431" y="1950720"/>
            <a:ext cx="10515600" cy="597408"/>
          </a:xfrm>
        </p:spPr>
        <p:txBody>
          <a:bodyPr>
            <a:normAutofit fontScale="90000"/>
          </a:bodyPr>
          <a:lstStyle/>
          <a:p>
            <a:pPr algn="ctr"/>
            <a:r>
              <a:rPr lang="sl-SI" sz="3600" b="1" dirty="0" smtClean="0"/>
              <a:t>DEŽELA NOMADOV</a:t>
            </a:r>
            <a:r>
              <a:rPr lang="sl-SI" dirty="0"/>
              <a:t/>
            </a:r>
            <a:br>
              <a:rPr lang="sl-SI" dirty="0"/>
            </a:br>
            <a:endParaRPr lang="sl-SI" dirty="0"/>
          </a:p>
        </p:txBody>
      </p:sp>
      <p:pic>
        <p:nvPicPr>
          <p:cNvPr id="4" name="Slika 3" descr="Nomadi - Wikipedija, prosta enciklopedija"/>
          <p:cNvPicPr/>
          <p:nvPr/>
        </p:nvPicPr>
        <p:blipFill>
          <a:blip r:embed="rId2">
            <a:extLst>
              <a:ext uri="{28A0092B-C50C-407E-A947-70E740481C1C}">
                <a14:useLocalDpi xmlns:a14="http://schemas.microsoft.com/office/drawing/2010/main" val="0"/>
              </a:ext>
            </a:extLst>
          </a:blip>
          <a:srcRect/>
          <a:stretch>
            <a:fillRect/>
          </a:stretch>
        </p:blipFill>
        <p:spPr bwMode="auto">
          <a:xfrm>
            <a:off x="460249" y="2692719"/>
            <a:ext cx="4892040" cy="3621269"/>
          </a:xfrm>
          <a:prstGeom prst="rect">
            <a:avLst/>
          </a:prstGeom>
          <a:noFill/>
          <a:ln>
            <a:noFill/>
          </a:ln>
        </p:spPr>
      </p:pic>
      <p:pic>
        <p:nvPicPr>
          <p:cNvPr id="1028" name="Picture 4" descr="Film Dežela nomadov je na oskarjih prejel zlati kipec za najboljši film,  najboljšo režijo in glavno žensko vlogo - Metropolitan.si"/>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28199" y="2398645"/>
            <a:ext cx="6207769" cy="4209415"/>
          </a:xfrm>
          <a:prstGeom prst="rect">
            <a:avLst/>
          </a:prstGeom>
          <a:noFill/>
          <a:extLst>
            <a:ext uri="{909E8E84-426E-40DD-AFC4-6F175D3DCCD1}">
              <a14:hiddenFill xmlns:a14="http://schemas.microsoft.com/office/drawing/2010/main">
                <a:solidFill>
                  <a:srgbClr val="FFFFFF"/>
                </a:solidFill>
              </a14:hiddenFill>
            </a:ext>
          </a:extLst>
        </p:spPr>
      </p:pic>
      <p:sp>
        <p:nvSpPr>
          <p:cNvPr id="5" name="Naslov 1"/>
          <p:cNvSpPr txBox="1">
            <a:spLocks/>
          </p:cNvSpPr>
          <p:nvPr/>
        </p:nvSpPr>
        <p:spPr>
          <a:xfrm>
            <a:off x="777240" y="658368"/>
            <a:ext cx="10515600" cy="1292352"/>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3600" b="1" dirty="0" smtClean="0"/>
              <a:t>12. </a:t>
            </a:r>
            <a:r>
              <a:rPr lang="sl-SI" sz="3600" dirty="0" smtClean="0"/>
              <a:t>Kateri </a:t>
            </a:r>
            <a:r>
              <a:rPr lang="sl-SI" sz="3600" b="1" u="sng" dirty="0" smtClean="0"/>
              <a:t>film</a:t>
            </a:r>
            <a:r>
              <a:rPr lang="sl-SI" sz="3600" b="1" dirty="0" smtClean="0"/>
              <a:t> </a:t>
            </a:r>
            <a:r>
              <a:rPr lang="sl-SI" sz="3600" dirty="0" smtClean="0"/>
              <a:t>je letos dobil oskarja za najboljši film? V Prekmurju je tudi ena avtošola, ki ima enega izmed nazivov v svojem imenu. </a:t>
            </a:r>
            <a:r>
              <a:rPr lang="sl-SI" dirty="0" smtClean="0"/>
              <a:t/>
            </a:r>
            <a:br>
              <a:rPr lang="sl-SI" dirty="0" smtClean="0"/>
            </a:br>
            <a:endParaRPr lang="sl-SI" dirty="0"/>
          </a:p>
        </p:txBody>
      </p:sp>
    </p:spTree>
    <p:extLst>
      <p:ext uri="{BB962C8B-B14F-4D97-AF65-F5344CB8AC3E}">
        <p14:creationId xmlns:p14="http://schemas.microsoft.com/office/powerpoint/2010/main" val="2194394698"/>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703652" y="3108961"/>
            <a:ext cx="10430691" cy="682751"/>
          </a:xfrm>
        </p:spPr>
        <p:txBody>
          <a:bodyPr/>
          <a:lstStyle/>
          <a:p>
            <a:pPr marL="0" indent="0" algn="ctr">
              <a:buNone/>
            </a:pPr>
            <a:r>
              <a:rPr lang="sl-SI" sz="3600" b="1" dirty="0" smtClean="0"/>
              <a:t>MATTERHORN</a:t>
            </a:r>
            <a:endParaRPr lang="sl-SI" sz="3600" b="1" dirty="0"/>
          </a:p>
          <a:p>
            <a:pPr marL="0" indent="0" algn="ctr">
              <a:buNone/>
            </a:pPr>
            <a:endParaRPr lang="sl-SI" dirty="0"/>
          </a:p>
        </p:txBody>
      </p:sp>
      <p:pic>
        <p:nvPicPr>
          <p:cNvPr id="6" name="Slika 5" descr="https://img.rtvcdn.si/_up/upload/2021/10/01/6592866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7034" y="3879850"/>
            <a:ext cx="6537960" cy="2390140"/>
          </a:xfrm>
          <a:prstGeom prst="rect">
            <a:avLst/>
          </a:prstGeom>
          <a:noFill/>
          <a:ln>
            <a:noFill/>
          </a:ln>
        </p:spPr>
      </p:pic>
      <p:sp>
        <p:nvSpPr>
          <p:cNvPr id="5" name="Označba mesta vsebine 2"/>
          <p:cNvSpPr txBox="1">
            <a:spLocks/>
          </p:cNvSpPr>
          <p:nvPr/>
        </p:nvSpPr>
        <p:spPr>
          <a:xfrm>
            <a:off x="691460" y="512065"/>
            <a:ext cx="10430691" cy="25087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3200" b="1" smtClean="0"/>
              <a:t>13.</a:t>
            </a:r>
            <a:r>
              <a:rPr lang="sl-SI" sz="3200" smtClean="0"/>
              <a:t> Mednarodna smučarska zveza je letos odobrila načrte o smuku pod katero fascinatno </a:t>
            </a:r>
            <a:r>
              <a:rPr lang="sl-SI" sz="3200" b="1" u="sng" smtClean="0"/>
              <a:t>goro</a:t>
            </a:r>
            <a:r>
              <a:rPr lang="sl-SI" sz="3200" smtClean="0"/>
              <a:t>, ki je na sliki?  Večina smukačev nad to idejo ni bila navdušena, predvsem zaradi visoke nadmorske višine. Sicer ta gora slovi kot ena najbolj »smrtnih« v Evropi, saj je pristop k njej mogoč le najbolj izkušenim planincem. Nekaj dni nazaj je »vzela« našega izjemnega alpinista Gašperja Ahačiča.</a:t>
            </a:r>
            <a:endParaRPr lang="sl-SI" dirty="0"/>
          </a:p>
        </p:txBody>
      </p:sp>
    </p:spTree>
    <p:extLst>
      <p:ext uri="{BB962C8B-B14F-4D97-AF65-F5344CB8AC3E}">
        <p14:creationId xmlns:p14="http://schemas.microsoft.com/office/powerpoint/2010/main" val="3768761743"/>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38200" y="2211977"/>
            <a:ext cx="10515600" cy="506839"/>
          </a:xfrm>
        </p:spPr>
        <p:txBody>
          <a:bodyPr>
            <a:noAutofit/>
          </a:bodyPr>
          <a:lstStyle/>
          <a:p>
            <a:pPr marL="0" indent="0" algn="ctr">
              <a:buNone/>
            </a:pPr>
            <a:r>
              <a:rPr lang="sl-SI" sz="4000" b="1" dirty="0" smtClean="0"/>
              <a:t>BAHAMI</a:t>
            </a:r>
            <a:endParaRPr lang="sl-SI" sz="4000" b="1" dirty="0"/>
          </a:p>
        </p:txBody>
      </p:sp>
      <p:pic>
        <p:nvPicPr>
          <p:cNvPr id="4" name="Slika 3" descr="Phoenix Suns center Deandre Ayton stands to lose $2 million after ba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5640" y="2924337"/>
            <a:ext cx="5760720" cy="3590109"/>
          </a:xfrm>
          <a:prstGeom prst="rect">
            <a:avLst/>
          </a:prstGeom>
          <a:noFill/>
          <a:ln>
            <a:noFill/>
          </a:ln>
        </p:spPr>
      </p:pic>
      <p:sp>
        <p:nvSpPr>
          <p:cNvPr id="5" name="Označba mesta vsebine 2"/>
          <p:cNvSpPr txBox="1">
            <a:spLocks/>
          </p:cNvSpPr>
          <p:nvPr/>
        </p:nvSpPr>
        <p:spPr>
          <a:xfrm>
            <a:off x="838200" y="349213"/>
            <a:ext cx="10515600" cy="2116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3200" b="1" smtClean="0"/>
              <a:t>14.</a:t>
            </a:r>
            <a:r>
              <a:rPr lang="sl-SI" sz="3200" smtClean="0"/>
              <a:t> Naš fenomen Luka Dončič je bil leta 2018 izbran kot tretji nabor lige NBA, prvi nabor je bil center DeAndre Ayton, ki ga je izbrala ekipa Phoenix Suns. Iz glavnega mesta katere letoviške</a:t>
            </a:r>
            <a:r>
              <a:rPr lang="sl-SI" sz="3200" b="1" smtClean="0"/>
              <a:t> </a:t>
            </a:r>
            <a:r>
              <a:rPr lang="sl-SI" sz="3200" b="1" u="sng" smtClean="0"/>
              <a:t>karibske države</a:t>
            </a:r>
            <a:r>
              <a:rPr lang="sl-SI" sz="3200" smtClean="0"/>
              <a:t> prihaja?</a:t>
            </a:r>
            <a:endParaRPr lang="sl-SI" sz="3200" dirty="0"/>
          </a:p>
        </p:txBody>
      </p:sp>
    </p:spTree>
    <p:extLst>
      <p:ext uri="{BB962C8B-B14F-4D97-AF65-F5344CB8AC3E}">
        <p14:creationId xmlns:p14="http://schemas.microsoft.com/office/powerpoint/2010/main" val="93592108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65544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199" y="359529"/>
            <a:ext cx="9549385" cy="1542423"/>
          </a:xfrm>
        </p:spPr>
        <p:txBody>
          <a:bodyPr>
            <a:normAutofit/>
          </a:bodyPr>
          <a:lstStyle/>
          <a:p>
            <a:pPr algn="ctr"/>
            <a:r>
              <a:rPr lang="sl-SI" b="1" dirty="0" smtClean="0"/>
              <a:t>15. </a:t>
            </a:r>
            <a:r>
              <a:rPr lang="sl-SI" dirty="0" smtClean="0"/>
              <a:t>Katera </a:t>
            </a:r>
            <a:r>
              <a:rPr lang="sl-SI" b="1" u="sng" dirty="0"/>
              <a:t>žival</a:t>
            </a:r>
            <a:r>
              <a:rPr lang="sl-SI" dirty="0"/>
              <a:t> spi najdlje izmed vseh</a:t>
            </a:r>
            <a:r>
              <a:rPr lang="sl-SI" dirty="0" smtClean="0"/>
              <a:t>?</a:t>
            </a:r>
            <a:r>
              <a:rPr lang="sl-SI" dirty="0"/>
              <a:t/>
            </a:r>
            <a:br>
              <a:rPr lang="sl-SI" dirty="0"/>
            </a:br>
            <a:r>
              <a:rPr lang="sl-SI" sz="2800" b="1" dirty="0" smtClean="0"/>
              <a:t>             </a:t>
            </a:r>
            <a:r>
              <a:rPr lang="sl-SI" sz="4900" b="1" dirty="0" smtClean="0">
                <a:solidFill>
                  <a:schemeClr val="bg2">
                    <a:lumMod val="25000"/>
                  </a:schemeClr>
                </a:solidFill>
              </a:rPr>
              <a:t>KOALA (20-22 ur)</a:t>
            </a:r>
            <a:endParaRPr lang="sl-SI" sz="4900" b="1" dirty="0">
              <a:solidFill>
                <a:schemeClr val="bg2">
                  <a:lumMod val="25000"/>
                </a:schemeClr>
              </a:solidFill>
            </a:endParaRPr>
          </a:p>
        </p:txBody>
      </p:sp>
      <p:sp>
        <p:nvSpPr>
          <p:cNvPr id="3" name="Označba mesta vsebine 2"/>
          <p:cNvSpPr>
            <a:spLocks noGrp="1"/>
          </p:cNvSpPr>
          <p:nvPr>
            <p:ph idx="1"/>
          </p:nvPr>
        </p:nvSpPr>
        <p:spPr>
          <a:xfrm>
            <a:off x="6037217" y="4799195"/>
            <a:ext cx="23727892" cy="8079126"/>
          </a:xfrm>
        </p:spPr>
        <p:txBody>
          <a:bodyPr/>
          <a:lstStyle/>
          <a:p>
            <a:endParaRPr lang="sl-SI" b="1" dirty="0"/>
          </a:p>
          <a:p>
            <a:endParaRPr lang="sl-SI" dirty="0"/>
          </a:p>
        </p:txBody>
      </p:sp>
      <p:pic>
        <p:nvPicPr>
          <p:cNvPr id="4" name="Slika 3" descr="Evkaliptus (Eucalyptus)"/>
          <p:cNvPicPr/>
          <p:nvPr/>
        </p:nvPicPr>
        <p:blipFill>
          <a:blip r:embed="rId2">
            <a:extLst>
              <a:ext uri="{28A0092B-C50C-407E-A947-70E740481C1C}">
                <a14:useLocalDpi xmlns:a14="http://schemas.microsoft.com/office/drawing/2010/main" val="0"/>
              </a:ext>
            </a:extLst>
          </a:blip>
          <a:srcRect/>
          <a:stretch>
            <a:fillRect/>
          </a:stretch>
        </p:blipFill>
        <p:spPr bwMode="auto">
          <a:xfrm>
            <a:off x="1330138" y="4104251"/>
            <a:ext cx="3848100" cy="2438400"/>
          </a:xfrm>
          <a:prstGeom prst="rect">
            <a:avLst/>
          </a:prstGeom>
          <a:noFill/>
          <a:ln>
            <a:noFill/>
          </a:ln>
        </p:spPr>
      </p:pic>
      <p:pic>
        <p:nvPicPr>
          <p:cNvPr id="2050" name="Picture 2" descr="Kaj je evkaliptus - Online media t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1583" y="2412778"/>
            <a:ext cx="5931973" cy="393315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Psička Taylor pomaga reševati koale v goreči Avstraliji - Moj Pes"/>
          <p:cNvSpPr>
            <a:spLocks noChangeAspect="1" noChangeArrowheads="1"/>
          </p:cNvSpPr>
          <p:nvPr/>
        </p:nvSpPr>
        <p:spPr bwMode="auto">
          <a:xfrm>
            <a:off x="155574" y="-144463"/>
            <a:ext cx="2002409"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778" y="2190560"/>
            <a:ext cx="3525460" cy="1714500"/>
          </a:xfrm>
          <a:prstGeom prst="rect">
            <a:avLst/>
          </a:prstGeom>
        </p:spPr>
      </p:pic>
    </p:spTree>
    <p:extLst>
      <p:ext uri="{BB962C8B-B14F-4D97-AF65-F5344CB8AC3E}">
        <p14:creationId xmlns:p14="http://schemas.microsoft.com/office/powerpoint/2010/main" val="461320625"/>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266265" y="1707969"/>
            <a:ext cx="10969752" cy="627887"/>
          </a:xfrm>
        </p:spPr>
        <p:txBody>
          <a:bodyPr>
            <a:noAutofit/>
          </a:bodyPr>
          <a:lstStyle/>
          <a:p>
            <a:pPr marL="0" indent="0" algn="ctr">
              <a:buNone/>
            </a:pPr>
            <a:r>
              <a:rPr lang="sl-SI" sz="4000" b="1" dirty="0" smtClean="0"/>
              <a:t>PLANIKA</a:t>
            </a:r>
            <a:endParaRPr lang="sl-SI" sz="4000" dirty="0"/>
          </a:p>
        </p:txBody>
      </p:sp>
      <p:pic>
        <p:nvPicPr>
          <p:cNvPr id="4" name="Slika 3" descr="Leontopodium Alpinum – Vrtnarstvo Breskvar d.o.o. | Cvetličarna in center  drevesnic"/>
          <p:cNvPicPr/>
          <p:nvPr/>
        </p:nvPicPr>
        <p:blipFill>
          <a:blip r:embed="rId2">
            <a:extLst>
              <a:ext uri="{28A0092B-C50C-407E-A947-70E740481C1C}">
                <a14:useLocalDpi xmlns:a14="http://schemas.microsoft.com/office/drawing/2010/main" val="0"/>
              </a:ext>
            </a:extLst>
          </a:blip>
          <a:srcRect/>
          <a:stretch>
            <a:fillRect/>
          </a:stretch>
        </p:blipFill>
        <p:spPr bwMode="auto">
          <a:xfrm>
            <a:off x="3663261" y="2513729"/>
            <a:ext cx="4175760" cy="3962400"/>
          </a:xfrm>
          <a:prstGeom prst="rect">
            <a:avLst/>
          </a:prstGeom>
          <a:noFill/>
          <a:ln>
            <a:noFill/>
          </a:ln>
        </p:spPr>
      </p:pic>
      <p:sp>
        <p:nvSpPr>
          <p:cNvPr id="5" name="Označba mesta vsebine 2"/>
          <p:cNvSpPr txBox="1">
            <a:spLocks/>
          </p:cNvSpPr>
          <p:nvPr/>
        </p:nvSpPr>
        <p:spPr>
          <a:xfrm>
            <a:off x="554736" y="810768"/>
            <a:ext cx="10969752" cy="1347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3200" b="1" dirty="0" smtClean="0"/>
              <a:t>16.</a:t>
            </a:r>
            <a:r>
              <a:rPr lang="sl-SI" sz="3200" dirty="0" smtClean="0"/>
              <a:t> Katera je najstarejša zavarovana </a:t>
            </a:r>
            <a:r>
              <a:rPr lang="sl-SI" sz="3200" b="1" u="sng" dirty="0" smtClean="0"/>
              <a:t>rastlina</a:t>
            </a:r>
            <a:r>
              <a:rPr lang="sl-SI" sz="3200" dirty="0" smtClean="0"/>
              <a:t> na Slovenskem (že od leta 1896)?</a:t>
            </a:r>
            <a:endParaRPr lang="sl-SI" sz="3200" dirty="0"/>
          </a:p>
        </p:txBody>
      </p:sp>
    </p:spTree>
    <p:extLst>
      <p:ext uri="{BB962C8B-B14F-4D97-AF65-F5344CB8AC3E}">
        <p14:creationId xmlns:p14="http://schemas.microsoft.com/office/powerpoint/2010/main" val="3064987094"/>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956962" y="3425952"/>
            <a:ext cx="10515600" cy="843289"/>
          </a:xfrm>
        </p:spPr>
        <p:txBody>
          <a:bodyPr/>
          <a:lstStyle/>
          <a:p>
            <a:pPr marL="0" indent="0">
              <a:buNone/>
            </a:pPr>
            <a:r>
              <a:rPr lang="sl-SI" sz="2400" b="1" dirty="0" smtClean="0"/>
              <a:t>PRIDNESTRJE, TRANSNISTRIJA- </a:t>
            </a:r>
            <a:r>
              <a:rPr lang="sl-SI" sz="2400" b="1" dirty="0"/>
              <a:t>uradno </a:t>
            </a:r>
            <a:r>
              <a:rPr lang="sl-SI" sz="2400" b="1" dirty="0" err="1"/>
              <a:t>Pridnestrska</a:t>
            </a:r>
            <a:r>
              <a:rPr lang="sl-SI" sz="2400" b="1" dirty="0"/>
              <a:t> Moldavska Republika</a:t>
            </a:r>
          </a:p>
          <a:p>
            <a:pPr marL="0" indent="0">
              <a:buNone/>
            </a:pPr>
            <a:endParaRPr lang="sl-SI" sz="2400" dirty="0">
              <a:solidFill>
                <a:srgbClr val="FF0000"/>
              </a:solidFill>
            </a:endParaRPr>
          </a:p>
        </p:txBody>
      </p:sp>
      <p:pic>
        <p:nvPicPr>
          <p:cNvPr id="4" name="Slika 3" descr="FC Sheriff.svg"/>
          <p:cNvPicPr/>
          <p:nvPr/>
        </p:nvPicPr>
        <p:blipFill>
          <a:blip r:embed="rId2">
            <a:extLst>
              <a:ext uri="{28A0092B-C50C-407E-A947-70E740481C1C}">
                <a14:useLocalDpi xmlns:a14="http://schemas.microsoft.com/office/drawing/2010/main" val="0"/>
              </a:ext>
            </a:extLst>
          </a:blip>
          <a:srcRect/>
          <a:stretch>
            <a:fillRect/>
          </a:stretch>
        </p:blipFill>
        <p:spPr bwMode="auto">
          <a:xfrm>
            <a:off x="4122962" y="3986784"/>
            <a:ext cx="2091800" cy="2336483"/>
          </a:xfrm>
          <a:prstGeom prst="rect">
            <a:avLst/>
          </a:prstGeom>
          <a:noFill/>
          <a:ln>
            <a:noFill/>
          </a:ln>
        </p:spPr>
      </p:pic>
      <p:sp>
        <p:nvSpPr>
          <p:cNvPr id="5" name="Označba mesta vsebine 2"/>
          <p:cNvSpPr txBox="1">
            <a:spLocks/>
          </p:cNvSpPr>
          <p:nvPr/>
        </p:nvSpPr>
        <p:spPr>
          <a:xfrm>
            <a:off x="685364" y="443689"/>
            <a:ext cx="10515600" cy="3161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b="1" dirty="0" smtClean="0"/>
              <a:t>17. </a:t>
            </a:r>
            <a:r>
              <a:rPr lang="sl-SI" dirty="0" smtClean="0"/>
              <a:t>» Malček« Šerif </a:t>
            </a:r>
            <a:r>
              <a:rPr lang="sl-SI" dirty="0" err="1" smtClean="0"/>
              <a:t>Tiraspol</a:t>
            </a:r>
            <a:r>
              <a:rPr lang="sl-SI" dirty="0" smtClean="0"/>
              <a:t>  letos prvič nastopa v evropski Ligi prvakov v nogometu ter tudi kaže izjemne predstave v tem tekmovanju, saj je letos v gosteh premagal celo Real Madrid, najuspešnejšo ekipo v zgodovini tega tekmovanja. Ta senzacija se nanaša predvsem na letni proračun, ki je samo okoli 4,7 milijonov EUR. Tudi vrednost igralcev na </a:t>
            </a:r>
            <a:r>
              <a:rPr lang="sl-SI" dirty="0" err="1" smtClean="0"/>
              <a:t>transfermarktu</a:t>
            </a:r>
            <a:r>
              <a:rPr lang="sl-SI" dirty="0" smtClean="0"/>
              <a:t> je okoli 21 milijonov EUR, kar je nekje 3-krat več od Murinih. Nas pa zanima, iz katere </a:t>
            </a:r>
            <a:r>
              <a:rPr lang="sl-SI" b="1" u="sng" dirty="0" smtClean="0"/>
              <a:t>pokrajine</a:t>
            </a:r>
            <a:r>
              <a:rPr lang="sl-SI" dirty="0" smtClean="0"/>
              <a:t> v Moldaviji prihaja?</a:t>
            </a:r>
            <a:endParaRPr lang="sl-SI" dirty="0">
              <a:solidFill>
                <a:srgbClr val="FF0000"/>
              </a:solidFill>
            </a:endParaRPr>
          </a:p>
        </p:txBody>
      </p:sp>
    </p:spTree>
    <p:extLst>
      <p:ext uri="{BB962C8B-B14F-4D97-AF65-F5344CB8AC3E}">
        <p14:creationId xmlns:p14="http://schemas.microsoft.com/office/powerpoint/2010/main" val="2970546245"/>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620049" y="2561354"/>
            <a:ext cx="10648406" cy="700169"/>
          </a:xfrm>
        </p:spPr>
        <p:txBody>
          <a:bodyPr/>
          <a:lstStyle/>
          <a:p>
            <a:pPr marL="0" indent="0" algn="ctr">
              <a:buNone/>
            </a:pPr>
            <a:r>
              <a:rPr lang="sl-SI" b="1" dirty="0" smtClean="0"/>
              <a:t>FRANKFURT NA MAJNI</a:t>
            </a:r>
            <a:endParaRPr lang="sl-SI" dirty="0" smtClean="0"/>
          </a:p>
          <a:p>
            <a:pPr marL="0" indent="0">
              <a:buNone/>
            </a:pPr>
            <a:endParaRPr lang="sl-SI" dirty="0"/>
          </a:p>
          <a:p>
            <a:endParaRPr lang="sl-SI" dirty="0"/>
          </a:p>
        </p:txBody>
      </p:sp>
      <p:pic>
        <p:nvPicPr>
          <p:cNvPr id="4" name="Slika 3"/>
          <p:cNvPicPr>
            <a:picLocks noChangeAspect="1"/>
          </p:cNvPicPr>
          <p:nvPr/>
        </p:nvPicPr>
        <p:blipFill>
          <a:blip r:embed="rId2"/>
          <a:stretch>
            <a:fillRect/>
          </a:stretch>
        </p:blipFill>
        <p:spPr>
          <a:xfrm>
            <a:off x="2047167" y="3261523"/>
            <a:ext cx="7794171" cy="3257550"/>
          </a:xfrm>
          <a:prstGeom prst="rect">
            <a:avLst/>
          </a:prstGeom>
        </p:spPr>
      </p:pic>
      <p:sp>
        <p:nvSpPr>
          <p:cNvPr id="5" name="Označba mesta vsebine 2"/>
          <p:cNvSpPr txBox="1">
            <a:spLocks/>
          </p:cNvSpPr>
          <p:nvPr/>
        </p:nvSpPr>
        <p:spPr>
          <a:xfrm>
            <a:off x="1229650" y="304801"/>
            <a:ext cx="10648406" cy="2426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b="1" dirty="0" smtClean="0"/>
              <a:t>18.</a:t>
            </a:r>
            <a:r>
              <a:rPr lang="sl-SI" dirty="0" smtClean="0"/>
              <a:t> Kje poteka največji knjižni festival na svetu, ki poteka vsako leto oktobra? Lani je bil izveden v spletni izvedbi, letos pa je bil izveden v normalni obliki, čeprav z omejitvami.</a:t>
            </a:r>
          </a:p>
          <a:p>
            <a:pPr marL="0" indent="0">
              <a:buFont typeface="Arial" panose="020B0604020202020204" pitchFamily="34" charset="0"/>
              <a:buNone/>
            </a:pPr>
            <a:r>
              <a:rPr lang="sl-SI" dirty="0" smtClean="0"/>
              <a:t>Obstajata dve mesti s tem imenom: eno mesto je na Odri, drugi na Majni. Nas zanima </a:t>
            </a:r>
            <a:r>
              <a:rPr lang="sl-SI" b="1" u="sng" dirty="0" smtClean="0"/>
              <a:t>večje</a:t>
            </a:r>
            <a:r>
              <a:rPr lang="sl-SI" dirty="0" smtClean="0"/>
              <a:t>, bolj znano </a:t>
            </a:r>
            <a:r>
              <a:rPr lang="sl-SI" b="1" u="sng" dirty="0" smtClean="0"/>
              <a:t>mesto</a:t>
            </a:r>
            <a:r>
              <a:rPr lang="sl-SI" dirty="0" smtClean="0"/>
              <a:t>.</a:t>
            </a:r>
          </a:p>
          <a:p>
            <a:pPr marL="0" indent="0">
              <a:buFont typeface="Arial" panose="020B0604020202020204" pitchFamily="34" charset="0"/>
              <a:buNone/>
            </a:pPr>
            <a:endParaRPr lang="sl-SI" dirty="0" smtClean="0"/>
          </a:p>
          <a:p>
            <a:endParaRPr lang="sl-SI" dirty="0"/>
          </a:p>
        </p:txBody>
      </p:sp>
    </p:spTree>
    <p:extLst>
      <p:ext uri="{BB962C8B-B14F-4D97-AF65-F5344CB8AC3E}">
        <p14:creationId xmlns:p14="http://schemas.microsoft.com/office/powerpoint/2010/main" val="2000199338"/>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značba mesta vsebine 5"/>
          <p:cNvSpPr>
            <a:spLocks noGrp="1"/>
          </p:cNvSpPr>
          <p:nvPr>
            <p:ph idx="1"/>
          </p:nvPr>
        </p:nvSpPr>
        <p:spPr>
          <a:xfrm>
            <a:off x="618744" y="2003206"/>
            <a:ext cx="10515600" cy="624967"/>
          </a:xfrm>
        </p:spPr>
        <p:txBody>
          <a:bodyPr>
            <a:noAutofit/>
          </a:bodyPr>
          <a:lstStyle/>
          <a:p>
            <a:pPr marL="0" indent="0" algn="ctr">
              <a:buNone/>
            </a:pPr>
            <a:r>
              <a:rPr lang="sl-SI" sz="4800" b="1" dirty="0" smtClean="0"/>
              <a:t>ZANZIBAR</a:t>
            </a:r>
            <a:endParaRPr lang="sl-SI" sz="4800" dirty="0" smtClean="0"/>
          </a:p>
        </p:txBody>
      </p:sp>
      <p:pic>
        <p:nvPicPr>
          <p:cNvPr id="7" name="Slika 6" descr="The Truth About Freddie Mercury&amp;#39;s Life Is Guaranteed to Blow Your Mind - E!  Online"/>
          <p:cNvPicPr/>
          <p:nvPr/>
        </p:nvPicPr>
        <p:blipFill>
          <a:blip r:embed="rId2">
            <a:extLst>
              <a:ext uri="{28A0092B-C50C-407E-A947-70E740481C1C}">
                <a14:useLocalDpi xmlns:a14="http://schemas.microsoft.com/office/drawing/2010/main" val="0"/>
              </a:ext>
            </a:extLst>
          </a:blip>
          <a:srcRect/>
          <a:stretch>
            <a:fillRect/>
          </a:stretch>
        </p:blipFill>
        <p:spPr bwMode="auto">
          <a:xfrm>
            <a:off x="2889504" y="2817150"/>
            <a:ext cx="6339839" cy="3656802"/>
          </a:xfrm>
          <a:prstGeom prst="rect">
            <a:avLst/>
          </a:prstGeom>
          <a:noFill/>
          <a:ln>
            <a:noFill/>
          </a:ln>
        </p:spPr>
      </p:pic>
      <p:sp>
        <p:nvSpPr>
          <p:cNvPr id="8" name="Označba mesta vsebine 5"/>
          <p:cNvSpPr txBox="1">
            <a:spLocks/>
          </p:cNvSpPr>
          <p:nvPr/>
        </p:nvSpPr>
        <p:spPr>
          <a:xfrm>
            <a:off x="618744" y="606425"/>
            <a:ext cx="10515600" cy="1320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b="1" smtClean="0"/>
              <a:t>19.</a:t>
            </a:r>
            <a:r>
              <a:rPr lang="sl-SI" smtClean="0"/>
              <a:t> Najkrajša vojna v zgodovini človeštva naj bi trajala 40 minut in se je odvila 27. 8. 1896.  Odvila se je med britanskim imperijem in </a:t>
            </a:r>
            <a:r>
              <a:rPr lang="sl-SI" b="1" u="sng" smtClean="0"/>
              <a:t>katerim takratnim sultanatom</a:t>
            </a:r>
            <a:r>
              <a:rPr lang="sl-SI" smtClean="0"/>
              <a:t>?</a:t>
            </a:r>
            <a:r>
              <a:rPr lang="sl-SI" b="1" smtClean="0"/>
              <a:t> </a:t>
            </a:r>
            <a:endParaRPr lang="sl-SI" dirty="0" smtClean="0"/>
          </a:p>
        </p:txBody>
      </p:sp>
    </p:spTree>
    <p:extLst>
      <p:ext uri="{BB962C8B-B14F-4D97-AF65-F5344CB8AC3E}">
        <p14:creationId xmlns:p14="http://schemas.microsoft.com/office/powerpoint/2010/main" val="2854280395"/>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64029" y="500062"/>
            <a:ext cx="10515600" cy="1325563"/>
          </a:xfrm>
        </p:spPr>
        <p:txBody>
          <a:bodyPr>
            <a:normAutofit fontScale="90000"/>
          </a:bodyPr>
          <a:lstStyle/>
          <a:p>
            <a:r>
              <a:rPr lang="sl-SI" sz="3100" b="1" u="sng" dirty="0" smtClean="0"/>
              <a:t>20. Pravilne </a:t>
            </a:r>
            <a:r>
              <a:rPr lang="sl-SI" sz="3100" b="1" u="sng" dirty="0"/>
              <a:t>in </a:t>
            </a:r>
            <a:r>
              <a:rPr lang="sl-SI" sz="3100" b="1" u="sng" dirty="0" smtClean="0"/>
              <a:t>nepravilne</a:t>
            </a:r>
            <a:r>
              <a:rPr lang="sl-SI" sz="3100" dirty="0" smtClean="0"/>
              <a:t/>
            </a:r>
            <a:br>
              <a:rPr lang="sl-SI" sz="3100" dirty="0" smtClean="0"/>
            </a:br>
            <a:r>
              <a:rPr lang="sl-SI" sz="3100" b="1" dirty="0"/>
              <a:t/>
            </a:r>
            <a:br>
              <a:rPr lang="sl-SI" sz="3100" b="1" dirty="0"/>
            </a:br>
            <a:r>
              <a:rPr lang="sl-SI" sz="3100" b="1" dirty="0" smtClean="0"/>
              <a:t>Glavna mesta – naziv letališč:</a:t>
            </a:r>
            <a:r>
              <a:rPr lang="sl-SI" dirty="0"/>
              <a:t/>
            </a:r>
            <a:br>
              <a:rPr lang="sl-SI" dirty="0"/>
            </a:br>
            <a:endParaRPr lang="sl-SI" dirty="0"/>
          </a:p>
        </p:txBody>
      </p:sp>
      <p:sp>
        <p:nvSpPr>
          <p:cNvPr id="3" name="Označba mesta vsebine 2"/>
          <p:cNvSpPr>
            <a:spLocks noGrp="1"/>
          </p:cNvSpPr>
          <p:nvPr>
            <p:ph idx="1"/>
          </p:nvPr>
        </p:nvSpPr>
        <p:spPr/>
        <p:txBody>
          <a:bodyPr/>
          <a:lstStyle/>
          <a:p>
            <a:pPr marL="0" indent="0">
              <a:buNone/>
            </a:pPr>
            <a:r>
              <a:rPr lang="sl-SI" b="1" dirty="0" smtClean="0"/>
              <a:t>A) Madrid – </a:t>
            </a:r>
            <a:r>
              <a:rPr lang="sl-SI" b="1" dirty="0" err="1" smtClean="0"/>
              <a:t>Barajas</a:t>
            </a:r>
            <a:endParaRPr lang="sl-SI" b="1" dirty="0"/>
          </a:p>
          <a:p>
            <a:pPr marL="0" indent="0">
              <a:buNone/>
            </a:pPr>
            <a:r>
              <a:rPr lang="sl-SI" dirty="0" smtClean="0"/>
              <a:t>B) Kijev </a:t>
            </a:r>
            <a:r>
              <a:rPr lang="sl-SI" dirty="0"/>
              <a:t>– </a:t>
            </a:r>
            <a:r>
              <a:rPr lang="sl-SI" dirty="0" err="1"/>
              <a:t>Sheremetyevo</a:t>
            </a:r>
            <a:endParaRPr lang="sl-SI" dirty="0"/>
          </a:p>
          <a:p>
            <a:pPr marL="0" indent="0">
              <a:buNone/>
            </a:pPr>
            <a:r>
              <a:rPr lang="sl-SI" dirty="0" smtClean="0"/>
              <a:t>C) Moskva </a:t>
            </a:r>
            <a:r>
              <a:rPr lang="sl-SI" dirty="0"/>
              <a:t>– </a:t>
            </a:r>
            <a:r>
              <a:rPr lang="sl-SI" dirty="0" err="1"/>
              <a:t>Boryspil</a:t>
            </a:r>
            <a:endParaRPr lang="sl-SI" dirty="0"/>
          </a:p>
          <a:p>
            <a:pPr marL="0" indent="0">
              <a:buNone/>
            </a:pPr>
            <a:r>
              <a:rPr lang="sl-SI" dirty="0" smtClean="0"/>
              <a:t>Č) Bratislava </a:t>
            </a:r>
            <a:r>
              <a:rPr lang="sl-SI" dirty="0"/>
              <a:t>– Vaclav Havel</a:t>
            </a:r>
          </a:p>
          <a:p>
            <a:pPr marL="0" indent="0">
              <a:buNone/>
            </a:pPr>
            <a:r>
              <a:rPr lang="sl-SI" b="1" dirty="0" smtClean="0"/>
              <a:t>D) </a:t>
            </a:r>
            <a:r>
              <a:rPr lang="sl-SI" b="1" dirty="0" err="1" smtClean="0"/>
              <a:t>Kobenhavn</a:t>
            </a:r>
            <a:r>
              <a:rPr lang="sl-SI" b="1" dirty="0" smtClean="0"/>
              <a:t> </a:t>
            </a:r>
            <a:r>
              <a:rPr lang="sl-SI" dirty="0"/>
              <a:t>–</a:t>
            </a:r>
            <a:r>
              <a:rPr lang="sl-SI" b="1" dirty="0" smtClean="0"/>
              <a:t> </a:t>
            </a:r>
            <a:r>
              <a:rPr lang="sl-SI" b="1" dirty="0" err="1"/>
              <a:t>Kastrup</a:t>
            </a:r>
            <a:endParaRPr lang="sl-SI" b="1" dirty="0"/>
          </a:p>
          <a:p>
            <a:pPr marL="0" indent="0">
              <a:buNone/>
            </a:pPr>
            <a:r>
              <a:rPr lang="sl-SI" b="1" dirty="0" smtClean="0"/>
              <a:t>E) Oslo </a:t>
            </a:r>
            <a:r>
              <a:rPr lang="sl-SI" dirty="0"/>
              <a:t>–</a:t>
            </a:r>
            <a:r>
              <a:rPr lang="sl-SI" b="1" dirty="0" smtClean="0"/>
              <a:t> </a:t>
            </a:r>
            <a:r>
              <a:rPr lang="sl-SI" b="1" dirty="0" err="1"/>
              <a:t>Gardermoen</a:t>
            </a:r>
            <a:endParaRPr lang="sl-SI" b="1" dirty="0"/>
          </a:p>
        </p:txBody>
      </p:sp>
    </p:spTree>
    <p:extLst>
      <p:ext uri="{BB962C8B-B14F-4D97-AF65-F5344CB8AC3E}">
        <p14:creationId xmlns:p14="http://schemas.microsoft.com/office/powerpoint/2010/main" val="389891294"/>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1785256" y="5628009"/>
            <a:ext cx="8199455" cy="707886"/>
          </a:xfrm>
          <a:prstGeom prst="rect">
            <a:avLst/>
          </a:prstGeom>
          <a:noFill/>
        </p:spPr>
        <p:txBody>
          <a:bodyPr wrap="square" rtlCol="0">
            <a:spAutoFit/>
          </a:bodyPr>
          <a:lstStyle/>
          <a:p>
            <a:pPr algn="ctr"/>
            <a:r>
              <a:rPr lang="sl-SI" sz="4000" dirty="0">
                <a:latin typeface="Bahnschrift Condensed" panose="020B0502040204020203" pitchFamily="34" charset="0"/>
              </a:rPr>
              <a:t>PAVZA</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3201567207"/>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1594533" y="5506981"/>
            <a:ext cx="8199455" cy="646331"/>
          </a:xfrm>
          <a:prstGeom prst="rect">
            <a:avLst/>
          </a:prstGeom>
          <a:noFill/>
        </p:spPr>
        <p:txBody>
          <a:bodyPr wrap="square" rtlCol="0">
            <a:spAutoFit/>
          </a:bodyPr>
          <a:lstStyle/>
          <a:p>
            <a:pPr algn="ctr"/>
            <a:r>
              <a:rPr lang="sl-SI" sz="3600" dirty="0">
                <a:latin typeface="Bahnschrift Condensed" panose="020B0502040204020203" pitchFamily="34" charset="0"/>
              </a:rPr>
              <a:t>VPRAŠANJA (</a:t>
            </a:r>
            <a:r>
              <a:rPr lang="sl-SI" sz="3600">
                <a:latin typeface="Bahnschrift Condensed" panose="020B0502040204020203" pitchFamily="34" charset="0"/>
              </a:rPr>
              <a:t>DRUGI DEL</a:t>
            </a:r>
            <a:r>
              <a:rPr lang="sl-SI" sz="36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4066163190"/>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74776" y="731521"/>
            <a:ext cx="10515600" cy="2279904"/>
          </a:xfrm>
        </p:spPr>
        <p:txBody>
          <a:bodyPr/>
          <a:lstStyle/>
          <a:p>
            <a:pPr marL="0" indent="0">
              <a:buNone/>
            </a:pPr>
            <a:r>
              <a:rPr lang="sl-SI" b="1" dirty="0" smtClean="0"/>
              <a:t>21. </a:t>
            </a:r>
            <a:r>
              <a:rPr lang="sl-SI" dirty="0" smtClean="0"/>
              <a:t>Letno </a:t>
            </a:r>
            <a:r>
              <a:rPr lang="sl-SI" dirty="0"/>
              <a:t>ga obišče okrog 25.000 »pohodnikov«. Kateri izmed </a:t>
            </a:r>
            <a:r>
              <a:rPr lang="sl-SI" b="1" u="sng" dirty="0"/>
              <a:t>vrhov</a:t>
            </a:r>
            <a:r>
              <a:rPr lang="sl-SI" dirty="0"/>
              <a:t> (najvišjih na svoji celini) in spodaj na sliki je </a:t>
            </a:r>
            <a:r>
              <a:rPr lang="sl-SI" dirty="0" smtClean="0"/>
              <a:t>to? </a:t>
            </a:r>
            <a:r>
              <a:rPr lang="sl-SI" dirty="0"/>
              <a:t>Dodaten namig: Ernest Hemingway ga je omenil tudi v naslovu ene izmed svojih popularnih knjig</a:t>
            </a:r>
            <a:r>
              <a:rPr lang="sl-SI" dirty="0" smtClean="0"/>
              <a:t>. </a:t>
            </a:r>
            <a:r>
              <a:rPr lang="sl-SI" b="1" dirty="0"/>
              <a:t> </a:t>
            </a:r>
            <a:endParaRPr lang="sl-SI" dirty="0">
              <a:solidFill>
                <a:srgbClr val="FF0000"/>
              </a:solidFill>
            </a:endParaRPr>
          </a:p>
          <a:p>
            <a:endParaRPr lang="sl-SI" dirty="0"/>
          </a:p>
          <a:p>
            <a:endParaRPr lang="sl-SI" dirty="0"/>
          </a:p>
          <a:p>
            <a:endParaRPr lang="sl-SI" dirty="0"/>
          </a:p>
          <a:p>
            <a:endParaRPr lang="sl-SI" dirty="0"/>
          </a:p>
        </p:txBody>
      </p:sp>
      <p:pic>
        <p:nvPicPr>
          <p:cNvPr id="6" name="Slika 5" descr="Mount Kilimanjaro (Wikipedia, GNU)"/>
          <p:cNvPicPr/>
          <p:nvPr/>
        </p:nvPicPr>
        <p:blipFill>
          <a:blip r:embed="rId2">
            <a:extLst>
              <a:ext uri="{28A0092B-C50C-407E-A947-70E740481C1C}">
                <a14:useLocalDpi xmlns:a14="http://schemas.microsoft.com/office/drawing/2010/main" val="0"/>
              </a:ext>
            </a:extLst>
          </a:blip>
          <a:srcRect/>
          <a:stretch>
            <a:fillRect/>
          </a:stretch>
        </p:blipFill>
        <p:spPr bwMode="auto">
          <a:xfrm>
            <a:off x="2682240" y="2731008"/>
            <a:ext cx="6669024" cy="3133344"/>
          </a:xfrm>
          <a:prstGeom prst="rect">
            <a:avLst/>
          </a:prstGeom>
          <a:noFill/>
          <a:ln>
            <a:noFill/>
          </a:ln>
        </p:spPr>
      </p:pic>
    </p:spTree>
    <p:extLst>
      <p:ext uri="{BB962C8B-B14F-4D97-AF65-F5344CB8AC3E}">
        <p14:creationId xmlns:p14="http://schemas.microsoft.com/office/powerpoint/2010/main" val="4140816076"/>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2378075"/>
          </a:xfrm>
        </p:spPr>
        <p:txBody>
          <a:bodyPr>
            <a:normAutofit fontScale="90000"/>
          </a:bodyPr>
          <a:lstStyle/>
          <a:p>
            <a:r>
              <a:rPr lang="sl-SI" b="1" dirty="0" smtClean="0"/>
              <a:t>22. </a:t>
            </a:r>
            <a:r>
              <a:rPr lang="sl-SI" dirty="0" smtClean="0"/>
              <a:t>Kako se imenujejo </a:t>
            </a:r>
            <a:r>
              <a:rPr lang="sl-SI" b="1" u="sng" dirty="0" smtClean="0"/>
              <a:t>zdravila</a:t>
            </a:r>
            <a:r>
              <a:rPr lang="sl-SI" dirty="0" smtClean="0"/>
              <a:t> za zniževanje povišane telesne temperature? Če ste v dilemi, vam bo morda v pomoč tujka za požigalca.</a:t>
            </a:r>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058" y="2947595"/>
            <a:ext cx="5080000" cy="3390900"/>
          </a:xfrm>
          <a:prstGeom prst="rect">
            <a:avLst/>
          </a:prstGeom>
        </p:spPr>
      </p:pic>
    </p:spTree>
    <p:extLst>
      <p:ext uri="{BB962C8B-B14F-4D97-AF65-F5344CB8AC3E}">
        <p14:creationId xmlns:p14="http://schemas.microsoft.com/office/powerpoint/2010/main" val="255470390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9568"/>
      </p:ext>
    </p:extLst>
  </p:cSld>
  <p:clrMapOvr>
    <a:masterClrMapping/>
  </p:clrMapOvr>
  <mc:AlternateContent xmlns:mc="http://schemas.openxmlformats.org/markup-compatibility/2006" xmlns:p14="http://schemas.microsoft.com/office/powerpoint/2010/main">
    <mc:Choice Requires="p14">
      <p:transition p14:dur="0" advClick="0" advTm="100"/>
    </mc:Choice>
    <mc:Fallback xmlns="">
      <p:transition advClick="0" advTm="1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t>23.</a:t>
            </a:r>
            <a:endParaRPr lang="sl-SI" b="1" dirty="0"/>
          </a:p>
        </p:txBody>
      </p:sp>
      <p:sp>
        <p:nvSpPr>
          <p:cNvPr id="3" name="Označba mesta vsebine 2"/>
          <p:cNvSpPr>
            <a:spLocks noGrp="1"/>
          </p:cNvSpPr>
          <p:nvPr>
            <p:ph sz="half" idx="1"/>
          </p:nvPr>
        </p:nvSpPr>
        <p:spPr/>
        <p:txBody>
          <a:bodyPr>
            <a:normAutofit/>
          </a:bodyPr>
          <a:lstStyle/>
          <a:p>
            <a:pPr marL="0" indent="0">
              <a:buNone/>
            </a:pPr>
            <a:endParaRPr lang="sl-SI" dirty="0"/>
          </a:p>
          <a:p>
            <a:r>
              <a:rPr lang="sl-SI" dirty="0"/>
              <a:t>A</a:t>
            </a:r>
            <a:r>
              <a:rPr lang="sl-SI" dirty="0" smtClean="0"/>
              <a:t>) Katera</a:t>
            </a:r>
            <a:r>
              <a:rPr lang="sl-SI" b="1" dirty="0" smtClean="0"/>
              <a:t> </a:t>
            </a:r>
            <a:r>
              <a:rPr lang="sl-SI" b="1" u="sng" dirty="0"/>
              <a:t>grška boginja</a:t>
            </a:r>
            <a:r>
              <a:rPr lang="sl-SI" b="1" dirty="0"/>
              <a:t> </a:t>
            </a:r>
            <a:r>
              <a:rPr lang="sl-SI" dirty="0"/>
              <a:t>je po legendi rojeni iz Zevsove glave, potem ko bi naj </a:t>
            </a:r>
            <a:r>
              <a:rPr lang="sl-SI" dirty="0" smtClean="0"/>
              <a:t>ta </a:t>
            </a:r>
            <a:r>
              <a:rPr lang="sl-SI" dirty="0"/>
              <a:t>požrl njeno mater </a:t>
            </a:r>
            <a:r>
              <a:rPr lang="sl-SI" dirty="0" err="1"/>
              <a:t>Metido</a:t>
            </a:r>
            <a:r>
              <a:rPr lang="sl-SI" dirty="0"/>
              <a:t>? </a:t>
            </a:r>
            <a:endParaRPr lang="sl-SI" dirty="0" smtClean="0"/>
          </a:p>
        </p:txBody>
      </p:sp>
      <p:sp>
        <p:nvSpPr>
          <p:cNvPr id="4" name="Označba mesta vsebine 3"/>
          <p:cNvSpPr>
            <a:spLocks noGrp="1"/>
          </p:cNvSpPr>
          <p:nvPr>
            <p:ph sz="half" idx="2"/>
          </p:nvPr>
        </p:nvSpPr>
        <p:spPr/>
        <p:txBody>
          <a:bodyPr/>
          <a:lstStyle/>
          <a:p>
            <a:pPr marL="0" indent="0">
              <a:buNone/>
            </a:pPr>
            <a:endParaRPr lang="sl-SI" dirty="0" smtClean="0"/>
          </a:p>
          <a:p>
            <a:pPr marL="0" indent="0">
              <a:buNone/>
            </a:pPr>
            <a:r>
              <a:rPr lang="sl-SI" dirty="0" smtClean="0"/>
              <a:t>B) Imenujte </a:t>
            </a:r>
            <a:r>
              <a:rPr lang="sl-SI" b="1" u="sng" dirty="0"/>
              <a:t>rimski ekvivalent te boginje</a:t>
            </a:r>
            <a:r>
              <a:rPr lang="sl-SI" dirty="0"/>
              <a:t> pod </a:t>
            </a:r>
            <a:r>
              <a:rPr lang="sl-SI" dirty="0" smtClean="0"/>
              <a:t>A.</a:t>
            </a:r>
          </a:p>
          <a:p>
            <a:pPr marL="0" indent="0">
              <a:buNone/>
            </a:pPr>
            <a:endParaRPr lang="sl-SI" dirty="0"/>
          </a:p>
          <a:p>
            <a:pPr marL="0" indent="0">
              <a:buNone/>
            </a:pPr>
            <a:r>
              <a:rPr lang="sl-SI" dirty="0">
                <a:solidFill>
                  <a:srgbClr val="FF0000"/>
                </a:solidFill>
              </a:rPr>
              <a:t> </a:t>
            </a:r>
          </a:p>
        </p:txBody>
      </p:sp>
    </p:spTree>
    <p:extLst>
      <p:ext uri="{BB962C8B-B14F-4D97-AF65-F5344CB8AC3E}">
        <p14:creationId xmlns:p14="http://schemas.microsoft.com/office/powerpoint/2010/main" val="1610778389"/>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6"/>
            <a:ext cx="10515600" cy="5328538"/>
          </a:xfrm>
        </p:spPr>
        <p:txBody>
          <a:bodyPr>
            <a:normAutofit/>
          </a:bodyPr>
          <a:lstStyle/>
          <a:p>
            <a:r>
              <a:rPr lang="sl-SI" sz="3600" b="1" dirty="0" smtClean="0"/>
              <a:t>24. </a:t>
            </a:r>
            <a:r>
              <a:rPr lang="sl-SI" sz="3600" b="1" u="sng" dirty="0" smtClean="0"/>
              <a:t>Komu</a:t>
            </a:r>
            <a:r>
              <a:rPr lang="sl-SI" sz="3600" dirty="0" smtClean="0"/>
              <a:t> je v biografskem športnem filmu </a:t>
            </a:r>
            <a:r>
              <a:rPr lang="sl-SI" sz="3600" dirty="0" err="1" smtClean="0"/>
              <a:t>Matti</a:t>
            </a:r>
            <a:r>
              <a:rPr lang="sl-SI" sz="3600" dirty="0" smtClean="0"/>
              <a:t> </a:t>
            </a:r>
            <a:r>
              <a:rPr lang="sl-SI" sz="3600" dirty="0" err="1" smtClean="0"/>
              <a:t>Nykänen</a:t>
            </a:r>
            <a:r>
              <a:rPr lang="sl-SI" sz="3600" dirty="0" smtClean="0"/>
              <a:t> na olimpijskih igrah izrekel naslednje? </a:t>
            </a:r>
            <a:r>
              <a:rPr lang="sl-SI" sz="3600" i="1" dirty="0" smtClean="0"/>
              <a:t>„Misliš, da sem pokroviteljski? Ne, ne, ne. Ti in jaz sva kot 1. in 11. kazalec na uri. Sva si bližje od drugih. Zmagati ... izgubiti ... vse to je za male ljudi. Moški, kot sva midva, </a:t>
            </a:r>
            <a:r>
              <a:rPr lang="sl-SI" sz="3600" i="1" dirty="0"/>
              <a:t>s</a:t>
            </a:r>
            <a:r>
              <a:rPr lang="sl-SI" sz="3600" i="1" dirty="0" smtClean="0"/>
              <a:t>kočimo, da osvobodimo svojo dušo. Edina sva, ki imava danes priložnost priti v zgodovino. Če sedaj, ko naju gleda cel svet, narediva manj, kot sva sposobna, naju bo to ubilo od znotraj.“</a:t>
            </a:r>
            <a:endParaRPr lang="sl-SI" sz="3600" i="1" dirty="0"/>
          </a:p>
        </p:txBody>
      </p:sp>
    </p:spTree>
    <p:extLst>
      <p:ext uri="{BB962C8B-B14F-4D97-AF65-F5344CB8AC3E}">
        <p14:creationId xmlns:p14="http://schemas.microsoft.com/office/powerpoint/2010/main" val="1194365969"/>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2579" y="90581"/>
            <a:ext cx="11230984" cy="2926715"/>
          </a:xfrm>
        </p:spPr>
        <p:txBody>
          <a:bodyPr>
            <a:normAutofit/>
          </a:bodyPr>
          <a:lstStyle/>
          <a:p>
            <a:r>
              <a:rPr lang="sl-SI" sz="4000" b="1" dirty="0" smtClean="0"/>
              <a:t>25. </a:t>
            </a:r>
            <a:r>
              <a:rPr lang="sl-SI" sz="4000" dirty="0" smtClean="0"/>
              <a:t>Katera </a:t>
            </a:r>
            <a:r>
              <a:rPr lang="sl-SI" sz="4000" b="1" u="sng" dirty="0" smtClean="0"/>
              <a:t>zvezda </a:t>
            </a:r>
            <a:r>
              <a:rPr lang="sl-SI" sz="4000" b="1" u="sng" dirty="0" err="1" smtClean="0"/>
              <a:t>rock‘n‘rolla</a:t>
            </a:r>
            <a:r>
              <a:rPr lang="sl-SI" sz="4000" dirty="0" smtClean="0"/>
              <a:t> leta 1955 v filmu Nazaj v prihodnost iz leta 1985 po telefonu preko klica svojega bratranca sliši kasnejšo svojo najbolj znano pesem iz leta 1958, potem ko jo na kitari odigra </a:t>
            </a:r>
            <a:r>
              <a:rPr lang="sl-SI" sz="4000" dirty="0" err="1" smtClean="0"/>
              <a:t>Marty</a:t>
            </a:r>
            <a:r>
              <a:rPr lang="sl-SI" sz="4000" dirty="0" smtClean="0"/>
              <a:t> </a:t>
            </a:r>
            <a:r>
              <a:rPr lang="sl-SI" sz="4000" dirty="0" err="1" smtClean="0"/>
              <a:t>McFly</a:t>
            </a:r>
            <a:r>
              <a:rPr lang="sl-SI" sz="4000" dirty="0" smtClean="0"/>
              <a:t>?</a:t>
            </a:r>
            <a:endParaRPr lang="sl-SI" sz="4000" dirty="0"/>
          </a:p>
        </p:txBody>
      </p:sp>
      <p:pic>
        <p:nvPicPr>
          <p:cNvPr id="8" name="Slik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459" y="3017296"/>
            <a:ext cx="3475616" cy="3475616"/>
          </a:xfrm>
          <a:prstGeom prst="rect">
            <a:avLst/>
          </a:prstGeom>
        </p:spPr>
      </p:pic>
      <p:sp>
        <p:nvSpPr>
          <p:cNvPr id="9" name="PoljeZBesedilom 8"/>
          <p:cNvSpPr txBox="1"/>
          <p:nvPr/>
        </p:nvSpPr>
        <p:spPr>
          <a:xfrm>
            <a:off x="7444292" y="3017296"/>
            <a:ext cx="3593054" cy="769441"/>
          </a:xfrm>
          <a:prstGeom prst="rect">
            <a:avLst/>
          </a:prstGeom>
          <a:noFill/>
        </p:spPr>
        <p:txBody>
          <a:bodyPr wrap="square" rtlCol="0">
            <a:spAutoFit/>
          </a:bodyPr>
          <a:lstStyle/>
          <a:p>
            <a:pPr algn="ctr"/>
            <a:r>
              <a:rPr lang="sl-SI" sz="2400" b="1" dirty="0" smtClean="0"/>
              <a:t/>
            </a:r>
            <a:br>
              <a:rPr lang="sl-SI" sz="2400" b="1" dirty="0" smtClean="0"/>
            </a:br>
            <a:endParaRPr lang="sl-SI" sz="2000" dirty="0"/>
          </a:p>
        </p:txBody>
      </p:sp>
    </p:spTree>
    <p:extLst>
      <p:ext uri="{BB962C8B-B14F-4D97-AF65-F5344CB8AC3E}">
        <p14:creationId xmlns:p14="http://schemas.microsoft.com/office/powerpoint/2010/main" val="204106323"/>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62896" y="634066"/>
            <a:ext cx="10515600" cy="1325563"/>
          </a:xfrm>
        </p:spPr>
        <p:txBody>
          <a:bodyPr>
            <a:normAutofit fontScale="90000"/>
          </a:bodyPr>
          <a:lstStyle/>
          <a:p>
            <a:r>
              <a:rPr lang="sl-SI" b="1" dirty="0" smtClean="0"/>
              <a:t>26. </a:t>
            </a:r>
            <a:r>
              <a:rPr lang="sl-SI" dirty="0" smtClean="0"/>
              <a:t>V katerih </a:t>
            </a:r>
            <a:r>
              <a:rPr lang="sl-SI" b="1" u="sng" dirty="0" smtClean="0"/>
              <a:t>evropskih prestolnicah</a:t>
            </a:r>
            <a:r>
              <a:rPr lang="sl-SI" dirty="0" smtClean="0"/>
              <a:t> se nahajajo naslednje znamenitosti?</a:t>
            </a:r>
            <a:br>
              <a:rPr lang="sl-SI" dirty="0" smtClean="0"/>
            </a:br>
            <a:r>
              <a:rPr lang="sl-SI" b="1" dirty="0" smtClean="0"/>
              <a:t>A)                                          B)</a:t>
            </a:r>
            <a:endParaRPr lang="sl-SI" b="1"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75" y="2130910"/>
            <a:ext cx="4350572" cy="4350572"/>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0696" y="2130910"/>
            <a:ext cx="4533003" cy="3022002"/>
          </a:xfrm>
          <a:prstGeom prst="rect">
            <a:avLst/>
          </a:prstGeom>
        </p:spPr>
      </p:pic>
    </p:spTree>
    <p:extLst>
      <p:ext uri="{BB962C8B-B14F-4D97-AF65-F5344CB8AC3E}">
        <p14:creationId xmlns:p14="http://schemas.microsoft.com/office/powerpoint/2010/main" val="2722608359"/>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91" y="1985326"/>
            <a:ext cx="5187323" cy="3479017"/>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008" y="1985326"/>
            <a:ext cx="5580262" cy="3501614"/>
          </a:xfrm>
          <a:prstGeom prst="rect">
            <a:avLst/>
          </a:prstGeom>
        </p:spPr>
      </p:pic>
      <p:sp>
        <p:nvSpPr>
          <p:cNvPr id="2" name="Pravokotnik 1"/>
          <p:cNvSpPr/>
          <p:nvPr/>
        </p:nvSpPr>
        <p:spPr>
          <a:xfrm>
            <a:off x="560832" y="758952"/>
            <a:ext cx="7156704" cy="646331"/>
          </a:xfrm>
          <a:prstGeom prst="rect">
            <a:avLst/>
          </a:prstGeom>
        </p:spPr>
        <p:txBody>
          <a:bodyPr wrap="square">
            <a:spAutoFit/>
          </a:bodyPr>
          <a:lstStyle/>
          <a:p>
            <a:r>
              <a:rPr lang="sl-SI" sz="3600" b="1" dirty="0" smtClean="0"/>
              <a:t>C)</a:t>
            </a:r>
            <a:r>
              <a:rPr lang="sl-SI" sz="2800" b="1" dirty="0" smtClean="0"/>
              <a:t>                                                              </a:t>
            </a:r>
            <a:r>
              <a:rPr lang="sl-SI" sz="3600" b="1" dirty="0" smtClean="0"/>
              <a:t>D)</a:t>
            </a:r>
            <a:endParaRPr lang="sl-SI" sz="3600" dirty="0"/>
          </a:p>
        </p:txBody>
      </p:sp>
    </p:spTree>
    <p:extLst>
      <p:ext uri="{BB962C8B-B14F-4D97-AF65-F5344CB8AC3E}">
        <p14:creationId xmlns:p14="http://schemas.microsoft.com/office/powerpoint/2010/main" val="1127112481"/>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73030" y="548640"/>
            <a:ext cx="10515600" cy="3767328"/>
          </a:xfrm>
        </p:spPr>
        <p:txBody>
          <a:bodyPr>
            <a:normAutofit/>
          </a:bodyPr>
          <a:lstStyle/>
          <a:p>
            <a:r>
              <a:rPr lang="sl-SI" sz="5400" b="1" dirty="0" smtClean="0"/>
              <a:t>27. </a:t>
            </a:r>
            <a:r>
              <a:rPr lang="sl-SI" sz="5400" dirty="0" smtClean="0"/>
              <a:t>Direktor katere </a:t>
            </a:r>
            <a:r>
              <a:rPr lang="sl-SI" sz="5400" b="1" u="sng" dirty="0" smtClean="0"/>
              <a:t>institucije</a:t>
            </a:r>
            <a:r>
              <a:rPr lang="sl-SI" sz="5400" dirty="0" smtClean="0"/>
              <a:t> s sedežem v irskem Dublinu je bil Sir Hugh </a:t>
            </a:r>
            <a:r>
              <a:rPr lang="sl-SI" sz="5400" dirty="0" err="1" smtClean="0"/>
              <a:t>Beaver</a:t>
            </a:r>
            <a:r>
              <a:rPr lang="sl-SI" sz="5400" dirty="0" smtClean="0"/>
              <a:t>, ustanovitelj svetovno znane knjige rekordov? </a:t>
            </a:r>
            <a:endParaRPr lang="sl-SI" sz="5400" dirty="0"/>
          </a:p>
        </p:txBody>
      </p:sp>
    </p:spTree>
    <p:extLst>
      <p:ext uri="{BB962C8B-B14F-4D97-AF65-F5344CB8AC3E}">
        <p14:creationId xmlns:p14="http://schemas.microsoft.com/office/powerpoint/2010/main" val="2285249470"/>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6835" y="236034"/>
            <a:ext cx="10515600" cy="2786866"/>
          </a:xfrm>
        </p:spPr>
        <p:txBody>
          <a:bodyPr>
            <a:normAutofit fontScale="90000"/>
          </a:bodyPr>
          <a:lstStyle/>
          <a:p>
            <a:r>
              <a:rPr lang="sl-SI" sz="3200" b="1" dirty="0" smtClean="0"/>
              <a:t>28. </a:t>
            </a:r>
            <a:r>
              <a:rPr lang="sl-SI" sz="3200" dirty="0" smtClean="0"/>
              <a:t>Kako so se imenovale </a:t>
            </a:r>
            <a:r>
              <a:rPr lang="sl-SI" sz="3200" b="1" u="sng" dirty="0" smtClean="0"/>
              <a:t>kontroverzne zabave</a:t>
            </a:r>
            <a:r>
              <a:rPr lang="sl-SI" sz="3200" dirty="0" smtClean="0"/>
              <a:t> bivšega italijanskega premierja Silvia Berlusconija? Gre za dve enaki besedi, ki imata le začetno črko drugačno od obeh besed blagovne znamke žvečilnega gumija, ki je bila popularna po celotni bivši Jugoslaviji in za katero je glavni lik ustvaril Miki Muster. Enako se imenuje tudi božanstvo, ki se ga časti ponekod v Maleziji, Filipinih in na Tajskem.</a:t>
            </a:r>
            <a:endParaRPr lang="sl-SI" sz="3200" dirty="0"/>
          </a:p>
        </p:txBody>
      </p:sp>
      <p:pic>
        <p:nvPicPr>
          <p:cNvPr id="4" name="Slika 3"/>
          <p:cNvPicPr>
            <a:picLocks noChangeAspect="1"/>
          </p:cNvPicPr>
          <p:nvPr/>
        </p:nvPicPr>
        <p:blipFill>
          <a:blip r:embed="rId2"/>
          <a:stretch>
            <a:fillRect/>
          </a:stretch>
        </p:blipFill>
        <p:spPr>
          <a:xfrm>
            <a:off x="2955482" y="3022900"/>
            <a:ext cx="5056373" cy="3431350"/>
          </a:xfrm>
          <a:prstGeom prst="rect">
            <a:avLst/>
          </a:prstGeom>
        </p:spPr>
      </p:pic>
    </p:spTree>
    <p:extLst>
      <p:ext uri="{BB962C8B-B14F-4D97-AF65-F5344CB8AC3E}">
        <p14:creationId xmlns:p14="http://schemas.microsoft.com/office/powerpoint/2010/main" val="40289605"/>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94852" y="211616"/>
            <a:ext cx="11424621" cy="2528682"/>
          </a:xfrm>
        </p:spPr>
        <p:txBody>
          <a:bodyPr>
            <a:normAutofit/>
          </a:bodyPr>
          <a:lstStyle/>
          <a:p>
            <a:r>
              <a:rPr lang="sl-SI" sz="3000" b="1" dirty="0" smtClean="0"/>
              <a:t>29. </a:t>
            </a:r>
            <a:r>
              <a:rPr lang="sl-SI" sz="3000" dirty="0" smtClean="0"/>
              <a:t>Katera </a:t>
            </a:r>
            <a:r>
              <a:rPr lang="sl-SI" sz="3000" b="1" u="sng" dirty="0" smtClean="0"/>
              <a:t>kemijska snov</a:t>
            </a:r>
            <a:r>
              <a:rPr lang="sl-SI" sz="3000" dirty="0" smtClean="0"/>
              <a:t>, ki je pri sobnih pogojih plin, se v molekularni gastronomiji v svoji utekočinjeni obliki uporablja za hitro pripravo sladoleda? Zaradi nizke temperature dodane tekočine in njenega hitrega uplinjanja se v sladoledni masi ustvarijo super majhni ledeni kristali in zaradi tega je tako pripravljen sladoled super gladek in kremast.</a:t>
            </a:r>
            <a:endParaRPr lang="sl-SI" sz="3000"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2681" y="2740298"/>
            <a:ext cx="5520262" cy="3682015"/>
          </a:xfrm>
          <a:prstGeom prst="rect">
            <a:avLst/>
          </a:prstGeom>
        </p:spPr>
      </p:pic>
    </p:spTree>
    <p:extLst>
      <p:ext uri="{BB962C8B-B14F-4D97-AF65-F5344CB8AC3E}">
        <p14:creationId xmlns:p14="http://schemas.microsoft.com/office/powerpoint/2010/main" val="3152181834"/>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743712"/>
            <a:ext cx="10515600" cy="3547872"/>
          </a:xfrm>
        </p:spPr>
        <p:txBody>
          <a:bodyPr>
            <a:noAutofit/>
          </a:bodyPr>
          <a:lstStyle/>
          <a:p>
            <a:r>
              <a:rPr lang="sl-SI" sz="5400" b="1" dirty="0" smtClean="0"/>
              <a:t>30. </a:t>
            </a:r>
            <a:r>
              <a:rPr lang="sl-SI" sz="5400" dirty="0" smtClean="0"/>
              <a:t>Kolikšna je </a:t>
            </a:r>
            <a:r>
              <a:rPr lang="sl-SI" sz="5400" b="1" u="sng" dirty="0" smtClean="0"/>
              <a:t>verjetnost</a:t>
            </a:r>
            <a:r>
              <a:rPr lang="sl-SI" sz="5400" dirty="0" smtClean="0"/>
              <a:t>, da se iz standardnega (francoskega) kompleta igralnih kart v prvi  potezi povleče enega od asov?</a:t>
            </a:r>
            <a:endParaRPr lang="sl-SI" sz="5400" dirty="0"/>
          </a:p>
        </p:txBody>
      </p:sp>
    </p:spTree>
    <p:extLst>
      <p:ext uri="{BB962C8B-B14F-4D97-AF65-F5344CB8AC3E}">
        <p14:creationId xmlns:p14="http://schemas.microsoft.com/office/powerpoint/2010/main" val="344748729"/>
      </p:ext>
    </p:extLst>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64961" y="731520"/>
            <a:ext cx="10422367" cy="4352544"/>
          </a:xfrm>
        </p:spPr>
        <p:txBody>
          <a:bodyPr>
            <a:normAutofit/>
          </a:bodyPr>
          <a:lstStyle/>
          <a:p>
            <a:r>
              <a:rPr lang="sl-SI" b="1" dirty="0" smtClean="0"/>
              <a:t>31. </a:t>
            </a:r>
            <a:r>
              <a:rPr lang="sl-SI" dirty="0" smtClean="0"/>
              <a:t>Kateri </a:t>
            </a:r>
            <a:r>
              <a:rPr lang="sl-SI" b="1" u="sng" dirty="0" smtClean="0"/>
              <a:t>skladatelj</a:t>
            </a:r>
            <a:r>
              <a:rPr lang="sl-SI" b="1" dirty="0" smtClean="0"/>
              <a:t> </a:t>
            </a:r>
            <a:r>
              <a:rPr lang="sl-SI" dirty="0" smtClean="0"/>
              <a:t>je bil mašniško posvečen in je zaradi svojih rdečih las, ki jih je sicer večinoma prekrivala lasulja, dobil vzdevek „rdeči duhovnik“? Njegov opus obsega 500 koncertov, 90 sonat, 46 oper ter veliko del zborovske in komorne glasbe.</a:t>
            </a:r>
            <a:endParaRPr lang="sl-SI" dirty="0"/>
          </a:p>
        </p:txBody>
      </p:sp>
    </p:spTree>
    <p:extLst>
      <p:ext uri="{BB962C8B-B14F-4D97-AF65-F5344CB8AC3E}">
        <p14:creationId xmlns:p14="http://schemas.microsoft.com/office/powerpoint/2010/main" val="114215136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471903"/>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24168" y="463296"/>
            <a:ext cx="10687543" cy="4974336"/>
          </a:xfrm>
        </p:spPr>
        <p:txBody>
          <a:bodyPr>
            <a:normAutofit/>
          </a:bodyPr>
          <a:lstStyle/>
          <a:p>
            <a:r>
              <a:rPr lang="sl-SI" b="1" dirty="0" smtClean="0"/>
              <a:t>32. </a:t>
            </a:r>
            <a:r>
              <a:rPr lang="sl-SI" dirty="0" smtClean="0"/>
              <a:t>Katera </a:t>
            </a:r>
            <a:r>
              <a:rPr lang="sl-SI" b="1" u="sng" dirty="0" smtClean="0"/>
              <a:t>država</a:t>
            </a:r>
            <a:r>
              <a:rPr lang="sl-SI" dirty="0" smtClean="0"/>
              <a:t> se v francoščini imenuje </a:t>
            </a:r>
            <a:r>
              <a:rPr lang="sl-SI" dirty="0" err="1" smtClean="0"/>
              <a:t>Pays</a:t>
            </a:r>
            <a:r>
              <a:rPr lang="sl-SI" dirty="0" smtClean="0"/>
              <a:t>-Bas, </a:t>
            </a:r>
            <a:r>
              <a:rPr lang="sl-SI" dirty="0" err="1" smtClean="0"/>
              <a:t>indonezijščini</a:t>
            </a:r>
            <a:r>
              <a:rPr lang="sl-SI" dirty="0"/>
              <a:t> </a:t>
            </a:r>
            <a:r>
              <a:rPr lang="sl-SI" dirty="0" err="1"/>
              <a:t>Belanda</a:t>
            </a:r>
            <a:r>
              <a:rPr lang="sl-SI" dirty="0" smtClean="0"/>
              <a:t>, </a:t>
            </a:r>
            <a:r>
              <a:rPr lang="sl-SI" dirty="0"/>
              <a:t>svahiliju </a:t>
            </a:r>
            <a:r>
              <a:rPr lang="sl-SI" dirty="0" err="1" smtClean="0"/>
              <a:t>Uholanzi</a:t>
            </a:r>
            <a:r>
              <a:rPr lang="sl-SI" dirty="0" smtClean="0"/>
              <a:t>, v arabščini </a:t>
            </a:r>
            <a:r>
              <a:rPr lang="ar-AE" dirty="0"/>
              <a:t>هولندا</a:t>
            </a:r>
            <a:r>
              <a:rPr lang="sl-SI" dirty="0" smtClean="0"/>
              <a:t> </a:t>
            </a:r>
            <a:r>
              <a:rPr lang="sl-SI" dirty="0"/>
              <a:t>, finščini </a:t>
            </a:r>
            <a:r>
              <a:rPr lang="sl-SI" dirty="0" err="1" smtClean="0"/>
              <a:t>Alankomaat</a:t>
            </a:r>
            <a:r>
              <a:rPr lang="sl-SI" dirty="0" smtClean="0"/>
              <a:t>, </a:t>
            </a:r>
            <a:r>
              <a:rPr lang="sl-SI" dirty="0" err="1" smtClean="0"/>
              <a:t>mandarinščini</a:t>
            </a:r>
            <a:r>
              <a:rPr lang="sl-SI" dirty="0" smtClean="0"/>
              <a:t> </a:t>
            </a:r>
            <a:r>
              <a:rPr lang="ja-JP" altLang="en-US" dirty="0"/>
              <a:t>荷</a:t>
            </a:r>
            <a:r>
              <a:rPr lang="ja-JP" altLang="en-US" dirty="0" smtClean="0"/>
              <a:t>兰</a:t>
            </a:r>
            <a:r>
              <a:rPr lang="sl-SI" altLang="ja-JP" dirty="0" smtClean="0"/>
              <a:t>, tajščini </a:t>
            </a:r>
            <a:r>
              <a:rPr lang="th-TH" dirty="0"/>
              <a:t>ประเทศ</a:t>
            </a:r>
            <a:r>
              <a:rPr lang="th-TH" dirty="0" smtClean="0"/>
              <a:t>เนเธอร์แลนด์</a:t>
            </a:r>
            <a:r>
              <a:rPr lang="sl-SI" dirty="0" smtClean="0"/>
              <a:t>, japonščini </a:t>
            </a:r>
            <a:r>
              <a:rPr lang="ja-JP" altLang="en-US" dirty="0"/>
              <a:t>オラン</a:t>
            </a:r>
            <a:r>
              <a:rPr lang="ja-JP" altLang="en-US" dirty="0" smtClean="0"/>
              <a:t>ダ</a:t>
            </a:r>
            <a:r>
              <a:rPr lang="sl-SI" altLang="ja-JP" dirty="0" smtClean="0"/>
              <a:t>, hebrejščini </a:t>
            </a:r>
            <a:r>
              <a:rPr lang="he-IL" dirty="0"/>
              <a:t>הולנד</a:t>
            </a:r>
            <a:r>
              <a:rPr lang="sl-SI" altLang="ja-JP" dirty="0" smtClean="0"/>
              <a:t> , v hindijščini pa </a:t>
            </a:r>
            <a:r>
              <a:rPr lang="hi-IN" dirty="0" smtClean="0"/>
              <a:t>नीदरलैण्ड</a:t>
            </a:r>
            <a:r>
              <a:rPr lang="sl-SI" dirty="0"/>
              <a:t> </a:t>
            </a:r>
            <a:r>
              <a:rPr lang="sl-SI" dirty="0" smtClean="0"/>
              <a:t>?</a:t>
            </a:r>
            <a:endParaRPr lang="sl-SI" dirty="0"/>
          </a:p>
        </p:txBody>
      </p:sp>
    </p:spTree>
    <p:extLst>
      <p:ext uri="{BB962C8B-B14F-4D97-AF65-F5344CB8AC3E}">
        <p14:creationId xmlns:p14="http://schemas.microsoft.com/office/powerpoint/2010/main" val="1159921365"/>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62897" y="151467"/>
            <a:ext cx="10515600" cy="2346519"/>
          </a:xfrm>
        </p:spPr>
        <p:txBody>
          <a:bodyPr>
            <a:normAutofit/>
          </a:bodyPr>
          <a:lstStyle/>
          <a:p>
            <a:r>
              <a:rPr lang="sl-SI" sz="2800" b="1" dirty="0" smtClean="0"/>
              <a:t>33. </a:t>
            </a:r>
            <a:r>
              <a:rPr lang="sl-SI" sz="2800" dirty="0" smtClean="0"/>
              <a:t>Katero </a:t>
            </a:r>
            <a:r>
              <a:rPr lang="sl-SI" sz="2800" b="1" u="sng" dirty="0" smtClean="0"/>
              <a:t>ime</a:t>
            </a:r>
            <a:r>
              <a:rPr lang="sl-SI" sz="2800" dirty="0" smtClean="0"/>
              <a:t> se pojavi pri svetniku, po katerem se je imenovala madžarska krona, pri skoraj vseh srednjeveških srbskih kraljih rodbine </a:t>
            </a:r>
            <a:r>
              <a:rPr lang="sl-SI" sz="2800" dirty="0" err="1" smtClean="0"/>
              <a:t>Nemanjić</a:t>
            </a:r>
            <a:r>
              <a:rPr lang="sl-SI" sz="2800" dirty="0" smtClean="0"/>
              <a:t> med letoma 1166 in 1371 (tudi carju Dušanu Silnemu) in imenu majhnega črnogorskega otočka v bližini Budve?</a:t>
            </a:r>
            <a:endParaRPr lang="sl-SI" sz="2800"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1010" y="2497986"/>
            <a:ext cx="3322832" cy="3876637"/>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067" y="2685497"/>
            <a:ext cx="5425440" cy="3051810"/>
          </a:xfrm>
          <a:prstGeom prst="rect">
            <a:avLst/>
          </a:prstGeom>
        </p:spPr>
      </p:pic>
    </p:spTree>
    <p:extLst>
      <p:ext uri="{BB962C8B-B14F-4D97-AF65-F5344CB8AC3E}">
        <p14:creationId xmlns:p14="http://schemas.microsoft.com/office/powerpoint/2010/main" val="3625515479"/>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52138" y="254875"/>
            <a:ext cx="10793686" cy="5024261"/>
          </a:xfrm>
        </p:spPr>
        <p:txBody>
          <a:bodyPr>
            <a:normAutofit/>
          </a:bodyPr>
          <a:lstStyle/>
          <a:p>
            <a:r>
              <a:rPr lang="sl-SI" b="1" dirty="0" smtClean="0"/>
              <a:t>34</a:t>
            </a:r>
            <a:r>
              <a:rPr lang="sl-SI" dirty="0" smtClean="0"/>
              <a:t>. Katera </a:t>
            </a:r>
            <a:r>
              <a:rPr lang="sl-SI" b="1" u="sng" dirty="0" smtClean="0"/>
              <a:t>veriga restavracij</a:t>
            </a:r>
            <a:r>
              <a:rPr lang="sl-SI" dirty="0" smtClean="0"/>
              <a:t> ima v arizonski </a:t>
            </a:r>
            <a:r>
              <a:rPr lang="sl-SI" dirty="0" err="1" smtClean="0"/>
              <a:t>Sedoni</a:t>
            </a:r>
            <a:r>
              <a:rPr lang="sl-SI" dirty="0" smtClean="0"/>
              <a:t> turkizen logotip, v kanadskem Vancouvru je imela poslovalnico na plavajoči ladji, v Italiji pa ponekod na svojem jedilniku ponuja tudi krokete s špinačo in parmezanom?</a:t>
            </a:r>
            <a:endParaRPr lang="sl-SI" dirty="0"/>
          </a:p>
        </p:txBody>
      </p:sp>
    </p:spTree>
    <p:extLst>
      <p:ext uri="{BB962C8B-B14F-4D97-AF65-F5344CB8AC3E}">
        <p14:creationId xmlns:p14="http://schemas.microsoft.com/office/powerpoint/2010/main" val="1825864088"/>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29640" y="0"/>
            <a:ext cx="10515600" cy="2205317"/>
          </a:xfrm>
        </p:spPr>
        <p:txBody>
          <a:bodyPr>
            <a:normAutofit/>
          </a:bodyPr>
          <a:lstStyle/>
          <a:p>
            <a:r>
              <a:rPr lang="sl-SI" sz="3200" b="1" dirty="0" smtClean="0"/>
              <a:t>35. </a:t>
            </a:r>
            <a:r>
              <a:rPr lang="sl-SI" sz="3200" dirty="0" err="1" smtClean="0"/>
              <a:t>Olympia</a:t>
            </a:r>
            <a:r>
              <a:rPr lang="sl-SI" sz="3200" dirty="0" smtClean="0"/>
              <a:t> Looping je vlak smrti, ki je v obratovanju v sklopu ene od prireditev v mestu, ki je že gostilo olimpijske igre. Imenujte </a:t>
            </a:r>
            <a:r>
              <a:rPr lang="sl-SI" sz="3200" b="1" dirty="0" smtClean="0"/>
              <a:t>to </a:t>
            </a:r>
            <a:r>
              <a:rPr lang="sl-SI" sz="3200" b="1" u="sng" dirty="0" smtClean="0"/>
              <a:t>mesto</a:t>
            </a:r>
            <a:r>
              <a:rPr lang="sl-SI" sz="3200" b="1" dirty="0" smtClean="0"/>
              <a:t> in </a:t>
            </a:r>
            <a:r>
              <a:rPr lang="sl-SI" sz="3200" b="1" u="sng" dirty="0" smtClean="0"/>
              <a:t>prireditev</a:t>
            </a:r>
            <a:r>
              <a:rPr lang="sl-SI" sz="3200" b="1" dirty="0" smtClean="0"/>
              <a:t>. </a:t>
            </a:r>
            <a:r>
              <a:rPr lang="sl-SI" sz="3200" dirty="0" smtClean="0"/>
              <a:t/>
            </a:r>
            <a:br>
              <a:rPr lang="sl-SI" sz="3200" dirty="0" smtClean="0"/>
            </a:br>
            <a:r>
              <a:rPr lang="sl-SI" sz="3200" dirty="0" smtClean="0"/>
              <a:t>             (+1 točka za lokalno ime za to prireditev) </a:t>
            </a:r>
            <a:endParaRPr lang="sl-SI" sz="3200"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9101" y="2464262"/>
            <a:ext cx="6291058" cy="4167826"/>
          </a:xfrm>
          <a:prstGeom prst="rect">
            <a:avLst/>
          </a:prstGeom>
        </p:spPr>
      </p:pic>
    </p:spTree>
    <p:extLst>
      <p:ext uri="{BB962C8B-B14F-4D97-AF65-F5344CB8AC3E}">
        <p14:creationId xmlns:p14="http://schemas.microsoft.com/office/powerpoint/2010/main" val="1779919350"/>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95170" y="536448"/>
            <a:ext cx="10515600" cy="4194048"/>
          </a:xfrm>
        </p:spPr>
        <p:txBody>
          <a:bodyPr>
            <a:normAutofit/>
          </a:bodyPr>
          <a:lstStyle/>
          <a:p>
            <a:r>
              <a:rPr lang="sl-SI" b="1" dirty="0" smtClean="0"/>
              <a:t>36. </a:t>
            </a:r>
            <a:r>
              <a:rPr lang="sl-SI" dirty="0" smtClean="0"/>
              <a:t>Kateri </a:t>
            </a:r>
            <a:r>
              <a:rPr lang="sl-SI" b="1" u="sng" dirty="0" smtClean="0"/>
              <a:t>teniški igralec</a:t>
            </a:r>
            <a:r>
              <a:rPr lang="sl-SI" dirty="0" smtClean="0"/>
              <a:t> je letos v finalu OP ZDA premagal Novaka </a:t>
            </a:r>
            <a:r>
              <a:rPr lang="sl-SI" dirty="0" err="1" smtClean="0"/>
              <a:t>Đokovića</a:t>
            </a:r>
            <a:r>
              <a:rPr lang="sl-SI" dirty="0" smtClean="0"/>
              <a:t> in mu onemogočil osvojitev koledarskega Grand Slama, tj. zmage na vseh štirih turnirjih za Grand Slam v istem koledarskem letu?</a:t>
            </a:r>
            <a:endParaRPr lang="sl-SI" dirty="0"/>
          </a:p>
        </p:txBody>
      </p:sp>
    </p:spTree>
    <p:extLst>
      <p:ext uri="{BB962C8B-B14F-4D97-AF65-F5344CB8AC3E}">
        <p14:creationId xmlns:p14="http://schemas.microsoft.com/office/powerpoint/2010/main" val="2127902426"/>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11075" y="203761"/>
            <a:ext cx="10515600" cy="1325563"/>
          </a:xfrm>
        </p:spPr>
        <p:txBody>
          <a:bodyPr/>
          <a:lstStyle/>
          <a:p>
            <a:pPr algn="ctr"/>
            <a:r>
              <a:rPr lang="sl-SI" b="1" dirty="0" smtClean="0"/>
              <a:t>37. </a:t>
            </a:r>
            <a:r>
              <a:rPr lang="sl-SI" b="1" u="sng" dirty="0" smtClean="0"/>
              <a:t>Kaj</a:t>
            </a:r>
            <a:r>
              <a:rPr lang="sl-SI" dirty="0" smtClean="0"/>
              <a:t> povezuje spodnje slike?</a:t>
            </a:r>
            <a:endParaRPr lang="sl-SI" dirty="0"/>
          </a:p>
        </p:txBody>
      </p:sp>
      <p:pic>
        <p:nvPicPr>
          <p:cNvPr id="4" name="Slika 3"/>
          <p:cNvPicPr>
            <a:picLocks noChangeAspect="1"/>
          </p:cNvPicPr>
          <p:nvPr/>
        </p:nvPicPr>
        <p:blipFill>
          <a:blip r:embed="rId2"/>
          <a:stretch>
            <a:fillRect/>
          </a:stretch>
        </p:blipFill>
        <p:spPr>
          <a:xfrm>
            <a:off x="2911606" y="1443980"/>
            <a:ext cx="5558377" cy="5018729"/>
          </a:xfrm>
          <a:prstGeom prst="rect">
            <a:avLst/>
          </a:prstGeom>
        </p:spPr>
      </p:pic>
    </p:spTree>
    <p:extLst>
      <p:ext uri="{BB962C8B-B14F-4D97-AF65-F5344CB8AC3E}">
        <p14:creationId xmlns:p14="http://schemas.microsoft.com/office/powerpoint/2010/main" val="1018568716"/>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1775647"/>
          </a:xfrm>
        </p:spPr>
        <p:txBody>
          <a:bodyPr>
            <a:normAutofit/>
          </a:bodyPr>
          <a:lstStyle/>
          <a:p>
            <a:r>
              <a:rPr lang="sl-SI" b="1" dirty="0" smtClean="0"/>
              <a:t>38. </a:t>
            </a:r>
            <a:r>
              <a:rPr lang="sl-SI" dirty="0"/>
              <a:t>P</a:t>
            </a:r>
            <a:r>
              <a:rPr lang="sl-SI" dirty="0" smtClean="0"/>
              <a:t>ravilno, po vrstnem redu od leve proti desni, </a:t>
            </a:r>
            <a:r>
              <a:rPr lang="sl-SI" b="1" u="sng" dirty="0" smtClean="0"/>
              <a:t>razporedite</a:t>
            </a:r>
            <a:r>
              <a:rPr lang="sl-SI" dirty="0" smtClean="0"/>
              <a:t> krvne celice na spodnji sliki.</a:t>
            </a:r>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120" y="2259106"/>
            <a:ext cx="4603348" cy="3001383"/>
          </a:xfrm>
          <a:prstGeom prst="rect">
            <a:avLst/>
          </a:prstGeom>
        </p:spPr>
      </p:pic>
      <p:sp>
        <p:nvSpPr>
          <p:cNvPr id="5" name="PoljeZBesedilom 4"/>
          <p:cNvSpPr txBox="1"/>
          <p:nvPr/>
        </p:nvSpPr>
        <p:spPr>
          <a:xfrm>
            <a:off x="6658984" y="2982008"/>
            <a:ext cx="3216536" cy="1754326"/>
          </a:xfrm>
          <a:prstGeom prst="rect">
            <a:avLst/>
          </a:prstGeom>
          <a:noFill/>
        </p:spPr>
        <p:txBody>
          <a:bodyPr wrap="square" rtlCol="0">
            <a:spAutoFit/>
          </a:bodyPr>
          <a:lstStyle/>
          <a:p>
            <a:r>
              <a:rPr lang="sl-SI" sz="3600" dirty="0" smtClean="0"/>
              <a:t>A - TROMBOCIT</a:t>
            </a:r>
            <a:br>
              <a:rPr lang="sl-SI" sz="3600" dirty="0" smtClean="0"/>
            </a:br>
            <a:r>
              <a:rPr lang="sl-SI" sz="3600" dirty="0" smtClean="0"/>
              <a:t>B - ERITROCIT</a:t>
            </a:r>
            <a:br>
              <a:rPr lang="sl-SI" sz="3600" dirty="0" smtClean="0"/>
            </a:br>
            <a:r>
              <a:rPr lang="sl-SI" sz="3600" dirty="0" smtClean="0"/>
              <a:t>C - LEVKOCIT</a:t>
            </a:r>
            <a:endParaRPr lang="sl-SI" sz="3600" dirty="0"/>
          </a:p>
        </p:txBody>
      </p:sp>
      <p:sp>
        <p:nvSpPr>
          <p:cNvPr id="6" name="PoljeZBesedilom 5"/>
          <p:cNvSpPr txBox="1"/>
          <p:nvPr/>
        </p:nvSpPr>
        <p:spPr>
          <a:xfrm>
            <a:off x="787101" y="5100516"/>
            <a:ext cx="10617798" cy="954107"/>
          </a:xfrm>
          <a:prstGeom prst="rect">
            <a:avLst/>
          </a:prstGeom>
          <a:noFill/>
        </p:spPr>
        <p:txBody>
          <a:bodyPr wrap="square" rtlCol="0">
            <a:spAutoFit/>
          </a:bodyPr>
          <a:lstStyle/>
          <a:p>
            <a:endParaRPr lang="sl-SI" sz="2800" b="1" dirty="0" smtClean="0"/>
          </a:p>
          <a:p>
            <a:endParaRPr lang="sl-SI" sz="2800" dirty="0"/>
          </a:p>
        </p:txBody>
      </p:sp>
    </p:spTree>
    <p:extLst>
      <p:ext uri="{BB962C8B-B14F-4D97-AF65-F5344CB8AC3E}">
        <p14:creationId xmlns:p14="http://schemas.microsoft.com/office/powerpoint/2010/main" val="56888635"/>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99160" y="813689"/>
            <a:ext cx="10341864" cy="2880487"/>
          </a:xfrm>
        </p:spPr>
        <p:txBody>
          <a:bodyPr>
            <a:normAutofit/>
          </a:bodyPr>
          <a:lstStyle/>
          <a:p>
            <a:pPr marL="0" indent="0">
              <a:buNone/>
            </a:pPr>
            <a:r>
              <a:rPr lang="sl-SI" sz="4400" b="1" dirty="0" smtClean="0"/>
              <a:t>39. </a:t>
            </a:r>
            <a:r>
              <a:rPr lang="sl-SI" sz="4400" b="1" u="sng" dirty="0" smtClean="0"/>
              <a:t>Katera ekipa</a:t>
            </a:r>
            <a:r>
              <a:rPr lang="sl-SI" sz="4400" dirty="0" smtClean="0"/>
              <a:t> je aktualni slovenski prvak  v </a:t>
            </a:r>
            <a:r>
              <a:rPr lang="sl-SI" sz="4400" dirty="0" err="1" smtClean="0"/>
              <a:t>futsalu</a:t>
            </a:r>
            <a:r>
              <a:rPr lang="sl-SI" sz="4400" dirty="0"/>
              <a:t>?</a:t>
            </a:r>
            <a:r>
              <a:rPr lang="sl-SI" sz="4400" dirty="0" smtClean="0"/>
              <a:t> Namig: ta vas ima samo približno 300 prebivalcev </a:t>
            </a:r>
            <a:r>
              <a:rPr lang="sl-SI" sz="4400" dirty="0"/>
              <a:t>(</a:t>
            </a:r>
            <a:r>
              <a:rPr lang="sl-SI" sz="4400" dirty="0" smtClean="0"/>
              <a:t>2002) in leži v občini Rogatec, na meji s Hrvaško. </a:t>
            </a:r>
            <a:endParaRPr lang="sl-SI" sz="4400" b="1" dirty="0"/>
          </a:p>
        </p:txBody>
      </p:sp>
    </p:spTree>
    <p:extLst>
      <p:ext uri="{BB962C8B-B14F-4D97-AF65-F5344CB8AC3E}">
        <p14:creationId xmlns:p14="http://schemas.microsoft.com/office/powerpoint/2010/main" val="3044492744"/>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572389"/>
            <a:ext cx="10515600" cy="1573403"/>
          </a:xfrm>
        </p:spPr>
        <p:txBody>
          <a:bodyPr>
            <a:normAutofit fontScale="90000"/>
          </a:bodyPr>
          <a:lstStyle/>
          <a:p>
            <a:r>
              <a:rPr lang="sl-SI" sz="3600" b="1" dirty="0" smtClean="0"/>
              <a:t>40. </a:t>
            </a:r>
            <a:r>
              <a:rPr lang="sl-SI" sz="3600" b="1" u="sng" dirty="0" smtClean="0"/>
              <a:t>Kdo</a:t>
            </a:r>
            <a:r>
              <a:rPr lang="sl-SI" sz="3600" dirty="0" smtClean="0"/>
              <a:t> </a:t>
            </a:r>
            <a:r>
              <a:rPr lang="sl-SI" sz="3600" dirty="0"/>
              <a:t>izmed naštetih (bivših) predsednikov držav je dobil Nobelovo </a:t>
            </a:r>
            <a:r>
              <a:rPr lang="sl-SI" sz="3600" dirty="0" smtClean="0"/>
              <a:t>nagrado za mir?</a:t>
            </a:r>
            <a:r>
              <a:rPr lang="sl-SI" dirty="0"/>
              <a:t/>
            </a:r>
            <a:br>
              <a:rPr lang="sl-SI" dirty="0"/>
            </a:br>
            <a:endParaRPr lang="sl-SI" dirty="0"/>
          </a:p>
        </p:txBody>
      </p:sp>
      <p:sp>
        <p:nvSpPr>
          <p:cNvPr id="3" name="Označba mesta vsebine 2"/>
          <p:cNvSpPr>
            <a:spLocks noGrp="1"/>
          </p:cNvSpPr>
          <p:nvPr>
            <p:ph idx="1"/>
          </p:nvPr>
        </p:nvSpPr>
        <p:spPr/>
        <p:txBody>
          <a:bodyPr/>
          <a:lstStyle/>
          <a:p>
            <a:pPr marL="0" indent="0">
              <a:buNone/>
            </a:pPr>
            <a:endParaRPr lang="sl-SI" dirty="0"/>
          </a:p>
          <a:p>
            <a:pPr marL="0" indent="0">
              <a:buNone/>
            </a:pPr>
            <a:r>
              <a:rPr lang="sl-SI" dirty="0" smtClean="0"/>
              <a:t>A) Nelson </a:t>
            </a:r>
            <a:r>
              <a:rPr lang="sl-SI" dirty="0"/>
              <a:t>Mandela</a:t>
            </a:r>
          </a:p>
          <a:p>
            <a:pPr marL="0" indent="0">
              <a:buNone/>
            </a:pPr>
            <a:r>
              <a:rPr lang="sl-SI" dirty="0" smtClean="0"/>
              <a:t>B) Juan </a:t>
            </a:r>
            <a:r>
              <a:rPr lang="sl-SI" dirty="0"/>
              <a:t>Peron</a:t>
            </a:r>
          </a:p>
          <a:p>
            <a:pPr marL="0" indent="0">
              <a:buNone/>
            </a:pPr>
            <a:r>
              <a:rPr lang="sl-SI" dirty="0" smtClean="0"/>
              <a:t>C) </a:t>
            </a:r>
            <a:r>
              <a:rPr lang="sl-SI" dirty="0" err="1" smtClean="0"/>
              <a:t>Mihail</a:t>
            </a:r>
            <a:r>
              <a:rPr lang="sl-SI" dirty="0" smtClean="0"/>
              <a:t> </a:t>
            </a:r>
            <a:r>
              <a:rPr lang="sl-SI" dirty="0"/>
              <a:t>Gorbačov</a:t>
            </a:r>
          </a:p>
          <a:p>
            <a:pPr marL="0" indent="0">
              <a:buNone/>
            </a:pPr>
            <a:r>
              <a:rPr lang="sl-SI" dirty="0" smtClean="0"/>
              <a:t>Č) Jimmy </a:t>
            </a:r>
            <a:r>
              <a:rPr lang="sl-SI" dirty="0"/>
              <a:t>Carter</a:t>
            </a:r>
          </a:p>
          <a:p>
            <a:pPr marL="0" indent="0">
              <a:buNone/>
            </a:pPr>
            <a:r>
              <a:rPr lang="sl-SI" dirty="0" smtClean="0"/>
              <a:t>D) Robert </a:t>
            </a:r>
            <a:r>
              <a:rPr lang="sl-SI" dirty="0"/>
              <a:t>Mugabe</a:t>
            </a:r>
          </a:p>
          <a:p>
            <a:pPr marL="0" indent="0">
              <a:buNone/>
            </a:pPr>
            <a:r>
              <a:rPr lang="sl-SI" dirty="0" smtClean="0"/>
              <a:t>E) Idi </a:t>
            </a:r>
            <a:r>
              <a:rPr lang="sl-SI" dirty="0"/>
              <a:t>Amin </a:t>
            </a:r>
            <a:r>
              <a:rPr lang="sl-SI" dirty="0" err="1"/>
              <a:t>Dada</a:t>
            </a:r>
            <a:endParaRPr lang="sl-SI" dirty="0"/>
          </a:p>
          <a:p>
            <a:endParaRPr lang="sl-SI" dirty="0"/>
          </a:p>
        </p:txBody>
      </p:sp>
    </p:spTree>
    <p:extLst>
      <p:ext uri="{BB962C8B-B14F-4D97-AF65-F5344CB8AC3E}">
        <p14:creationId xmlns:p14="http://schemas.microsoft.com/office/powerpoint/2010/main" val="2303102908"/>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1594533" y="5671784"/>
            <a:ext cx="8199455" cy="646331"/>
          </a:xfrm>
          <a:prstGeom prst="rect">
            <a:avLst/>
          </a:prstGeom>
          <a:noFill/>
        </p:spPr>
        <p:txBody>
          <a:bodyPr wrap="square" rtlCol="0">
            <a:spAutoFit/>
          </a:bodyPr>
          <a:lstStyle/>
          <a:p>
            <a:pPr algn="ctr"/>
            <a:r>
              <a:rPr lang="sl-SI" sz="3600" dirty="0">
                <a:latin typeface="Bahnschrift Condensed" panose="020B0502040204020203" pitchFamily="34" charset="0"/>
              </a:rPr>
              <a:t>ODGOVORI (</a:t>
            </a:r>
            <a:r>
              <a:rPr lang="sl-SI" sz="3600">
                <a:latin typeface="Bahnschrift Condensed" panose="020B0502040204020203" pitchFamily="34" charset="0"/>
              </a:rPr>
              <a:t>DRUGI DEL</a:t>
            </a:r>
            <a:r>
              <a:rPr lang="sl-SI" sz="36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157521176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948482"/>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236987"/>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013952"/>
      </p:ext>
    </p:extLst>
  </p:cSld>
  <p:clrMapOvr>
    <a:masterClrMapping/>
  </p:clrMapOvr>
  <mc:AlternateContent xmlns:mc="http://schemas.openxmlformats.org/markup-compatibility/2006" xmlns:p14="http://schemas.microsoft.com/office/powerpoint/2010/main">
    <mc:Choice Requires="p14">
      <p:transition p14:dur="0" advClick="0" advTm="100"/>
    </mc:Choice>
    <mc:Fallback xmlns="">
      <p:transition advClick="0" advTm="1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816902"/>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776132"/>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431517"/>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26898"/>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107814"/>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847196"/>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716280" y="2824734"/>
            <a:ext cx="10515600" cy="682752"/>
          </a:xfrm>
        </p:spPr>
        <p:txBody>
          <a:bodyPr/>
          <a:lstStyle/>
          <a:p>
            <a:pPr marL="0" indent="0" algn="ctr">
              <a:buNone/>
            </a:pPr>
            <a:r>
              <a:rPr lang="sl-SI" sz="3600" b="1" dirty="0" smtClean="0"/>
              <a:t>KILIMANDŽARO (SNEG NA KILIMANDŽARU)</a:t>
            </a:r>
          </a:p>
          <a:p>
            <a:endParaRPr lang="sl-SI" dirty="0">
              <a:solidFill>
                <a:srgbClr val="FF0000"/>
              </a:solidFill>
            </a:endParaRPr>
          </a:p>
          <a:p>
            <a:endParaRPr lang="sl-SI" dirty="0"/>
          </a:p>
          <a:p>
            <a:endParaRPr lang="sl-SI" dirty="0"/>
          </a:p>
          <a:p>
            <a:endParaRPr lang="sl-SI" dirty="0"/>
          </a:p>
          <a:p>
            <a:endParaRPr lang="sl-SI" dirty="0"/>
          </a:p>
        </p:txBody>
      </p:sp>
      <p:pic>
        <p:nvPicPr>
          <p:cNvPr id="6" name="Slika 5" descr="Mount Kilimanjaro (Wikipedia, GNU)"/>
          <p:cNvPicPr/>
          <p:nvPr/>
        </p:nvPicPr>
        <p:blipFill>
          <a:blip r:embed="rId2">
            <a:extLst>
              <a:ext uri="{28A0092B-C50C-407E-A947-70E740481C1C}">
                <a14:useLocalDpi xmlns:a14="http://schemas.microsoft.com/office/drawing/2010/main" val="0"/>
              </a:ext>
            </a:extLst>
          </a:blip>
          <a:srcRect/>
          <a:stretch>
            <a:fillRect/>
          </a:stretch>
        </p:blipFill>
        <p:spPr bwMode="auto">
          <a:xfrm>
            <a:off x="3093720" y="4003548"/>
            <a:ext cx="5760720" cy="2240280"/>
          </a:xfrm>
          <a:prstGeom prst="rect">
            <a:avLst/>
          </a:prstGeom>
          <a:noFill/>
          <a:ln>
            <a:noFill/>
          </a:ln>
        </p:spPr>
      </p:pic>
      <p:sp>
        <p:nvSpPr>
          <p:cNvPr id="7" name="Označba mesta vsebine 2"/>
          <p:cNvSpPr txBox="1">
            <a:spLocks/>
          </p:cNvSpPr>
          <p:nvPr/>
        </p:nvSpPr>
        <p:spPr>
          <a:xfrm>
            <a:off x="874776" y="670560"/>
            <a:ext cx="10515600" cy="23408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b="1" dirty="0" smtClean="0"/>
              <a:t>21. </a:t>
            </a:r>
            <a:r>
              <a:rPr lang="sl-SI" dirty="0" smtClean="0"/>
              <a:t>Letno ga obišče okrog 25.000 »pohodnikov«. Kateri izmed </a:t>
            </a:r>
            <a:r>
              <a:rPr lang="sl-SI" b="1" u="sng" dirty="0" smtClean="0"/>
              <a:t>vrhov</a:t>
            </a:r>
            <a:r>
              <a:rPr lang="sl-SI" dirty="0" smtClean="0"/>
              <a:t> (najvišjih na svoji celini) in spodaj na sliki je to? Dodaten namig: Ernest Hemingway ga je omenil tudi v naslovu ene izmed svojih popularnih knjig. </a:t>
            </a:r>
            <a:r>
              <a:rPr lang="sl-SI" b="1" dirty="0" smtClean="0"/>
              <a:t> </a:t>
            </a:r>
            <a:endParaRPr lang="sl-SI" dirty="0" smtClean="0">
              <a:solidFill>
                <a:srgbClr val="FF0000"/>
              </a:solidFill>
            </a:endParaRPr>
          </a:p>
          <a:p>
            <a:endParaRPr lang="sl-SI" dirty="0" smtClean="0"/>
          </a:p>
        </p:txBody>
      </p:sp>
    </p:spTree>
    <p:extLst>
      <p:ext uri="{BB962C8B-B14F-4D97-AF65-F5344CB8AC3E}">
        <p14:creationId xmlns:p14="http://schemas.microsoft.com/office/powerpoint/2010/main" val="2495553664"/>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2378075"/>
          </a:xfrm>
        </p:spPr>
        <p:txBody>
          <a:bodyPr>
            <a:normAutofit fontScale="90000"/>
          </a:bodyPr>
          <a:lstStyle/>
          <a:p>
            <a:r>
              <a:rPr lang="sl-SI" b="1" dirty="0" smtClean="0"/>
              <a:t>22.</a:t>
            </a:r>
            <a:r>
              <a:rPr lang="sl-SI" dirty="0" smtClean="0"/>
              <a:t> Kako se imenujejo </a:t>
            </a:r>
            <a:r>
              <a:rPr lang="sl-SI" b="1" u="sng" dirty="0" smtClean="0"/>
              <a:t>zdravila</a:t>
            </a:r>
            <a:r>
              <a:rPr lang="sl-SI" dirty="0" smtClean="0"/>
              <a:t> za zniževanje povišane telesne temperature? Če ste v dilemi, vam bo morda v pomoč tujka za požigalca.</a:t>
            </a:r>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370" y="2911019"/>
            <a:ext cx="5080000" cy="3390900"/>
          </a:xfrm>
          <a:prstGeom prst="rect">
            <a:avLst/>
          </a:prstGeom>
        </p:spPr>
      </p:pic>
      <p:sp>
        <p:nvSpPr>
          <p:cNvPr id="6" name="PoljeZBesedilom 5"/>
          <p:cNvSpPr txBox="1"/>
          <p:nvPr/>
        </p:nvSpPr>
        <p:spPr>
          <a:xfrm>
            <a:off x="7445726" y="3384356"/>
            <a:ext cx="2457226" cy="2246769"/>
          </a:xfrm>
          <a:prstGeom prst="rect">
            <a:avLst/>
          </a:prstGeom>
          <a:noFill/>
        </p:spPr>
        <p:txBody>
          <a:bodyPr wrap="square" rtlCol="0">
            <a:spAutoFit/>
          </a:bodyPr>
          <a:lstStyle/>
          <a:p>
            <a:pPr algn="ctr"/>
            <a:r>
              <a:rPr lang="sl-SI" sz="2800" b="1" dirty="0" smtClean="0"/>
              <a:t>ANTIPIRETIKI</a:t>
            </a:r>
            <a:r>
              <a:rPr lang="sl-SI" sz="2800" dirty="0" smtClean="0"/>
              <a:t/>
            </a:r>
            <a:br>
              <a:rPr lang="sl-SI" sz="2800" dirty="0" smtClean="0"/>
            </a:br>
            <a:r>
              <a:rPr lang="sl-SI" sz="2800" dirty="0" smtClean="0"/>
              <a:t/>
            </a:r>
            <a:br>
              <a:rPr lang="sl-SI" sz="2800" dirty="0" smtClean="0"/>
            </a:br>
            <a:r>
              <a:rPr lang="sl-SI" sz="2800" dirty="0" smtClean="0"/>
              <a:t>(tujka za požigalca – </a:t>
            </a:r>
            <a:r>
              <a:rPr lang="sl-SI" sz="2800" b="1" dirty="0" smtClean="0"/>
              <a:t>piro</a:t>
            </a:r>
            <a:r>
              <a:rPr lang="sl-SI" sz="2800" dirty="0" smtClean="0"/>
              <a:t>man)</a:t>
            </a:r>
            <a:endParaRPr lang="sl-SI" sz="2800" dirty="0"/>
          </a:p>
        </p:txBody>
      </p:sp>
    </p:spTree>
    <p:extLst>
      <p:ext uri="{BB962C8B-B14F-4D97-AF65-F5344CB8AC3E}">
        <p14:creationId xmlns:p14="http://schemas.microsoft.com/office/powerpoint/2010/main" val="2396401410"/>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EEC6135-E6C5-4247-9D7B-D9BAB2A19B77}">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348</TotalTime>
  <Words>3461</Words>
  <Application>Microsoft Office PowerPoint</Application>
  <PresentationFormat>Širokozaslonsko</PresentationFormat>
  <Paragraphs>219</Paragraphs>
  <Slides>138</Slides>
  <Notes>0</Notes>
  <HiddenSlides>0</HiddenSlides>
  <MMClips>0</MMClips>
  <ScaleCrop>false</ScaleCrop>
  <HeadingPairs>
    <vt:vector size="6" baseType="variant">
      <vt:variant>
        <vt:lpstr>Uporabljene pisave</vt:lpstr>
      </vt:variant>
      <vt:variant>
        <vt:i4>11</vt:i4>
      </vt:variant>
      <vt:variant>
        <vt:lpstr>Tema</vt:lpstr>
      </vt:variant>
      <vt:variant>
        <vt:i4>1</vt:i4>
      </vt:variant>
      <vt:variant>
        <vt:lpstr>Naslovi diapozitivov</vt:lpstr>
      </vt:variant>
      <vt:variant>
        <vt:i4>138</vt:i4>
      </vt:variant>
    </vt:vector>
  </HeadingPairs>
  <TitlesOfParts>
    <vt:vector size="150" baseType="lpstr">
      <vt:lpstr>游ゴシック Light</vt:lpstr>
      <vt:lpstr>Angsana New</vt:lpstr>
      <vt:lpstr>Arial</vt:lpstr>
      <vt:lpstr>Bahnschrift Condensed</vt:lpstr>
      <vt:lpstr>Calibri</vt:lpstr>
      <vt:lpstr>Calibri Light</vt:lpstr>
      <vt:lpstr>Cambria Math</vt:lpstr>
      <vt:lpstr>Mangal</vt:lpstr>
      <vt:lpstr>Segoe Script</vt:lpstr>
      <vt:lpstr>Times New Roman</vt:lpstr>
      <vt:lpstr>Wingdings</vt:lpstr>
      <vt:lpstr>Office Theme</vt:lpstr>
      <vt:lpstr>PowerPointova predstavitev</vt:lpstr>
      <vt:lpstr>PowerPointova predstavitev</vt:lpstr>
      <vt:lpstr>PowerPointova predstavitev</vt:lpstr>
      <vt:lpstr>0. Aljaska je  največja ameriška zvezna država, ki meri 1,7 milijona kvadratnih kilometrov. Carska Rusija jo je marca 1867 prodala ZDA.  Večina javnosti je temu nakupu  nasprotovala  in je ta nakup  poimenovala kot »Sewardova norost«  (po ameriškem državnem sekretarju Williamu Henryu Sewardu, ki je zagovarjal ta nakup), Aljasko pa so poimenovali »vrt za polarne medvede«. Ta nakup je  je stal 7,2 milijona takratnih ameriških dolarjev.  Nas pa zanima, koliko okvirno bi stal ta nakup v tem obdobju?  Namig: številka je kar višja 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0. Aljaska je  največja ameriška zvezna država, ki meri 1,7 milijona kvadratnih kilometrov. Carska Rusija jo je marca 1867 prodala  ZDA.  Večina javnosti je temu nakupu  nasprotovala  in je ta nakup  poimenovala kot »Sewardova norost«  (po ameriškem državnem sekretarju Williamu Henryu Sewardu, ki je zagovarjal ta nakup), Aljasko pa so poimenovali »vrt za polarne medvede«. Ta nakup je  je stal 7,2 milijona takratnih ameriških dolarjev.  Nas pa zanima, koliko okvirno bi stal ta nakup v tem obdobju?  Namig: številka je kar višja    </vt:lpstr>
      <vt:lpstr>1. Katero osebno lastno ime povezuje spodnje slike (knjižno)?  </vt:lpstr>
      <vt:lpstr>2. Kateri ruski car je na koncu 17. stoletja v svoji državi uvedel davek na brade?</vt:lpstr>
      <vt:lpstr>3. Nazivi stripovskih junakov</vt:lpstr>
      <vt:lpstr>PowerPointova predstavitev</vt:lpstr>
      <vt:lpstr>4. William Shakespeare se je leta 1582 poročil  kot 18-letnik, njegova žena je bila 8 let starejša od njega. Napišite ime in priimek njegove žene, enak imenu in priimku ameriške igralke, ki je igrala v filmih, kot so Princeskin dnevnik, Ljubezen in druge droge, Vojna med nevestama in Pripravnik.</vt:lpstr>
      <vt:lpstr>5. Kaj je, ob dodatku sojine omake, zelenjave in v nekaterih variacijah tudi tofuja ali mesa, glavna sestavina kitajske jedi chow mein?</vt:lpstr>
      <vt:lpstr>6. V smodniški zaroti 5. novembra 1605 je v Londonu skupina rimokatolikov z Guyem Fawkesom na čelu želela izvesti atentat na protestantskega kralja Jakoba I., tako da bi ob kraljevem sklicu parlamenta razstrelili Westminstrsko palačo, a jim to ni uspelo in Fawkes je bil usmrčen. Kakšen pa je naslov filma, v katerem je prva scena namenjena spominu na to smodniško zaroto, sama zgodba pa se dogaja v distopični družbi novodobnega totalitarizma?</vt:lpstr>
      <vt:lpstr>PowerPointova predstavitev</vt:lpstr>
      <vt:lpstr>PowerPointova predstavitev</vt:lpstr>
      <vt:lpstr>PowerPointova predstavitev</vt:lpstr>
      <vt:lpstr>10.</vt:lpstr>
      <vt:lpstr>PowerPointova predstavitev</vt:lpstr>
      <vt:lpstr>12. Kateri film je letos dobil oskarja za najboljši film? V Prekmurju je tudi ena avtošola, ki ima enega izmed nazivov v svojem imenu.  </vt:lpstr>
      <vt:lpstr>PowerPointova predstavitev</vt:lpstr>
      <vt:lpstr>PowerPointova predstavitev</vt:lpstr>
      <vt:lpstr>15. Katera žival spi najdlje izmed vseh? </vt:lpstr>
      <vt:lpstr>PowerPointova predstavitev</vt:lpstr>
      <vt:lpstr>PowerPointova predstavitev</vt:lpstr>
      <vt:lpstr>PowerPointova predstavitev</vt:lpstr>
      <vt:lpstr>PowerPointova predstavitev</vt:lpstr>
      <vt:lpstr>20. Pravilne in nepravilne  Glavna mesta – naziv letališč :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1. Katero osebno lastno ime povezuje spodnje slike (knjižno)? TEREZA </vt:lpstr>
      <vt:lpstr>2. Kateri ruski car je na koncu 17. stoletja v svoji državi uvedel davek na brade?</vt:lpstr>
      <vt:lpstr>3. Nazivi stripovskih junakov</vt:lpstr>
      <vt:lpstr>PowerPointova predstavitev</vt:lpstr>
      <vt:lpstr>4. William Shakespeare se je leta 1582 poročil  kot 18-letnik, njegova žena je bila 8 let starejša od njega. Napišite ime in priimek njegove žene, enak imenu in priimku ameriške igralke, ki je igrala v filmih, kot so Princeskin dnevnik, Ljubezen in druge droge, Vojna med nevestama in Pripravnik. </vt:lpstr>
      <vt:lpstr>5. Kaj je, ob dodatku sojine omake, zelenjave in v nekaterih variacijah tudi tofuja ali mesa, glavna sestavina kitajske jedi chow mein?</vt:lpstr>
      <vt:lpstr>6.V smodniški zaroti 5. novembra 1605 je v Londonu skupina rimokatolikov z Guyem Fawkesom na čelu želela izvesti atentat na protestantskega kralja Jakoba I., tako da bi ob kraljevem sklicu parlamenta razstrelili Westminstrsko palačo, a jim to ni uspelo in Fawkes je bil usmrčen. Kakšen pa je naslov filma, v katerem je prva scena namenjena spominu na to smodniško zaroto, sama zgodba pa se dogaja v distopični družbi novodobnega totalitarizma?</vt:lpstr>
      <vt:lpstr>PowerPointova predstavitev</vt:lpstr>
      <vt:lpstr>PowerPointova predstavitev</vt:lpstr>
      <vt:lpstr>PowerPointova predstavitev</vt:lpstr>
      <vt:lpstr>10.</vt:lpstr>
      <vt:lpstr>PowerPointova predstavitev</vt:lpstr>
      <vt:lpstr>DEŽELA NOMADOV </vt:lpstr>
      <vt:lpstr>PowerPointova predstavitev</vt:lpstr>
      <vt:lpstr>PowerPointova predstavitev</vt:lpstr>
      <vt:lpstr>15. Katera žival spi najdlje izmed vseh?              KOALA (20-22 ur)</vt:lpstr>
      <vt:lpstr>PowerPointova predstavitev</vt:lpstr>
      <vt:lpstr>PowerPointova predstavitev</vt:lpstr>
      <vt:lpstr>PowerPointova predstavitev</vt:lpstr>
      <vt:lpstr>PowerPointova predstavitev</vt:lpstr>
      <vt:lpstr>20. Pravilne in nepravilne  Glavna mesta – naziv letališč: </vt:lpstr>
      <vt:lpstr>PowerPointova predstavitev</vt:lpstr>
      <vt:lpstr>PowerPointova predstavitev</vt:lpstr>
      <vt:lpstr>PowerPointova predstavitev</vt:lpstr>
      <vt:lpstr>22. Kako se imenujejo zdravila za zniževanje povišane telesne temperature? Če ste v dilemi, vam bo morda v pomoč tujka za požigalca.</vt:lpstr>
      <vt:lpstr>23.</vt:lpstr>
      <vt:lpstr>24. Komu je v biografskem športnem filmu Matti Nykänen na olimpijskih igrah izrekel naslednje? „Misliš, da sem pokroviteljski? Ne, ne, ne. Ti in jaz sva kot 1. in 11. kazalec na uri. Sva si bližje od drugih. Zmagati ... izgubiti ... vse to je za male ljudi. Moški, kot sva midva, skočimo, da osvobodimo svojo dušo. Edina sva, ki imava danes priložnost priti v zgodovino. Če sedaj, ko naju gleda cel svet, narediva manj, kot sva sposobna, naju bo to ubilo od znotraj.“</vt:lpstr>
      <vt:lpstr>25. Katera zvezda rock‘n‘rolla leta 1955 v filmu Nazaj v prihodnost iz leta 1985 po telefonu preko klica svojega bratranca sliši kasnejšo svojo najbolj znano pesem iz leta 1958, potem ko jo na kitari odigra Marty McFly?</vt:lpstr>
      <vt:lpstr>26. V katerih evropskih prestolnicah se nahajajo naslednje znamenitosti? A)                                          B)</vt:lpstr>
      <vt:lpstr>PowerPointova predstavitev</vt:lpstr>
      <vt:lpstr>27. Direktor katere institucije s sedežem v irskem Dublinu je bil Sir Hugh Beaver, ustanovitelj svetovno znane knjige rekordov? </vt:lpstr>
      <vt:lpstr>28. Kako so se imenovale kontroverzne zabave bivšega italijanskega premierja Silvia Berlusconija? Gre za dve enaki besedi, ki imata le začetno črko drugačno od obeh besed blagovne znamke žvečilnega gumija, ki je bila popularna po celotni bivši Jugoslaviji in za katero je glavni lik ustvaril Miki Muster. Enako se imenuje tudi božanstvo, ki se ga časti ponekod v Maleziji, Filipinih in na Tajskem.</vt:lpstr>
      <vt:lpstr>29. Katera kemijska snov, ki je pri sobnih pogojih plin, se v molekularni gastronomiji v svoji utekočinjeni obliki uporablja za hitro pripravo sladoleda? Zaradi nizke temperature dodane tekočine in njenega hitrega uplinjanja se v sladoledni masi ustvarijo super majhni ledeni kristali in zaradi tega je tako pripravljen sladoled super gladek in kremast.</vt:lpstr>
      <vt:lpstr>30. Kolikšna je verjetnost, da se iz standardnega (francoskega) kompleta igralnih kart v prvi  potezi povleče enega od asov?</vt:lpstr>
      <vt:lpstr>31. Kateri skladatelj je bil mašniško posvečen in je zaradi svojih rdečih las, ki jih je sicer večinoma prekrivala lasulja, dobil vzdevek „rdeči duhovnik“? Njegov opus obsega 500 koncertov, 90 sonat, 46 oper ter veliko del zborovske in komorne glasbe.</vt:lpstr>
      <vt:lpstr>32. Katera država se v francoščini imenuje Pays-Bas, indonezijščini Belanda, svahiliju Uholanzi, v arabščini هولندا , finščini Alankomaat, mandarinščini 荷兰, tajščini ประเทศเนเธอร์แลนด์, japonščini オランダ, hebrejščini הולנד , v hindijščini pa नीदरलैण्ड ?</vt:lpstr>
      <vt:lpstr>33. Katero ime se pojavi pri svetniku, po katerem se je imenovala madžarska krona, pri skoraj vseh srednjeveških srbskih kraljih rodbine Nemanjić med letoma 1166 in 1371 (tudi carju Dušanu Silnemu) in imenu majhnega črnogorskega otočka v bližini Budve?</vt:lpstr>
      <vt:lpstr>34. Katera veriga restavracij ima v arizonski Sedoni turkizen logotip, v kanadskem Vancouvru je imela poslovalnico na plavajoči ladji, v Italiji pa ponekod na svojem jedilniku ponuja tudi krokete s špinačo in parmezanom?</vt:lpstr>
      <vt:lpstr>35. Olympia Looping je vlak smrti, ki je v obratovanju v sklopu ene od prireditev v mestu, ki je že gostilo olimpijske igre. Imenujte to mesto in prireditev.               (+1 točka za lokalno ime za to prireditev) </vt:lpstr>
      <vt:lpstr>36. Kateri teniški igralec je letos v finalu OP ZDA premagal Novaka Đokovića in mu onemogočil osvojitev koledarskega Grand Slama, tj. zmage na vseh štirih turnirjih za Grand Slam v istem koledarskem letu?</vt:lpstr>
      <vt:lpstr>37. Kaj povezuje spodnje slike?</vt:lpstr>
      <vt:lpstr>38. Pravilno, po vrstnem redu od leve proti desni, razporedite krvne celice na spodnji sliki.</vt:lpstr>
      <vt:lpstr>PowerPointova predstavitev</vt:lpstr>
      <vt:lpstr>40. Kdo izmed naštetih (bivših) predsednikov držav je dobil Nobelovo nagrado za mir?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22. Kako se imenujejo zdravila za zniževanje povišane telesne temperature? Če ste v dilemi, vam bo morda v pomoč tujka za požigalca.</vt:lpstr>
      <vt:lpstr>23.</vt:lpstr>
      <vt:lpstr>24. Komu je v biografskem športnem filmu Matti Nykänen na olimpijskih igrah izrekel naslednje? „Misliš, da sem pokroviteljski? Ne, ne, ne. Ti in jaz sva kot 1. in 11. kazalec na uri. Sva si bližje od drugih. Zmagati ... izgubiti ... vse to je za male ljudi. Moški, kot sva midva, skočimo, da osvobodimo svojo dušo. Edina sva, ki imava danes priložnost priti v zgodovino. Če sedaj, ko naju gleda cel svet, narediva manj, kot sva sposobna, naju bo to ubilo od znotraj.“</vt:lpstr>
      <vt:lpstr>25.Katera zvezda rock‘n‘rolla leta 1955 v filmu Nazaj v prihodnost iz leta 1985 po telefonu preko klica svojega bratranca sliši kasnejšo svojo najbolj znano pesem iz leta 1958, potem ko jo na kitari odigra Marty McFly?</vt:lpstr>
      <vt:lpstr>26.V katerih evropskih prestolnicah se nahajajo naslednje znamenitosti? A)      B)</vt:lpstr>
      <vt:lpstr>PowerPointova predstavitev</vt:lpstr>
      <vt:lpstr>27.Direktor katere institucije s sedežem v irskem Dublinu je bil Sir Hugh Beaver, ustanovitelj svetovno znane knjige rekordov? </vt:lpstr>
      <vt:lpstr>28. Kako so se imenovale kontroverzne zabave bivšega italijanskega premierja Silvia Berlusconija? Gre za dve enaki besedi, ki imata le začetno črko drugačno od obeh besed blagovne znamke žvečilnega gumija, ki je bila popularna po celotni bivši Jugoslaviji in za katero je glavni lik ustvaril Miki Muster. Enako se imenuje tudi božanstvo, ki se ga časti ponekod v Maleziji, Filipinih in na Tajskem.</vt:lpstr>
      <vt:lpstr>29. Katera kemijska snov, ki je pri sobnih pogojih plin, se v molekularni gastronomiji v svoji utekočinjeni obliki uporablja za hitro pripravo sladoleda? Zaradi nizke temperature dodane tekočine in njenega hitrega uplinjanja se v sladoledni masi ustvarijo super majhni ledeni kristali in zaradi tega je tako pripravljen sladoled super gladek in kremast.</vt:lpstr>
      <vt:lpstr>30. Kolikšna je verjetnost, da se iz standardnega (francoskega) kompleta igralnih kart v prvi  potezi povleče enega od asov?</vt:lpstr>
      <vt:lpstr>31. Kateri skladatelj je bil mašniško posvečen in je zaradi svojih rdečih las, ki jih je sicer večinoma prekrivala lasulja, dobil vzdevek „rdeči duhovnik“? Njegov opus obsega 500 koncertov, 90 sonat, 46 oper ter veliko del zborovske in komorne glasbe.</vt:lpstr>
      <vt:lpstr>32. Katera država se v francoščini imenuje Pays-Bas, indonezijščini Belanda, svahiliju Uholanzi, v arabščini هولندا , finščini Alankomaat, mandarinščini 荷兰, tajščini ประเทศเนเธอร์แลนด์, japonščini オランダ, hebrejščini הולנד , v hindijščini pa नीदरलैण्ड ?</vt:lpstr>
      <vt:lpstr>33. Katero ime se pojavi pri svetniku, po katerem se je imenovala madžarska krona, pri skoraj vseh srednjeveških srbskih kraljih rodbine Nemanjić med letoma 1166 in 1371 (tudi carju Dušanu Silnemu) in imenu majhnega črnogorskega otočka v bližini Budve?</vt:lpstr>
      <vt:lpstr>34.Katera veriga restavracij ima v arizonski Sedoni turkizen logotip, v kanadskem Vancouvru je imela poslovalnico na plavajoči ladji, v Italiji pa ponekod na svojem jedilniku ponuja tudi krokete s špinačo in parmezanom?</vt:lpstr>
      <vt:lpstr>35. Olympia Looping je vlak smrti, ki je v obratovanju v sklopu ene od prireditev v mestu, ki je že gostilo olimpijske igre. Imenujte to mesto in prireditev.         (+1 točka za lokalno ime za to prireditev) </vt:lpstr>
      <vt:lpstr>36. Kateri teniški igralec je letos v finalu OP ZDA premagal Novaka Đokovića in mu onemogočil osvojitev koledarskega Grand Slama, tj. zmage na vseh štirih turnirjih za Grand Slam v istem koledarskem letu?</vt:lpstr>
      <vt:lpstr>37. Kaj povezuje spodnje slike?</vt:lpstr>
      <vt:lpstr>38. Pravilno, po vrstnem redu od leve proti desni, razporedite krvne celice na spodnji sliki.</vt:lpstr>
      <vt:lpstr>PowerPointova predstavitev</vt:lpstr>
      <vt:lpstr>40. Kdo izmed naštetih (bivših) predsednikov držav je dobil Nobelovo nagrado za mir?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TIEBREAK: Koliko točk je imela NK Mura v zmagoviti lanski sezoni, ko so postali prvaki 1. SNL?   </vt:lpstr>
      <vt:lpstr>PowerPointova predstavitev</vt:lpstr>
      <vt:lpstr>PowerPointova predstavitev</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1.KVIZ</dc:title>
  <dc:creator>Timon Grabovac</dc:creator>
  <cp:lastModifiedBy>Kemik Ojstra</cp:lastModifiedBy>
  <cp:revision>1175</cp:revision>
  <dcterms:created xsi:type="dcterms:W3CDTF">2019-01-31T15:57:46Z</dcterms:created>
  <dcterms:modified xsi:type="dcterms:W3CDTF">2021-11-06T12:37:57Z</dcterms:modified>
</cp:coreProperties>
</file>