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1362" r:id="rId2"/>
    <p:sldId id="1363" r:id="rId3"/>
    <p:sldId id="1790" r:id="rId4"/>
    <p:sldId id="1562" r:id="rId5"/>
    <p:sldId id="840" r:id="rId6"/>
    <p:sldId id="1739" r:id="rId7"/>
    <p:sldId id="1791" r:id="rId8"/>
    <p:sldId id="1364" r:id="rId9"/>
    <p:sldId id="1619" r:id="rId10"/>
    <p:sldId id="1621" r:id="rId11"/>
    <p:sldId id="1746" r:id="rId12"/>
    <p:sldId id="1747" r:id="rId13"/>
    <p:sldId id="1717" r:id="rId14"/>
    <p:sldId id="1625" r:id="rId15"/>
    <p:sldId id="1751" r:id="rId16"/>
    <p:sldId id="1627" r:id="rId17"/>
    <p:sldId id="1753" r:id="rId18"/>
    <p:sldId id="1755" r:id="rId19"/>
    <p:sldId id="1842" r:id="rId20"/>
    <p:sldId id="1724" r:id="rId21"/>
    <p:sldId id="1726" r:id="rId22"/>
    <p:sldId id="1633" r:id="rId23"/>
    <p:sldId id="1634" r:id="rId24"/>
    <p:sldId id="1730" r:id="rId25"/>
    <p:sldId id="1764" r:id="rId26"/>
    <p:sldId id="1638" r:id="rId27"/>
    <p:sldId id="1640" r:id="rId28"/>
    <p:sldId id="1814" r:id="rId29"/>
    <p:sldId id="1799" r:id="rId30"/>
    <p:sldId id="1366" r:id="rId31"/>
    <p:sldId id="1792" r:id="rId32"/>
    <p:sldId id="1793" r:id="rId33"/>
    <p:sldId id="1794" r:id="rId34"/>
    <p:sldId id="1795" r:id="rId35"/>
    <p:sldId id="1796" r:id="rId36"/>
    <p:sldId id="1797" r:id="rId37"/>
    <p:sldId id="1801" r:id="rId38"/>
    <p:sldId id="1802" r:id="rId39"/>
    <p:sldId id="1803" r:id="rId40"/>
    <p:sldId id="1804" r:id="rId41"/>
    <p:sldId id="1841" r:id="rId42"/>
    <p:sldId id="1806" r:id="rId43"/>
    <p:sldId id="1807" r:id="rId44"/>
    <p:sldId id="1808" r:id="rId45"/>
    <p:sldId id="1809" r:id="rId46"/>
    <p:sldId id="1810" r:id="rId47"/>
    <p:sldId id="1812" r:id="rId48"/>
    <p:sldId id="1811" r:id="rId49"/>
    <p:sldId id="1813" r:id="rId50"/>
    <p:sldId id="1766" r:id="rId51"/>
    <p:sldId id="1738" r:id="rId52"/>
    <p:sldId id="1367" r:id="rId53"/>
    <p:sldId id="1368" r:id="rId54"/>
    <p:sldId id="1665" r:id="rId55"/>
    <p:sldId id="1668" r:id="rId56"/>
    <p:sldId id="1669" r:id="rId57"/>
    <p:sldId id="1767" r:id="rId58"/>
    <p:sldId id="1671" r:id="rId59"/>
    <p:sldId id="1673" r:id="rId60"/>
    <p:sldId id="1675" r:id="rId61"/>
    <p:sldId id="1680" r:id="rId62"/>
    <p:sldId id="1824" r:id="rId63"/>
    <p:sldId id="1826" r:id="rId64"/>
    <p:sldId id="1687" r:id="rId65"/>
    <p:sldId id="1691" r:id="rId66"/>
    <p:sldId id="1693" r:id="rId67"/>
    <p:sldId id="1694" r:id="rId68"/>
    <p:sldId id="1697" r:id="rId69"/>
    <p:sldId id="1698" r:id="rId70"/>
    <p:sldId id="1700" r:id="rId71"/>
    <p:sldId id="1703" r:id="rId72"/>
    <p:sldId id="1704" r:id="rId73"/>
    <p:sldId id="1709" r:id="rId74"/>
    <p:sldId id="1707" r:id="rId75"/>
    <p:sldId id="1369" r:id="rId76"/>
    <p:sldId id="1817" r:id="rId77"/>
    <p:sldId id="1818" r:id="rId78"/>
    <p:sldId id="1815" r:id="rId79"/>
    <p:sldId id="1816" r:id="rId80"/>
    <p:sldId id="1819" r:id="rId81"/>
    <p:sldId id="1820" r:id="rId82"/>
    <p:sldId id="1822" r:id="rId83"/>
    <p:sldId id="1823" r:id="rId84"/>
    <p:sldId id="1825" r:id="rId85"/>
    <p:sldId id="1827" r:id="rId86"/>
    <p:sldId id="1828" r:id="rId87"/>
    <p:sldId id="1831" r:id="rId88"/>
    <p:sldId id="1834" r:id="rId89"/>
    <p:sldId id="1833" r:id="rId90"/>
    <p:sldId id="1835" r:id="rId91"/>
    <p:sldId id="1829" r:id="rId92"/>
    <p:sldId id="1836" r:id="rId93"/>
    <p:sldId id="1838" r:id="rId94"/>
    <p:sldId id="1839" r:id="rId95"/>
    <p:sldId id="1840" r:id="rId96"/>
    <p:sldId id="1800" r:id="rId97"/>
    <p:sldId id="1830" r:id="rId98"/>
    <p:sldId id="1837" r:id="rId99"/>
    <p:sldId id="1563" r:id="rId100"/>
    <p:sldId id="1735" r:id="rId101"/>
    <p:sldId id="1742" r:id="rId102"/>
    <p:sldId id="1798" r:id="rId103"/>
    <p:sldId id="1736" r:id="rId104"/>
    <p:sldId id="1498" r:id="rId105"/>
  </p:sldIdLst>
  <p:sldSz cx="12192000" cy="6858000"/>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F0F0"/>
    <a:srgbClr val="AADAFF"/>
    <a:srgbClr val="FFFFFF"/>
    <a:srgbClr val="9FCBEE"/>
    <a:srgbClr val="1945BD"/>
    <a:srgbClr val="5D302B"/>
    <a:srgbClr val="D79B5C"/>
    <a:srgbClr val="D02C2B"/>
    <a:srgbClr val="9FBAC3"/>
    <a:srgbClr val="C7BD9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7478" autoAdjust="0"/>
    <p:restoredTop sz="94249" autoAdjust="0"/>
  </p:normalViewPr>
  <p:slideViewPr>
    <p:cSldViewPr snapToGrid="0">
      <p:cViewPr varScale="1">
        <p:scale>
          <a:sx n="78" d="100"/>
          <a:sy n="78" d="100"/>
        </p:scale>
        <p:origin x="108" y="4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viewProps" Target="viewProp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ableStyles" Target="tableStyle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47E3DDA-6EEF-4270-AD56-13A3185149F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sl-SI"/>
          </a:p>
        </p:txBody>
      </p:sp>
      <p:sp>
        <p:nvSpPr>
          <p:cNvPr id="3" name="Subtitle 2">
            <a:extLst>
              <a:ext uri="{FF2B5EF4-FFF2-40B4-BE49-F238E27FC236}">
                <a16:creationId xmlns:a16="http://schemas.microsoft.com/office/drawing/2014/main" xmlns="" id="{7FB36468-BE74-4595-9E9C-C79B44284F1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sl-SI"/>
          </a:p>
        </p:txBody>
      </p:sp>
      <p:sp>
        <p:nvSpPr>
          <p:cNvPr id="4" name="Date Placeholder 3">
            <a:extLst>
              <a:ext uri="{FF2B5EF4-FFF2-40B4-BE49-F238E27FC236}">
                <a16:creationId xmlns:a16="http://schemas.microsoft.com/office/drawing/2014/main" xmlns="" id="{64C182B1-E358-40F3-AC4B-168E490B0FD9}"/>
              </a:ext>
            </a:extLst>
          </p:cNvPr>
          <p:cNvSpPr>
            <a:spLocks noGrp="1"/>
          </p:cNvSpPr>
          <p:nvPr>
            <p:ph type="dt" sz="half" idx="10"/>
          </p:nvPr>
        </p:nvSpPr>
        <p:spPr/>
        <p:txBody>
          <a:bodyPr/>
          <a:lstStyle/>
          <a:p>
            <a:fld id="{7F2B0DE9-EB77-4DAE-A92F-2BE97838A996}" type="datetimeFigureOut">
              <a:rPr lang="sl-SI" smtClean="0"/>
              <a:t>15.4.2023</a:t>
            </a:fld>
            <a:endParaRPr lang="sl-SI"/>
          </a:p>
        </p:txBody>
      </p:sp>
      <p:sp>
        <p:nvSpPr>
          <p:cNvPr id="5" name="Footer Placeholder 4">
            <a:extLst>
              <a:ext uri="{FF2B5EF4-FFF2-40B4-BE49-F238E27FC236}">
                <a16:creationId xmlns:a16="http://schemas.microsoft.com/office/drawing/2014/main" xmlns="" id="{EE6D59C0-381D-41A0-8E8D-3099D78DB4D6}"/>
              </a:ext>
            </a:extLst>
          </p:cNvPr>
          <p:cNvSpPr>
            <a:spLocks noGrp="1"/>
          </p:cNvSpPr>
          <p:nvPr>
            <p:ph type="ftr" sz="quarter" idx="11"/>
          </p:nvPr>
        </p:nvSpPr>
        <p:spPr/>
        <p:txBody>
          <a:bodyPr/>
          <a:lstStyle/>
          <a:p>
            <a:endParaRPr lang="sl-SI"/>
          </a:p>
        </p:txBody>
      </p:sp>
      <p:sp>
        <p:nvSpPr>
          <p:cNvPr id="6" name="Slide Number Placeholder 5">
            <a:extLst>
              <a:ext uri="{FF2B5EF4-FFF2-40B4-BE49-F238E27FC236}">
                <a16:creationId xmlns:a16="http://schemas.microsoft.com/office/drawing/2014/main" xmlns="" id="{2BFE9027-4A33-4C4B-8C83-89D22EC2F5BF}"/>
              </a:ext>
            </a:extLst>
          </p:cNvPr>
          <p:cNvSpPr>
            <a:spLocks noGrp="1"/>
          </p:cNvSpPr>
          <p:nvPr>
            <p:ph type="sldNum" sz="quarter" idx="12"/>
          </p:nvPr>
        </p:nvSpPr>
        <p:spPr/>
        <p:txBody>
          <a:bodyPr/>
          <a:lstStyle/>
          <a:p>
            <a:fld id="{D946124A-1419-41EA-AC5C-55A7E137CC19}" type="slidenum">
              <a:rPr lang="sl-SI" smtClean="0"/>
              <a:t>‹#›</a:t>
            </a:fld>
            <a:endParaRPr lang="sl-SI"/>
          </a:p>
        </p:txBody>
      </p:sp>
    </p:spTree>
    <p:extLst>
      <p:ext uri="{BB962C8B-B14F-4D97-AF65-F5344CB8AC3E}">
        <p14:creationId xmlns:p14="http://schemas.microsoft.com/office/powerpoint/2010/main" val="4178110329"/>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2C3B5D1-D553-4C15-9F68-0CC657DD4D77}"/>
              </a:ext>
            </a:extLst>
          </p:cNvPr>
          <p:cNvSpPr>
            <a:spLocks noGrp="1"/>
          </p:cNvSpPr>
          <p:nvPr>
            <p:ph type="title"/>
          </p:nvPr>
        </p:nvSpPr>
        <p:spPr/>
        <p:txBody>
          <a:bodyPr/>
          <a:lstStyle/>
          <a:p>
            <a:r>
              <a:rPr lang="en-US"/>
              <a:t>Click to edit Master title style</a:t>
            </a:r>
            <a:endParaRPr lang="sl-SI"/>
          </a:p>
        </p:txBody>
      </p:sp>
      <p:sp>
        <p:nvSpPr>
          <p:cNvPr id="3" name="Vertical Text Placeholder 2">
            <a:extLst>
              <a:ext uri="{FF2B5EF4-FFF2-40B4-BE49-F238E27FC236}">
                <a16:creationId xmlns:a16="http://schemas.microsoft.com/office/drawing/2014/main" xmlns="" id="{4A34B5E8-8B9C-4B73-9598-8702C8E4D1E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a:extLst>
              <a:ext uri="{FF2B5EF4-FFF2-40B4-BE49-F238E27FC236}">
                <a16:creationId xmlns:a16="http://schemas.microsoft.com/office/drawing/2014/main" xmlns="" id="{59CA7F22-52A2-4992-B72A-F1DDBE2186A4}"/>
              </a:ext>
            </a:extLst>
          </p:cNvPr>
          <p:cNvSpPr>
            <a:spLocks noGrp="1"/>
          </p:cNvSpPr>
          <p:nvPr>
            <p:ph type="dt" sz="half" idx="10"/>
          </p:nvPr>
        </p:nvSpPr>
        <p:spPr/>
        <p:txBody>
          <a:bodyPr/>
          <a:lstStyle/>
          <a:p>
            <a:fld id="{7F2B0DE9-EB77-4DAE-A92F-2BE97838A996}" type="datetimeFigureOut">
              <a:rPr lang="sl-SI" smtClean="0"/>
              <a:t>15.4.2023</a:t>
            </a:fld>
            <a:endParaRPr lang="sl-SI"/>
          </a:p>
        </p:txBody>
      </p:sp>
      <p:sp>
        <p:nvSpPr>
          <p:cNvPr id="5" name="Footer Placeholder 4">
            <a:extLst>
              <a:ext uri="{FF2B5EF4-FFF2-40B4-BE49-F238E27FC236}">
                <a16:creationId xmlns:a16="http://schemas.microsoft.com/office/drawing/2014/main" xmlns="" id="{2C4F3347-9BEE-4FA1-B887-2F4C202AA039}"/>
              </a:ext>
            </a:extLst>
          </p:cNvPr>
          <p:cNvSpPr>
            <a:spLocks noGrp="1"/>
          </p:cNvSpPr>
          <p:nvPr>
            <p:ph type="ftr" sz="quarter" idx="11"/>
          </p:nvPr>
        </p:nvSpPr>
        <p:spPr/>
        <p:txBody>
          <a:bodyPr/>
          <a:lstStyle/>
          <a:p>
            <a:endParaRPr lang="sl-SI"/>
          </a:p>
        </p:txBody>
      </p:sp>
      <p:sp>
        <p:nvSpPr>
          <p:cNvPr id="6" name="Slide Number Placeholder 5">
            <a:extLst>
              <a:ext uri="{FF2B5EF4-FFF2-40B4-BE49-F238E27FC236}">
                <a16:creationId xmlns:a16="http://schemas.microsoft.com/office/drawing/2014/main" xmlns="" id="{249B331A-89F4-43EE-9BF2-5314288AA16A}"/>
              </a:ext>
            </a:extLst>
          </p:cNvPr>
          <p:cNvSpPr>
            <a:spLocks noGrp="1"/>
          </p:cNvSpPr>
          <p:nvPr>
            <p:ph type="sldNum" sz="quarter" idx="12"/>
          </p:nvPr>
        </p:nvSpPr>
        <p:spPr/>
        <p:txBody>
          <a:bodyPr/>
          <a:lstStyle/>
          <a:p>
            <a:fld id="{D946124A-1419-41EA-AC5C-55A7E137CC19}" type="slidenum">
              <a:rPr lang="sl-SI" smtClean="0"/>
              <a:t>‹#›</a:t>
            </a:fld>
            <a:endParaRPr lang="sl-SI"/>
          </a:p>
        </p:txBody>
      </p:sp>
    </p:spTree>
    <p:extLst>
      <p:ext uri="{BB962C8B-B14F-4D97-AF65-F5344CB8AC3E}">
        <p14:creationId xmlns:p14="http://schemas.microsoft.com/office/powerpoint/2010/main" val="4232832028"/>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6CB320FE-6E24-465C-843B-1D8561D4FE0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sl-SI"/>
          </a:p>
        </p:txBody>
      </p:sp>
      <p:sp>
        <p:nvSpPr>
          <p:cNvPr id="3" name="Vertical Text Placeholder 2">
            <a:extLst>
              <a:ext uri="{FF2B5EF4-FFF2-40B4-BE49-F238E27FC236}">
                <a16:creationId xmlns:a16="http://schemas.microsoft.com/office/drawing/2014/main" xmlns="" id="{1BF03036-32AE-43C6-9D28-4C36855FC94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a:extLst>
              <a:ext uri="{FF2B5EF4-FFF2-40B4-BE49-F238E27FC236}">
                <a16:creationId xmlns:a16="http://schemas.microsoft.com/office/drawing/2014/main" xmlns="" id="{2B56CABB-EFB4-4E17-B832-8E7FE1F3F1DD}"/>
              </a:ext>
            </a:extLst>
          </p:cNvPr>
          <p:cNvSpPr>
            <a:spLocks noGrp="1"/>
          </p:cNvSpPr>
          <p:nvPr>
            <p:ph type="dt" sz="half" idx="10"/>
          </p:nvPr>
        </p:nvSpPr>
        <p:spPr/>
        <p:txBody>
          <a:bodyPr/>
          <a:lstStyle/>
          <a:p>
            <a:fld id="{7F2B0DE9-EB77-4DAE-A92F-2BE97838A996}" type="datetimeFigureOut">
              <a:rPr lang="sl-SI" smtClean="0"/>
              <a:t>15.4.2023</a:t>
            </a:fld>
            <a:endParaRPr lang="sl-SI"/>
          </a:p>
        </p:txBody>
      </p:sp>
      <p:sp>
        <p:nvSpPr>
          <p:cNvPr id="5" name="Footer Placeholder 4">
            <a:extLst>
              <a:ext uri="{FF2B5EF4-FFF2-40B4-BE49-F238E27FC236}">
                <a16:creationId xmlns:a16="http://schemas.microsoft.com/office/drawing/2014/main" xmlns="" id="{8F94147F-260A-46E1-B056-94DD99ED4779}"/>
              </a:ext>
            </a:extLst>
          </p:cNvPr>
          <p:cNvSpPr>
            <a:spLocks noGrp="1"/>
          </p:cNvSpPr>
          <p:nvPr>
            <p:ph type="ftr" sz="quarter" idx="11"/>
          </p:nvPr>
        </p:nvSpPr>
        <p:spPr/>
        <p:txBody>
          <a:bodyPr/>
          <a:lstStyle/>
          <a:p>
            <a:endParaRPr lang="sl-SI"/>
          </a:p>
        </p:txBody>
      </p:sp>
      <p:sp>
        <p:nvSpPr>
          <p:cNvPr id="6" name="Slide Number Placeholder 5">
            <a:extLst>
              <a:ext uri="{FF2B5EF4-FFF2-40B4-BE49-F238E27FC236}">
                <a16:creationId xmlns:a16="http://schemas.microsoft.com/office/drawing/2014/main" xmlns="" id="{6A71BA24-7A11-4753-B003-D8EBA78C6660}"/>
              </a:ext>
            </a:extLst>
          </p:cNvPr>
          <p:cNvSpPr>
            <a:spLocks noGrp="1"/>
          </p:cNvSpPr>
          <p:nvPr>
            <p:ph type="sldNum" sz="quarter" idx="12"/>
          </p:nvPr>
        </p:nvSpPr>
        <p:spPr/>
        <p:txBody>
          <a:bodyPr/>
          <a:lstStyle/>
          <a:p>
            <a:fld id="{D946124A-1419-41EA-AC5C-55A7E137CC19}" type="slidenum">
              <a:rPr lang="sl-SI" smtClean="0"/>
              <a:t>‹#›</a:t>
            </a:fld>
            <a:endParaRPr lang="sl-SI"/>
          </a:p>
        </p:txBody>
      </p:sp>
    </p:spTree>
    <p:extLst>
      <p:ext uri="{BB962C8B-B14F-4D97-AF65-F5344CB8AC3E}">
        <p14:creationId xmlns:p14="http://schemas.microsoft.com/office/powerpoint/2010/main" val="856528258"/>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C22724B-1221-40F8-82F8-50F2011B7BEE}"/>
              </a:ext>
            </a:extLst>
          </p:cNvPr>
          <p:cNvSpPr>
            <a:spLocks noGrp="1"/>
          </p:cNvSpPr>
          <p:nvPr>
            <p:ph type="title"/>
          </p:nvPr>
        </p:nvSpPr>
        <p:spPr/>
        <p:txBody>
          <a:bodyPr/>
          <a:lstStyle/>
          <a:p>
            <a:r>
              <a:rPr lang="en-US"/>
              <a:t>Click to edit Master title style</a:t>
            </a:r>
            <a:endParaRPr lang="sl-SI"/>
          </a:p>
        </p:txBody>
      </p:sp>
      <p:sp>
        <p:nvSpPr>
          <p:cNvPr id="3" name="Content Placeholder 2">
            <a:extLst>
              <a:ext uri="{FF2B5EF4-FFF2-40B4-BE49-F238E27FC236}">
                <a16:creationId xmlns:a16="http://schemas.microsoft.com/office/drawing/2014/main" xmlns="" id="{C32BAE01-7012-4F25-8B47-4192C3B9E8C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a:extLst>
              <a:ext uri="{FF2B5EF4-FFF2-40B4-BE49-F238E27FC236}">
                <a16:creationId xmlns:a16="http://schemas.microsoft.com/office/drawing/2014/main" xmlns="" id="{572A4B21-EA9F-41B3-A9C3-120EE2CD6013}"/>
              </a:ext>
            </a:extLst>
          </p:cNvPr>
          <p:cNvSpPr>
            <a:spLocks noGrp="1"/>
          </p:cNvSpPr>
          <p:nvPr>
            <p:ph type="dt" sz="half" idx="10"/>
          </p:nvPr>
        </p:nvSpPr>
        <p:spPr/>
        <p:txBody>
          <a:bodyPr/>
          <a:lstStyle/>
          <a:p>
            <a:fld id="{7F2B0DE9-EB77-4DAE-A92F-2BE97838A996}" type="datetimeFigureOut">
              <a:rPr lang="sl-SI" smtClean="0"/>
              <a:t>15.4.2023</a:t>
            </a:fld>
            <a:endParaRPr lang="sl-SI"/>
          </a:p>
        </p:txBody>
      </p:sp>
      <p:sp>
        <p:nvSpPr>
          <p:cNvPr id="5" name="Footer Placeholder 4">
            <a:extLst>
              <a:ext uri="{FF2B5EF4-FFF2-40B4-BE49-F238E27FC236}">
                <a16:creationId xmlns:a16="http://schemas.microsoft.com/office/drawing/2014/main" xmlns="" id="{BF131121-BD6A-4A2C-86C0-DE96825C45B4}"/>
              </a:ext>
            </a:extLst>
          </p:cNvPr>
          <p:cNvSpPr>
            <a:spLocks noGrp="1"/>
          </p:cNvSpPr>
          <p:nvPr>
            <p:ph type="ftr" sz="quarter" idx="11"/>
          </p:nvPr>
        </p:nvSpPr>
        <p:spPr/>
        <p:txBody>
          <a:bodyPr/>
          <a:lstStyle/>
          <a:p>
            <a:endParaRPr lang="sl-SI"/>
          </a:p>
        </p:txBody>
      </p:sp>
      <p:sp>
        <p:nvSpPr>
          <p:cNvPr id="6" name="Slide Number Placeholder 5">
            <a:extLst>
              <a:ext uri="{FF2B5EF4-FFF2-40B4-BE49-F238E27FC236}">
                <a16:creationId xmlns:a16="http://schemas.microsoft.com/office/drawing/2014/main" xmlns="" id="{B19BB957-668F-4D1E-85C2-3E1C3F1A9296}"/>
              </a:ext>
            </a:extLst>
          </p:cNvPr>
          <p:cNvSpPr>
            <a:spLocks noGrp="1"/>
          </p:cNvSpPr>
          <p:nvPr>
            <p:ph type="sldNum" sz="quarter" idx="12"/>
          </p:nvPr>
        </p:nvSpPr>
        <p:spPr/>
        <p:txBody>
          <a:bodyPr/>
          <a:lstStyle/>
          <a:p>
            <a:fld id="{D946124A-1419-41EA-AC5C-55A7E137CC19}" type="slidenum">
              <a:rPr lang="sl-SI" smtClean="0"/>
              <a:t>‹#›</a:t>
            </a:fld>
            <a:endParaRPr lang="sl-SI"/>
          </a:p>
        </p:txBody>
      </p:sp>
    </p:spTree>
    <p:extLst>
      <p:ext uri="{BB962C8B-B14F-4D97-AF65-F5344CB8AC3E}">
        <p14:creationId xmlns:p14="http://schemas.microsoft.com/office/powerpoint/2010/main" val="900570871"/>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EF1556-89FF-48D7-8439-8681E85175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sl-SI"/>
          </a:p>
        </p:txBody>
      </p:sp>
      <p:sp>
        <p:nvSpPr>
          <p:cNvPr id="3" name="Text Placeholder 2">
            <a:extLst>
              <a:ext uri="{FF2B5EF4-FFF2-40B4-BE49-F238E27FC236}">
                <a16:creationId xmlns:a16="http://schemas.microsoft.com/office/drawing/2014/main" xmlns="" id="{1C940EC3-593F-4B37-BE8E-79A0AFB2BF6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5331732E-945F-4BB8-9CE9-AD983C229575}"/>
              </a:ext>
            </a:extLst>
          </p:cNvPr>
          <p:cNvSpPr>
            <a:spLocks noGrp="1"/>
          </p:cNvSpPr>
          <p:nvPr>
            <p:ph type="dt" sz="half" idx="10"/>
          </p:nvPr>
        </p:nvSpPr>
        <p:spPr/>
        <p:txBody>
          <a:bodyPr/>
          <a:lstStyle/>
          <a:p>
            <a:fld id="{7F2B0DE9-EB77-4DAE-A92F-2BE97838A996}" type="datetimeFigureOut">
              <a:rPr lang="sl-SI" smtClean="0"/>
              <a:t>15.4.2023</a:t>
            </a:fld>
            <a:endParaRPr lang="sl-SI"/>
          </a:p>
        </p:txBody>
      </p:sp>
      <p:sp>
        <p:nvSpPr>
          <p:cNvPr id="5" name="Footer Placeholder 4">
            <a:extLst>
              <a:ext uri="{FF2B5EF4-FFF2-40B4-BE49-F238E27FC236}">
                <a16:creationId xmlns:a16="http://schemas.microsoft.com/office/drawing/2014/main" xmlns="" id="{7F9F9EF5-BC73-44BF-80A6-BF0477C6A306}"/>
              </a:ext>
            </a:extLst>
          </p:cNvPr>
          <p:cNvSpPr>
            <a:spLocks noGrp="1"/>
          </p:cNvSpPr>
          <p:nvPr>
            <p:ph type="ftr" sz="quarter" idx="11"/>
          </p:nvPr>
        </p:nvSpPr>
        <p:spPr/>
        <p:txBody>
          <a:bodyPr/>
          <a:lstStyle/>
          <a:p>
            <a:endParaRPr lang="sl-SI"/>
          </a:p>
        </p:txBody>
      </p:sp>
      <p:sp>
        <p:nvSpPr>
          <p:cNvPr id="6" name="Slide Number Placeholder 5">
            <a:extLst>
              <a:ext uri="{FF2B5EF4-FFF2-40B4-BE49-F238E27FC236}">
                <a16:creationId xmlns:a16="http://schemas.microsoft.com/office/drawing/2014/main" xmlns="" id="{0971E51C-EAAF-4F71-95CC-B117E03D2A24}"/>
              </a:ext>
            </a:extLst>
          </p:cNvPr>
          <p:cNvSpPr>
            <a:spLocks noGrp="1"/>
          </p:cNvSpPr>
          <p:nvPr>
            <p:ph type="sldNum" sz="quarter" idx="12"/>
          </p:nvPr>
        </p:nvSpPr>
        <p:spPr/>
        <p:txBody>
          <a:bodyPr/>
          <a:lstStyle/>
          <a:p>
            <a:fld id="{D946124A-1419-41EA-AC5C-55A7E137CC19}" type="slidenum">
              <a:rPr lang="sl-SI" smtClean="0"/>
              <a:t>‹#›</a:t>
            </a:fld>
            <a:endParaRPr lang="sl-SI"/>
          </a:p>
        </p:txBody>
      </p:sp>
    </p:spTree>
    <p:extLst>
      <p:ext uri="{BB962C8B-B14F-4D97-AF65-F5344CB8AC3E}">
        <p14:creationId xmlns:p14="http://schemas.microsoft.com/office/powerpoint/2010/main" val="2201270393"/>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B64CB6-D651-4924-BACD-67619079500C}"/>
              </a:ext>
            </a:extLst>
          </p:cNvPr>
          <p:cNvSpPr>
            <a:spLocks noGrp="1"/>
          </p:cNvSpPr>
          <p:nvPr>
            <p:ph type="title"/>
          </p:nvPr>
        </p:nvSpPr>
        <p:spPr/>
        <p:txBody>
          <a:bodyPr/>
          <a:lstStyle/>
          <a:p>
            <a:r>
              <a:rPr lang="en-US"/>
              <a:t>Click to edit Master title style</a:t>
            </a:r>
            <a:endParaRPr lang="sl-SI"/>
          </a:p>
        </p:txBody>
      </p:sp>
      <p:sp>
        <p:nvSpPr>
          <p:cNvPr id="3" name="Content Placeholder 2">
            <a:extLst>
              <a:ext uri="{FF2B5EF4-FFF2-40B4-BE49-F238E27FC236}">
                <a16:creationId xmlns:a16="http://schemas.microsoft.com/office/drawing/2014/main" xmlns="" id="{D6BEE589-24CF-4EA4-9112-D67CE191685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Content Placeholder 3">
            <a:extLst>
              <a:ext uri="{FF2B5EF4-FFF2-40B4-BE49-F238E27FC236}">
                <a16:creationId xmlns:a16="http://schemas.microsoft.com/office/drawing/2014/main" xmlns="" id="{1713588A-13A1-4C68-BC6E-3E469CA6E1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5" name="Date Placeholder 4">
            <a:extLst>
              <a:ext uri="{FF2B5EF4-FFF2-40B4-BE49-F238E27FC236}">
                <a16:creationId xmlns:a16="http://schemas.microsoft.com/office/drawing/2014/main" xmlns="" id="{15850854-1A39-47C8-9016-5871587BD391}"/>
              </a:ext>
            </a:extLst>
          </p:cNvPr>
          <p:cNvSpPr>
            <a:spLocks noGrp="1"/>
          </p:cNvSpPr>
          <p:nvPr>
            <p:ph type="dt" sz="half" idx="10"/>
          </p:nvPr>
        </p:nvSpPr>
        <p:spPr/>
        <p:txBody>
          <a:bodyPr/>
          <a:lstStyle/>
          <a:p>
            <a:fld id="{7F2B0DE9-EB77-4DAE-A92F-2BE97838A996}" type="datetimeFigureOut">
              <a:rPr lang="sl-SI" smtClean="0"/>
              <a:t>15.4.2023</a:t>
            </a:fld>
            <a:endParaRPr lang="sl-SI"/>
          </a:p>
        </p:txBody>
      </p:sp>
      <p:sp>
        <p:nvSpPr>
          <p:cNvPr id="6" name="Footer Placeholder 5">
            <a:extLst>
              <a:ext uri="{FF2B5EF4-FFF2-40B4-BE49-F238E27FC236}">
                <a16:creationId xmlns:a16="http://schemas.microsoft.com/office/drawing/2014/main" xmlns="" id="{5EDCEDC4-F662-4868-BDFB-AC2CEE6E0140}"/>
              </a:ext>
            </a:extLst>
          </p:cNvPr>
          <p:cNvSpPr>
            <a:spLocks noGrp="1"/>
          </p:cNvSpPr>
          <p:nvPr>
            <p:ph type="ftr" sz="quarter" idx="11"/>
          </p:nvPr>
        </p:nvSpPr>
        <p:spPr/>
        <p:txBody>
          <a:bodyPr/>
          <a:lstStyle/>
          <a:p>
            <a:endParaRPr lang="sl-SI"/>
          </a:p>
        </p:txBody>
      </p:sp>
      <p:sp>
        <p:nvSpPr>
          <p:cNvPr id="7" name="Slide Number Placeholder 6">
            <a:extLst>
              <a:ext uri="{FF2B5EF4-FFF2-40B4-BE49-F238E27FC236}">
                <a16:creationId xmlns:a16="http://schemas.microsoft.com/office/drawing/2014/main" xmlns="" id="{2DF912A7-DAE5-4456-B278-6136622904D7}"/>
              </a:ext>
            </a:extLst>
          </p:cNvPr>
          <p:cNvSpPr>
            <a:spLocks noGrp="1"/>
          </p:cNvSpPr>
          <p:nvPr>
            <p:ph type="sldNum" sz="quarter" idx="12"/>
          </p:nvPr>
        </p:nvSpPr>
        <p:spPr/>
        <p:txBody>
          <a:bodyPr/>
          <a:lstStyle/>
          <a:p>
            <a:fld id="{D946124A-1419-41EA-AC5C-55A7E137CC19}" type="slidenum">
              <a:rPr lang="sl-SI" smtClean="0"/>
              <a:t>‹#›</a:t>
            </a:fld>
            <a:endParaRPr lang="sl-SI"/>
          </a:p>
        </p:txBody>
      </p:sp>
    </p:spTree>
    <p:extLst>
      <p:ext uri="{BB962C8B-B14F-4D97-AF65-F5344CB8AC3E}">
        <p14:creationId xmlns:p14="http://schemas.microsoft.com/office/powerpoint/2010/main" val="2909294324"/>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C98D91-0920-4CE0-8D4E-8551B40D619B}"/>
              </a:ext>
            </a:extLst>
          </p:cNvPr>
          <p:cNvSpPr>
            <a:spLocks noGrp="1"/>
          </p:cNvSpPr>
          <p:nvPr>
            <p:ph type="title"/>
          </p:nvPr>
        </p:nvSpPr>
        <p:spPr>
          <a:xfrm>
            <a:off x="839788" y="365125"/>
            <a:ext cx="10515600" cy="1325563"/>
          </a:xfrm>
        </p:spPr>
        <p:txBody>
          <a:bodyPr/>
          <a:lstStyle/>
          <a:p>
            <a:r>
              <a:rPr lang="en-US"/>
              <a:t>Click to edit Master title style</a:t>
            </a:r>
            <a:endParaRPr lang="sl-SI"/>
          </a:p>
        </p:txBody>
      </p:sp>
      <p:sp>
        <p:nvSpPr>
          <p:cNvPr id="3" name="Text Placeholder 2">
            <a:extLst>
              <a:ext uri="{FF2B5EF4-FFF2-40B4-BE49-F238E27FC236}">
                <a16:creationId xmlns:a16="http://schemas.microsoft.com/office/drawing/2014/main" xmlns="" id="{F0D22ACE-A8B2-42DA-A1E4-9894636A9C4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75DF7D63-980B-403F-AA3A-78ADE884C29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5" name="Text Placeholder 4">
            <a:extLst>
              <a:ext uri="{FF2B5EF4-FFF2-40B4-BE49-F238E27FC236}">
                <a16:creationId xmlns:a16="http://schemas.microsoft.com/office/drawing/2014/main" xmlns="" id="{D9138064-26B4-44AF-853A-68F517B8B7F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FB416F93-AAEB-46F9-A608-85DC50679BC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7" name="Date Placeholder 6">
            <a:extLst>
              <a:ext uri="{FF2B5EF4-FFF2-40B4-BE49-F238E27FC236}">
                <a16:creationId xmlns:a16="http://schemas.microsoft.com/office/drawing/2014/main" xmlns="" id="{9ACB1959-186E-45B7-8B87-D85D40CC7D98}"/>
              </a:ext>
            </a:extLst>
          </p:cNvPr>
          <p:cNvSpPr>
            <a:spLocks noGrp="1"/>
          </p:cNvSpPr>
          <p:nvPr>
            <p:ph type="dt" sz="half" idx="10"/>
          </p:nvPr>
        </p:nvSpPr>
        <p:spPr/>
        <p:txBody>
          <a:bodyPr/>
          <a:lstStyle/>
          <a:p>
            <a:fld id="{7F2B0DE9-EB77-4DAE-A92F-2BE97838A996}" type="datetimeFigureOut">
              <a:rPr lang="sl-SI" smtClean="0"/>
              <a:t>15.4.2023</a:t>
            </a:fld>
            <a:endParaRPr lang="sl-SI"/>
          </a:p>
        </p:txBody>
      </p:sp>
      <p:sp>
        <p:nvSpPr>
          <p:cNvPr id="8" name="Footer Placeholder 7">
            <a:extLst>
              <a:ext uri="{FF2B5EF4-FFF2-40B4-BE49-F238E27FC236}">
                <a16:creationId xmlns:a16="http://schemas.microsoft.com/office/drawing/2014/main" xmlns="" id="{3C03ACFA-CB8D-48CA-85DF-AD4977044411}"/>
              </a:ext>
            </a:extLst>
          </p:cNvPr>
          <p:cNvSpPr>
            <a:spLocks noGrp="1"/>
          </p:cNvSpPr>
          <p:nvPr>
            <p:ph type="ftr" sz="quarter" idx="11"/>
          </p:nvPr>
        </p:nvSpPr>
        <p:spPr/>
        <p:txBody>
          <a:bodyPr/>
          <a:lstStyle/>
          <a:p>
            <a:endParaRPr lang="sl-SI"/>
          </a:p>
        </p:txBody>
      </p:sp>
      <p:sp>
        <p:nvSpPr>
          <p:cNvPr id="9" name="Slide Number Placeholder 8">
            <a:extLst>
              <a:ext uri="{FF2B5EF4-FFF2-40B4-BE49-F238E27FC236}">
                <a16:creationId xmlns:a16="http://schemas.microsoft.com/office/drawing/2014/main" xmlns="" id="{7F9477D1-FFAC-49E5-A1AB-CE56532F6ECE}"/>
              </a:ext>
            </a:extLst>
          </p:cNvPr>
          <p:cNvSpPr>
            <a:spLocks noGrp="1"/>
          </p:cNvSpPr>
          <p:nvPr>
            <p:ph type="sldNum" sz="quarter" idx="12"/>
          </p:nvPr>
        </p:nvSpPr>
        <p:spPr/>
        <p:txBody>
          <a:bodyPr/>
          <a:lstStyle/>
          <a:p>
            <a:fld id="{D946124A-1419-41EA-AC5C-55A7E137CC19}" type="slidenum">
              <a:rPr lang="sl-SI" smtClean="0"/>
              <a:t>‹#›</a:t>
            </a:fld>
            <a:endParaRPr lang="sl-SI"/>
          </a:p>
        </p:txBody>
      </p:sp>
    </p:spTree>
    <p:extLst>
      <p:ext uri="{BB962C8B-B14F-4D97-AF65-F5344CB8AC3E}">
        <p14:creationId xmlns:p14="http://schemas.microsoft.com/office/powerpoint/2010/main" val="2998722410"/>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02C558-34A6-4597-8F8C-33C42FA58591}"/>
              </a:ext>
            </a:extLst>
          </p:cNvPr>
          <p:cNvSpPr>
            <a:spLocks noGrp="1"/>
          </p:cNvSpPr>
          <p:nvPr>
            <p:ph type="title"/>
          </p:nvPr>
        </p:nvSpPr>
        <p:spPr/>
        <p:txBody>
          <a:bodyPr/>
          <a:lstStyle/>
          <a:p>
            <a:r>
              <a:rPr lang="en-US"/>
              <a:t>Click to edit Master title style</a:t>
            </a:r>
            <a:endParaRPr lang="sl-SI"/>
          </a:p>
        </p:txBody>
      </p:sp>
      <p:sp>
        <p:nvSpPr>
          <p:cNvPr id="3" name="Date Placeholder 2">
            <a:extLst>
              <a:ext uri="{FF2B5EF4-FFF2-40B4-BE49-F238E27FC236}">
                <a16:creationId xmlns:a16="http://schemas.microsoft.com/office/drawing/2014/main" xmlns="" id="{FD7B0486-1E44-4C2F-9C09-BDA569FB038C}"/>
              </a:ext>
            </a:extLst>
          </p:cNvPr>
          <p:cNvSpPr>
            <a:spLocks noGrp="1"/>
          </p:cNvSpPr>
          <p:nvPr>
            <p:ph type="dt" sz="half" idx="10"/>
          </p:nvPr>
        </p:nvSpPr>
        <p:spPr/>
        <p:txBody>
          <a:bodyPr/>
          <a:lstStyle/>
          <a:p>
            <a:fld id="{7F2B0DE9-EB77-4DAE-A92F-2BE97838A996}" type="datetimeFigureOut">
              <a:rPr lang="sl-SI" smtClean="0"/>
              <a:t>15.4.2023</a:t>
            </a:fld>
            <a:endParaRPr lang="sl-SI"/>
          </a:p>
        </p:txBody>
      </p:sp>
      <p:sp>
        <p:nvSpPr>
          <p:cNvPr id="4" name="Footer Placeholder 3">
            <a:extLst>
              <a:ext uri="{FF2B5EF4-FFF2-40B4-BE49-F238E27FC236}">
                <a16:creationId xmlns:a16="http://schemas.microsoft.com/office/drawing/2014/main" xmlns="" id="{EDBFDFE3-6127-4639-8BD0-18E0CBDA5FF2}"/>
              </a:ext>
            </a:extLst>
          </p:cNvPr>
          <p:cNvSpPr>
            <a:spLocks noGrp="1"/>
          </p:cNvSpPr>
          <p:nvPr>
            <p:ph type="ftr" sz="quarter" idx="11"/>
          </p:nvPr>
        </p:nvSpPr>
        <p:spPr/>
        <p:txBody>
          <a:bodyPr/>
          <a:lstStyle/>
          <a:p>
            <a:endParaRPr lang="sl-SI"/>
          </a:p>
        </p:txBody>
      </p:sp>
      <p:sp>
        <p:nvSpPr>
          <p:cNvPr id="5" name="Slide Number Placeholder 4">
            <a:extLst>
              <a:ext uri="{FF2B5EF4-FFF2-40B4-BE49-F238E27FC236}">
                <a16:creationId xmlns:a16="http://schemas.microsoft.com/office/drawing/2014/main" xmlns="" id="{4DF6A762-6A16-4879-ABC8-AD4A6B57F69A}"/>
              </a:ext>
            </a:extLst>
          </p:cNvPr>
          <p:cNvSpPr>
            <a:spLocks noGrp="1"/>
          </p:cNvSpPr>
          <p:nvPr>
            <p:ph type="sldNum" sz="quarter" idx="12"/>
          </p:nvPr>
        </p:nvSpPr>
        <p:spPr/>
        <p:txBody>
          <a:bodyPr/>
          <a:lstStyle/>
          <a:p>
            <a:fld id="{D946124A-1419-41EA-AC5C-55A7E137CC19}" type="slidenum">
              <a:rPr lang="sl-SI" smtClean="0"/>
              <a:t>‹#›</a:t>
            </a:fld>
            <a:endParaRPr lang="sl-SI"/>
          </a:p>
        </p:txBody>
      </p:sp>
    </p:spTree>
    <p:extLst>
      <p:ext uri="{BB962C8B-B14F-4D97-AF65-F5344CB8AC3E}">
        <p14:creationId xmlns:p14="http://schemas.microsoft.com/office/powerpoint/2010/main" val="3637685056"/>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F9649EF-CAD3-4D1F-9839-EDBEFBC748FB}"/>
              </a:ext>
            </a:extLst>
          </p:cNvPr>
          <p:cNvSpPr>
            <a:spLocks noGrp="1"/>
          </p:cNvSpPr>
          <p:nvPr>
            <p:ph type="dt" sz="half" idx="10"/>
          </p:nvPr>
        </p:nvSpPr>
        <p:spPr/>
        <p:txBody>
          <a:bodyPr/>
          <a:lstStyle/>
          <a:p>
            <a:fld id="{7F2B0DE9-EB77-4DAE-A92F-2BE97838A996}" type="datetimeFigureOut">
              <a:rPr lang="sl-SI" smtClean="0"/>
              <a:t>15.4.2023</a:t>
            </a:fld>
            <a:endParaRPr lang="sl-SI"/>
          </a:p>
        </p:txBody>
      </p:sp>
      <p:sp>
        <p:nvSpPr>
          <p:cNvPr id="3" name="Footer Placeholder 2">
            <a:extLst>
              <a:ext uri="{FF2B5EF4-FFF2-40B4-BE49-F238E27FC236}">
                <a16:creationId xmlns:a16="http://schemas.microsoft.com/office/drawing/2014/main" xmlns="" id="{A39BEFE6-D8F0-4FAA-B1C8-7F9A59FFFD4F}"/>
              </a:ext>
            </a:extLst>
          </p:cNvPr>
          <p:cNvSpPr>
            <a:spLocks noGrp="1"/>
          </p:cNvSpPr>
          <p:nvPr>
            <p:ph type="ftr" sz="quarter" idx="11"/>
          </p:nvPr>
        </p:nvSpPr>
        <p:spPr/>
        <p:txBody>
          <a:bodyPr/>
          <a:lstStyle/>
          <a:p>
            <a:endParaRPr lang="sl-SI"/>
          </a:p>
        </p:txBody>
      </p:sp>
      <p:sp>
        <p:nvSpPr>
          <p:cNvPr id="4" name="Slide Number Placeholder 3">
            <a:extLst>
              <a:ext uri="{FF2B5EF4-FFF2-40B4-BE49-F238E27FC236}">
                <a16:creationId xmlns:a16="http://schemas.microsoft.com/office/drawing/2014/main" xmlns="" id="{FC7DA7E8-3CEB-49E8-B675-1E26C5B640C0}"/>
              </a:ext>
            </a:extLst>
          </p:cNvPr>
          <p:cNvSpPr>
            <a:spLocks noGrp="1"/>
          </p:cNvSpPr>
          <p:nvPr>
            <p:ph type="sldNum" sz="quarter" idx="12"/>
          </p:nvPr>
        </p:nvSpPr>
        <p:spPr/>
        <p:txBody>
          <a:bodyPr/>
          <a:lstStyle/>
          <a:p>
            <a:fld id="{D946124A-1419-41EA-AC5C-55A7E137CC19}" type="slidenum">
              <a:rPr lang="sl-SI" smtClean="0"/>
              <a:t>‹#›</a:t>
            </a:fld>
            <a:endParaRPr lang="sl-SI"/>
          </a:p>
        </p:txBody>
      </p:sp>
    </p:spTree>
    <p:extLst>
      <p:ext uri="{BB962C8B-B14F-4D97-AF65-F5344CB8AC3E}">
        <p14:creationId xmlns:p14="http://schemas.microsoft.com/office/powerpoint/2010/main" val="1355442162"/>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1055E4-3BB0-4654-A955-34DD402E6D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sl-SI"/>
          </a:p>
        </p:txBody>
      </p:sp>
      <p:sp>
        <p:nvSpPr>
          <p:cNvPr id="3" name="Content Placeholder 2">
            <a:extLst>
              <a:ext uri="{FF2B5EF4-FFF2-40B4-BE49-F238E27FC236}">
                <a16:creationId xmlns:a16="http://schemas.microsoft.com/office/drawing/2014/main" xmlns="" id="{13D5D74B-45B6-4264-9F21-1C6EBC9852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Text Placeholder 3">
            <a:extLst>
              <a:ext uri="{FF2B5EF4-FFF2-40B4-BE49-F238E27FC236}">
                <a16:creationId xmlns:a16="http://schemas.microsoft.com/office/drawing/2014/main" xmlns="" id="{310DB15F-982F-44F6-83BA-41C7DCDA60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A50C78D-2541-43AC-A934-D2881C133DFA}"/>
              </a:ext>
            </a:extLst>
          </p:cNvPr>
          <p:cNvSpPr>
            <a:spLocks noGrp="1"/>
          </p:cNvSpPr>
          <p:nvPr>
            <p:ph type="dt" sz="half" idx="10"/>
          </p:nvPr>
        </p:nvSpPr>
        <p:spPr/>
        <p:txBody>
          <a:bodyPr/>
          <a:lstStyle/>
          <a:p>
            <a:fld id="{7F2B0DE9-EB77-4DAE-A92F-2BE97838A996}" type="datetimeFigureOut">
              <a:rPr lang="sl-SI" smtClean="0"/>
              <a:t>15.4.2023</a:t>
            </a:fld>
            <a:endParaRPr lang="sl-SI"/>
          </a:p>
        </p:txBody>
      </p:sp>
      <p:sp>
        <p:nvSpPr>
          <p:cNvPr id="6" name="Footer Placeholder 5">
            <a:extLst>
              <a:ext uri="{FF2B5EF4-FFF2-40B4-BE49-F238E27FC236}">
                <a16:creationId xmlns:a16="http://schemas.microsoft.com/office/drawing/2014/main" xmlns="" id="{7009148D-4074-476C-B4DA-39234C24777F}"/>
              </a:ext>
            </a:extLst>
          </p:cNvPr>
          <p:cNvSpPr>
            <a:spLocks noGrp="1"/>
          </p:cNvSpPr>
          <p:nvPr>
            <p:ph type="ftr" sz="quarter" idx="11"/>
          </p:nvPr>
        </p:nvSpPr>
        <p:spPr/>
        <p:txBody>
          <a:bodyPr/>
          <a:lstStyle/>
          <a:p>
            <a:endParaRPr lang="sl-SI"/>
          </a:p>
        </p:txBody>
      </p:sp>
      <p:sp>
        <p:nvSpPr>
          <p:cNvPr id="7" name="Slide Number Placeholder 6">
            <a:extLst>
              <a:ext uri="{FF2B5EF4-FFF2-40B4-BE49-F238E27FC236}">
                <a16:creationId xmlns:a16="http://schemas.microsoft.com/office/drawing/2014/main" xmlns="" id="{DBFAAE5B-2009-49E3-9171-3D4357EB5D03}"/>
              </a:ext>
            </a:extLst>
          </p:cNvPr>
          <p:cNvSpPr>
            <a:spLocks noGrp="1"/>
          </p:cNvSpPr>
          <p:nvPr>
            <p:ph type="sldNum" sz="quarter" idx="12"/>
          </p:nvPr>
        </p:nvSpPr>
        <p:spPr/>
        <p:txBody>
          <a:bodyPr/>
          <a:lstStyle/>
          <a:p>
            <a:fld id="{D946124A-1419-41EA-AC5C-55A7E137CC19}" type="slidenum">
              <a:rPr lang="sl-SI" smtClean="0"/>
              <a:t>‹#›</a:t>
            </a:fld>
            <a:endParaRPr lang="sl-SI"/>
          </a:p>
        </p:txBody>
      </p:sp>
    </p:spTree>
    <p:extLst>
      <p:ext uri="{BB962C8B-B14F-4D97-AF65-F5344CB8AC3E}">
        <p14:creationId xmlns:p14="http://schemas.microsoft.com/office/powerpoint/2010/main" val="691973175"/>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B18A61-5AA1-4F02-BF19-846BAAEFFC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sl-SI"/>
          </a:p>
        </p:txBody>
      </p:sp>
      <p:sp>
        <p:nvSpPr>
          <p:cNvPr id="3" name="Picture Placeholder 2">
            <a:extLst>
              <a:ext uri="{FF2B5EF4-FFF2-40B4-BE49-F238E27FC236}">
                <a16:creationId xmlns:a16="http://schemas.microsoft.com/office/drawing/2014/main" xmlns="" id="{53F67152-3159-4B84-80F3-642181F0371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Text Placeholder 3">
            <a:extLst>
              <a:ext uri="{FF2B5EF4-FFF2-40B4-BE49-F238E27FC236}">
                <a16:creationId xmlns:a16="http://schemas.microsoft.com/office/drawing/2014/main" xmlns="" id="{338C1F8C-5738-4AF3-BFCC-8C72CA84D2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0E24B99-2080-4D8E-B15E-9543A4E1F7A1}"/>
              </a:ext>
            </a:extLst>
          </p:cNvPr>
          <p:cNvSpPr>
            <a:spLocks noGrp="1"/>
          </p:cNvSpPr>
          <p:nvPr>
            <p:ph type="dt" sz="half" idx="10"/>
          </p:nvPr>
        </p:nvSpPr>
        <p:spPr/>
        <p:txBody>
          <a:bodyPr/>
          <a:lstStyle/>
          <a:p>
            <a:fld id="{7F2B0DE9-EB77-4DAE-A92F-2BE97838A996}" type="datetimeFigureOut">
              <a:rPr lang="sl-SI" smtClean="0"/>
              <a:t>15.4.2023</a:t>
            </a:fld>
            <a:endParaRPr lang="sl-SI"/>
          </a:p>
        </p:txBody>
      </p:sp>
      <p:sp>
        <p:nvSpPr>
          <p:cNvPr id="6" name="Footer Placeholder 5">
            <a:extLst>
              <a:ext uri="{FF2B5EF4-FFF2-40B4-BE49-F238E27FC236}">
                <a16:creationId xmlns:a16="http://schemas.microsoft.com/office/drawing/2014/main" xmlns="" id="{38C886A3-AFFC-4821-B3C1-8B5201A9FD32}"/>
              </a:ext>
            </a:extLst>
          </p:cNvPr>
          <p:cNvSpPr>
            <a:spLocks noGrp="1"/>
          </p:cNvSpPr>
          <p:nvPr>
            <p:ph type="ftr" sz="quarter" idx="11"/>
          </p:nvPr>
        </p:nvSpPr>
        <p:spPr/>
        <p:txBody>
          <a:bodyPr/>
          <a:lstStyle/>
          <a:p>
            <a:endParaRPr lang="sl-SI"/>
          </a:p>
        </p:txBody>
      </p:sp>
      <p:sp>
        <p:nvSpPr>
          <p:cNvPr id="7" name="Slide Number Placeholder 6">
            <a:extLst>
              <a:ext uri="{FF2B5EF4-FFF2-40B4-BE49-F238E27FC236}">
                <a16:creationId xmlns:a16="http://schemas.microsoft.com/office/drawing/2014/main" xmlns="" id="{895AA677-1339-4DE6-A425-4B0DC20F7385}"/>
              </a:ext>
            </a:extLst>
          </p:cNvPr>
          <p:cNvSpPr>
            <a:spLocks noGrp="1"/>
          </p:cNvSpPr>
          <p:nvPr>
            <p:ph type="sldNum" sz="quarter" idx="12"/>
          </p:nvPr>
        </p:nvSpPr>
        <p:spPr/>
        <p:txBody>
          <a:bodyPr/>
          <a:lstStyle/>
          <a:p>
            <a:fld id="{D946124A-1419-41EA-AC5C-55A7E137CC19}" type="slidenum">
              <a:rPr lang="sl-SI" smtClean="0"/>
              <a:t>‹#›</a:t>
            </a:fld>
            <a:endParaRPr lang="sl-SI"/>
          </a:p>
        </p:txBody>
      </p:sp>
    </p:spTree>
    <p:extLst>
      <p:ext uri="{BB962C8B-B14F-4D97-AF65-F5344CB8AC3E}">
        <p14:creationId xmlns:p14="http://schemas.microsoft.com/office/powerpoint/2010/main" val="1607729051"/>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8000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313218F-10E4-4BE3-8621-5CE133CD52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sl-SI"/>
          </a:p>
        </p:txBody>
      </p:sp>
      <p:sp>
        <p:nvSpPr>
          <p:cNvPr id="3" name="Text Placeholder 2">
            <a:extLst>
              <a:ext uri="{FF2B5EF4-FFF2-40B4-BE49-F238E27FC236}">
                <a16:creationId xmlns:a16="http://schemas.microsoft.com/office/drawing/2014/main" xmlns="" id="{7F73EE6F-1FBE-4C8F-8F1E-96A2FA55A8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a:extLst>
              <a:ext uri="{FF2B5EF4-FFF2-40B4-BE49-F238E27FC236}">
                <a16:creationId xmlns:a16="http://schemas.microsoft.com/office/drawing/2014/main" xmlns="" id="{A3DC2F27-E1C6-4A75-A73B-07061CF8BD0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2B0DE9-EB77-4DAE-A92F-2BE97838A996}" type="datetimeFigureOut">
              <a:rPr lang="sl-SI" smtClean="0"/>
              <a:t>15.4.2023</a:t>
            </a:fld>
            <a:endParaRPr lang="sl-SI"/>
          </a:p>
        </p:txBody>
      </p:sp>
      <p:sp>
        <p:nvSpPr>
          <p:cNvPr id="5" name="Footer Placeholder 4">
            <a:extLst>
              <a:ext uri="{FF2B5EF4-FFF2-40B4-BE49-F238E27FC236}">
                <a16:creationId xmlns:a16="http://schemas.microsoft.com/office/drawing/2014/main" xmlns="" id="{34CAF15A-6CF2-4F58-8ABE-3BD0B1786C8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l-SI"/>
          </a:p>
        </p:txBody>
      </p:sp>
      <p:sp>
        <p:nvSpPr>
          <p:cNvPr id="6" name="Slide Number Placeholder 5">
            <a:extLst>
              <a:ext uri="{FF2B5EF4-FFF2-40B4-BE49-F238E27FC236}">
                <a16:creationId xmlns:a16="http://schemas.microsoft.com/office/drawing/2014/main" xmlns="" id="{521F650E-4794-4B14-8101-0B66AEA193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46124A-1419-41EA-AC5C-55A7E137CC19}" type="slidenum">
              <a:rPr lang="sl-SI" smtClean="0"/>
              <a:t>‹#›</a:t>
            </a:fld>
            <a:endParaRPr lang="sl-SI"/>
          </a:p>
        </p:txBody>
      </p:sp>
    </p:spTree>
    <p:extLst>
      <p:ext uri="{BB962C8B-B14F-4D97-AF65-F5344CB8AC3E}">
        <p14:creationId xmlns:p14="http://schemas.microsoft.com/office/powerpoint/2010/main" val="340303810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2.png"/></Relationships>
</file>

<file path=ppt/slides/_rels/slide7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2.png"/></Relationships>
</file>

<file path=ppt/slides/_rels/slide8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xmlns="" id="{FF670B46-D223-460E-9DB3-7449C30DA2DE}"/>
              </a:ext>
            </a:extLst>
          </p:cNvPr>
          <p:cNvSpPr txBox="1">
            <a:spLocks/>
          </p:cNvSpPr>
          <p:nvPr/>
        </p:nvSpPr>
        <p:spPr>
          <a:xfrm>
            <a:off x="2092167" y="5435179"/>
            <a:ext cx="8007666" cy="161421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lgn="ctr"/>
            <a:r>
              <a:rPr lang="sl-SI" sz="2000" b="1" dirty="0">
                <a:solidFill>
                  <a:schemeClr val="tx1"/>
                </a:solidFill>
                <a:latin typeface="Bahnschrift Condensed" panose="020B0502040204020203" pitchFamily="34" charset="0"/>
              </a:rPr>
              <a:t>Bunker postapocalyptic steampunk bar</a:t>
            </a:r>
          </a:p>
          <a:p>
            <a:pPr algn="ctr"/>
            <a:r>
              <a:rPr lang="sl-SI" sz="2000" b="1" dirty="0">
                <a:solidFill>
                  <a:schemeClr val="tx1"/>
                </a:solidFill>
                <a:latin typeface="Bahnschrift Condensed" panose="020B0502040204020203" pitchFamily="34" charset="0"/>
              </a:rPr>
              <a:t>četrtek, </a:t>
            </a:r>
            <a:r>
              <a:rPr lang="sl-SI" sz="2000" b="1" dirty="0" smtClean="0">
                <a:solidFill>
                  <a:schemeClr val="tx1"/>
                </a:solidFill>
                <a:latin typeface="Bahnschrift Condensed" panose="020B0502040204020203" pitchFamily="34" charset="0"/>
              </a:rPr>
              <a:t>13.4. 2023</a:t>
            </a:r>
            <a:endParaRPr lang="sl-SI" sz="2000" b="1" dirty="0">
              <a:solidFill>
                <a:schemeClr val="tx1"/>
              </a:solidFill>
              <a:latin typeface="Bahnschrift Condensed" panose="020B0502040204020203" pitchFamily="34" charset="0"/>
            </a:endParaRPr>
          </a:p>
          <a:p>
            <a:pPr algn="ctr"/>
            <a:r>
              <a:rPr lang="sl-SI" sz="2000" b="1" dirty="0" smtClean="0">
                <a:solidFill>
                  <a:schemeClr val="tx1"/>
                </a:solidFill>
                <a:latin typeface="Bahnschrift Condensed" panose="020B0502040204020203" pitchFamily="34" charset="0"/>
              </a:rPr>
              <a:t>19:00-22:00</a:t>
            </a:r>
            <a:endParaRPr lang="sl-SI" sz="2000" b="1" dirty="0">
              <a:solidFill>
                <a:schemeClr val="tx1"/>
              </a:solidFill>
              <a:latin typeface="Bahnschrift Condensed" panose="020B0502040204020203" pitchFamily="34" charset="0"/>
            </a:endParaRPr>
          </a:p>
        </p:txBody>
      </p:sp>
      <p:pic>
        <p:nvPicPr>
          <p:cNvPr id="5" name="Slika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52580">
            <a:off x="3367087" y="457217"/>
            <a:ext cx="5457825" cy="1809750"/>
          </a:xfrm>
          <a:prstGeom prst="rect">
            <a:avLst/>
          </a:prstGeom>
        </p:spPr>
      </p:pic>
      <p:pic>
        <p:nvPicPr>
          <p:cNvPr id="9" name="Slika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65186" y="2927855"/>
            <a:ext cx="4343244" cy="1221997"/>
          </a:xfrm>
          <a:prstGeom prst="rect">
            <a:avLst/>
          </a:prstGeom>
        </p:spPr>
      </p:pic>
      <p:pic>
        <p:nvPicPr>
          <p:cNvPr id="6" name="Slika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6489" y="3014505"/>
            <a:ext cx="3120620" cy="1122095"/>
          </a:xfrm>
          <a:prstGeom prst="rect">
            <a:avLst/>
          </a:prstGeom>
        </p:spPr>
      </p:pic>
      <p:pic>
        <p:nvPicPr>
          <p:cNvPr id="17" name="Slika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58173" y="1177706"/>
            <a:ext cx="3075653" cy="4191246"/>
          </a:xfrm>
          <a:prstGeom prst="rect">
            <a:avLst/>
          </a:prstGeom>
        </p:spPr>
      </p:pic>
    </p:spTree>
    <p:extLst>
      <p:ext uri="{BB962C8B-B14F-4D97-AF65-F5344CB8AC3E}">
        <p14:creationId xmlns:p14="http://schemas.microsoft.com/office/powerpoint/2010/main" val="400304814"/>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značba mesta vsebine 10"/>
          <p:cNvSpPr>
            <a:spLocks noGrp="1"/>
          </p:cNvSpPr>
          <p:nvPr>
            <p:ph idx="1"/>
          </p:nvPr>
        </p:nvSpPr>
        <p:spPr>
          <a:xfrm>
            <a:off x="937055" y="750586"/>
            <a:ext cx="10515600" cy="1696051"/>
          </a:xfrm>
        </p:spPr>
        <p:txBody>
          <a:bodyPr>
            <a:normAutofit/>
          </a:bodyPr>
          <a:lstStyle/>
          <a:p>
            <a:pPr marL="742950" indent="-742950">
              <a:buAutoNum type="arabicPeriod" startAt="2"/>
            </a:pPr>
            <a:r>
              <a:rPr lang="sl-SI" sz="4000" b="1" dirty="0" smtClean="0"/>
              <a:t>Kdo </a:t>
            </a:r>
            <a:r>
              <a:rPr lang="sl-SI" sz="4000" dirty="0" smtClean="0"/>
              <a:t>je na sliki? </a:t>
            </a:r>
          </a:p>
          <a:p>
            <a:pPr marL="0" indent="0">
              <a:buNone/>
            </a:pPr>
            <a:endParaRPr lang="sl-SI" sz="4000" dirty="0" smtClean="0"/>
          </a:p>
          <a:p>
            <a:pPr marL="0" indent="0">
              <a:buNone/>
            </a:pPr>
            <a:endParaRPr lang="sl-SI" sz="4000" dirty="0"/>
          </a:p>
          <a:p>
            <a:pPr marL="0" indent="0">
              <a:buNone/>
            </a:pPr>
            <a:endParaRPr lang="sl-SI" sz="4000" dirty="0"/>
          </a:p>
        </p:txBody>
      </p:sp>
      <p:pic>
        <p:nvPicPr>
          <p:cNvPr id="3" name="Slika 2"/>
          <p:cNvPicPr>
            <a:picLocks noChangeAspect="1"/>
          </p:cNvPicPr>
          <p:nvPr/>
        </p:nvPicPr>
        <p:blipFill>
          <a:blip r:embed="rId2"/>
          <a:stretch>
            <a:fillRect/>
          </a:stretch>
        </p:blipFill>
        <p:spPr>
          <a:xfrm>
            <a:off x="1041036" y="1894958"/>
            <a:ext cx="3609975" cy="3552825"/>
          </a:xfrm>
          <a:prstGeom prst="rect">
            <a:avLst/>
          </a:prstGeom>
        </p:spPr>
      </p:pic>
      <p:pic>
        <p:nvPicPr>
          <p:cNvPr id="4" name="Slika 3"/>
          <p:cNvPicPr>
            <a:picLocks noChangeAspect="1"/>
          </p:cNvPicPr>
          <p:nvPr/>
        </p:nvPicPr>
        <p:blipFill>
          <a:blip r:embed="rId3"/>
          <a:stretch>
            <a:fillRect/>
          </a:stretch>
        </p:blipFill>
        <p:spPr>
          <a:xfrm>
            <a:off x="6092328" y="1918190"/>
            <a:ext cx="4891718" cy="3529593"/>
          </a:xfrm>
          <a:prstGeom prst="rect">
            <a:avLst/>
          </a:prstGeom>
        </p:spPr>
      </p:pic>
    </p:spTree>
    <p:extLst>
      <p:ext uri="{BB962C8B-B14F-4D97-AF65-F5344CB8AC3E}">
        <p14:creationId xmlns:p14="http://schemas.microsoft.com/office/powerpoint/2010/main" val="3749768296"/>
      </p:ext>
    </p:extLst>
  </p:cSld>
  <p:clrMapOvr>
    <a:masterClrMapping/>
  </p:clrMapOvr>
  <p:transition spd="slow">
    <p:push dir="u"/>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1091070"/>
      </p:ext>
    </p:extLst>
  </p:cSld>
  <p:clrMapOvr>
    <a:masterClrMapping/>
  </p:clrMapOvr>
  <p:transition spd="slow">
    <p:push dir="u"/>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sl-SI"/>
          </a:p>
        </p:txBody>
      </p:sp>
      <p:sp>
        <p:nvSpPr>
          <p:cNvPr id="3" name="Označba mesta vsebine 2"/>
          <p:cNvSpPr>
            <a:spLocks noGrp="1"/>
          </p:cNvSpPr>
          <p:nvPr>
            <p:ph idx="1"/>
          </p:nvPr>
        </p:nvSpPr>
        <p:spPr/>
        <p:txBody>
          <a:bodyPr/>
          <a:lstStyle/>
          <a:p>
            <a:endParaRPr lang="sl-SI"/>
          </a:p>
        </p:txBody>
      </p:sp>
    </p:spTree>
    <p:extLst>
      <p:ext uri="{BB962C8B-B14F-4D97-AF65-F5344CB8AC3E}">
        <p14:creationId xmlns:p14="http://schemas.microsoft.com/office/powerpoint/2010/main" val="916118212"/>
      </p:ext>
    </p:extLst>
  </p:cSld>
  <p:clrMapOvr>
    <a:masterClrMapping/>
  </p:clrMapOvr>
  <p:transition spd="slow">
    <p:push dir="u"/>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4C2BCA5-263D-4B5A-AF69-420C9E0BBDB7}"/>
              </a:ext>
            </a:extLst>
          </p:cNvPr>
          <p:cNvSpPr>
            <a:spLocks noGrp="1"/>
          </p:cNvSpPr>
          <p:nvPr>
            <p:ph type="title"/>
          </p:nvPr>
        </p:nvSpPr>
        <p:spPr>
          <a:xfrm>
            <a:off x="428038" y="469557"/>
            <a:ext cx="11131296" cy="3669957"/>
          </a:xfrm>
        </p:spPr>
        <p:txBody>
          <a:bodyPr>
            <a:noAutofit/>
          </a:bodyPr>
          <a:lstStyle/>
          <a:p>
            <a:r>
              <a:rPr lang="sl-SI" sz="3600" b="1" u="sng" dirty="0" smtClean="0"/>
              <a:t>TIEBREAK vprašanje:</a:t>
            </a:r>
            <a:br>
              <a:rPr lang="sl-SI" sz="3600" b="1" u="sng" dirty="0" smtClean="0"/>
            </a:br>
            <a:r>
              <a:rPr lang="sl-SI" sz="3600" dirty="0"/>
              <a:t/>
            </a:r>
            <a:br>
              <a:rPr lang="sl-SI" sz="3600" dirty="0"/>
            </a:br>
            <a:r>
              <a:rPr lang="sl-SI" sz="3600" b="1" dirty="0" smtClean="0"/>
              <a:t>Kolikokrat </a:t>
            </a:r>
            <a:r>
              <a:rPr lang="sl-SI" sz="3600" dirty="0" smtClean="0"/>
              <a:t>je naš „</a:t>
            </a:r>
            <a:r>
              <a:rPr lang="sl-SI" sz="3600" dirty="0" err="1" smtClean="0"/>
              <a:t>skakalski</a:t>
            </a:r>
            <a:r>
              <a:rPr lang="sl-SI" sz="3600" dirty="0" smtClean="0"/>
              <a:t> orel“ Robert Kranjec</a:t>
            </a:r>
            <a:r>
              <a:rPr lang="sl-SI" sz="3600" dirty="0"/>
              <a:t> </a:t>
            </a:r>
            <a:r>
              <a:rPr lang="sl-SI" sz="3600" dirty="0" smtClean="0"/>
              <a:t>v svoji karieri poletel čez 200 m? </a:t>
            </a:r>
            <a:r>
              <a:rPr lang="sl-SI" sz="4000" b="1" i="1" u="sng" dirty="0" smtClean="0"/>
              <a:t>212</a:t>
            </a:r>
            <a:r>
              <a:rPr lang="sl-SI" sz="3600" b="1" dirty="0"/>
              <a:t/>
            </a:r>
            <a:br>
              <a:rPr lang="sl-SI" sz="3600" b="1" dirty="0"/>
            </a:br>
            <a:endParaRPr lang="sl-SI" sz="3600" b="1" dirty="0"/>
          </a:p>
        </p:txBody>
      </p:sp>
      <p:pic>
        <p:nvPicPr>
          <p:cNvPr id="3" name="Slika 2"/>
          <p:cNvPicPr>
            <a:picLocks noChangeAspect="1"/>
          </p:cNvPicPr>
          <p:nvPr/>
        </p:nvPicPr>
        <p:blipFill>
          <a:blip r:embed="rId2"/>
          <a:stretch>
            <a:fillRect/>
          </a:stretch>
        </p:blipFill>
        <p:spPr>
          <a:xfrm>
            <a:off x="1196191" y="3549805"/>
            <a:ext cx="3827501" cy="2771639"/>
          </a:xfrm>
          <a:prstGeom prst="rect">
            <a:avLst/>
          </a:prstGeom>
        </p:spPr>
      </p:pic>
    </p:spTree>
    <p:extLst>
      <p:ext uri="{BB962C8B-B14F-4D97-AF65-F5344CB8AC3E}">
        <p14:creationId xmlns:p14="http://schemas.microsoft.com/office/powerpoint/2010/main" val="1547082778"/>
      </p:ext>
    </p:extLst>
  </p:cSld>
  <p:clrMapOvr>
    <a:masterClrMapping/>
  </p:clrMapOvr>
  <p:transition spd="slow">
    <p:push dir="u"/>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2305285"/>
      </p:ext>
    </p:extLst>
  </p:cSld>
  <p:clrMapOvr>
    <a:masterClrMapping/>
  </p:clrMapOvr>
  <p:transition spd="slow">
    <p:push dir="u"/>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xmlns="" id="{FF670B46-D223-460E-9DB3-7449C30DA2DE}"/>
              </a:ext>
            </a:extLst>
          </p:cNvPr>
          <p:cNvSpPr txBox="1">
            <a:spLocks/>
          </p:cNvSpPr>
          <p:nvPr/>
        </p:nvSpPr>
        <p:spPr>
          <a:xfrm>
            <a:off x="2092166" y="5402523"/>
            <a:ext cx="8007666" cy="161421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lgn="ctr"/>
            <a:r>
              <a:rPr lang="sl-SI" sz="2000" b="1" dirty="0">
                <a:solidFill>
                  <a:schemeClr val="tx1"/>
                </a:solidFill>
                <a:latin typeface="Bahnschrift Condensed" panose="020B0502040204020203" pitchFamily="34" charset="0"/>
              </a:rPr>
              <a:t>Bunker postapocalyptic steampunk bar</a:t>
            </a:r>
          </a:p>
          <a:p>
            <a:pPr algn="ctr"/>
            <a:r>
              <a:rPr lang="sl-SI" sz="2000" b="1" dirty="0">
                <a:solidFill>
                  <a:schemeClr val="tx1"/>
                </a:solidFill>
                <a:latin typeface="Bahnschrift Condensed" panose="020B0502040204020203" pitchFamily="34" charset="0"/>
              </a:rPr>
              <a:t>četrtek, </a:t>
            </a:r>
            <a:r>
              <a:rPr lang="sl-SI" sz="2000" b="1" dirty="0" smtClean="0">
                <a:solidFill>
                  <a:schemeClr val="tx1"/>
                </a:solidFill>
                <a:latin typeface="Bahnschrift Condensed" panose="020B0502040204020203" pitchFamily="34" charset="0"/>
              </a:rPr>
              <a:t>13. </a:t>
            </a:r>
            <a:r>
              <a:rPr lang="sl-SI" sz="2000" b="1" dirty="0">
                <a:solidFill>
                  <a:schemeClr val="tx1"/>
                </a:solidFill>
                <a:latin typeface="Bahnschrift Condensed" panose="020B0502040204020203" pitchFamily="34" charset="0"/>
              </a:rPr>
              <a:t>4</a:t>
            </a:r>
            <a:r>
              <a:rPr lang="sl-SI" sz="2000" b="1" dirty="0" smtClean="0">
                <a:solidFill>
                  <a:schemeClr val="tx1"/>
                </a:solidFill>
                <a:latin typeface="Bahnschrift Condensed" panose="020B0502040204020203" pitchFamily="34" charset="0"/>
              </a:rPr>
              <a:t>. 2023</a:t>
            </a:r>
          </a:p>
          <a:p>
            <a:pPr algn="ctr"/>
            <a:r>
              <a:rPr lang="sl-SI" sz="2000" b="1" dirty="0" smtClean="0">
                <a:solidFill>
                  <a:schemeClr val="tx1"/>
                </a:solidFill>
                <a:latin typeface="Bahnschrift Condensed" panose="020B0502040204020203" pitchFamily="34" charset="0"/>
              </a:rPr>
              <a:t>19:00-22:00</a:t>
            </a:r>
            <a:endParaRPr lang="sl-SI" sz="2000" b="1" dirty="0">
              <a:solidFill>
                <a:schemeClr val="tx1"/>
              </a:solidFill>
              <a:latin typeface="Bahnschrift Condensed" panose="020B0502040204020203" pitchFamily="34" charset="0"/>
            </a:endParaRPr>
          </a:p>
        </p:txBody>
      </p:sp>
      <p:pic>
        <p:nvPicPr>
          <p:cNvPr id="5" name="Slika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52580">
            <a:off x="3367087" y="457217"/>
            <a:ext cx="5457825" cy="1809750"/>
          </a:xfrm>
          <a:prstGeom prst="rect">
            <a:avLst/>
          </a:prstGeom>
        </p:spPr>
      </p:pic>
      <p:pic>
        <p:nvPicPr>
          <p:cNvPr id="9" name="Slika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65186" y="2927855"/>
            <a:ext cx="4343244" cy="1221997"/>
          </a:xfrm>
          <a:prstGeom prst="rect">
            <a:avLst/>
          </a:prstGeom>
        </p:spPr>
      </p:pic>
      <p:pic>
        <p:nvPicPr>
          <p:cNvPr id="6" name="Slika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6489" y="3014505"/>
            <a:ext cx="3120620" cy="1122095"/>
          </a:xfrm>
          <a:prstGeom prst="rect">
            <a:avLst/>
          </a:prstGeom>
        </p:spPr>
      </p:pic>
      <p:pic>
        <p:nvPicPr>
          <p:cNvPr id="17" name="Slika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58173" y="1177706"/>
            <a:ext cx="3075653" cy="4191246"/>
          </a:xfrm>
          <a:prstGeom prst="rect">
            <a:avLst/>
          </a:prstGeom>
        </p:spPr>
      </p:pic>
    </p:spTree>
    <p:extLst>
      <p:ext uri="{BB962C8B-B14F-4D97-AF65-F5344CB8AC3E}">
        <p14:creationId xmlns:p14="http://schemas.microsoft.com/office/powerpoint/2010/main" val="3901599786"/>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slov 1"/>
          <p:cNvSpPr>
            <a:spLocks noGrp="1"/>
          </p:cNvSpPr>
          <p:nvPr>
            <p:ph type="title"/>
          </p:nvPr>
        </p:nvSpPr>
        <p:spPr>
          <a:xfrm>
            <a:off x="838200" y="317340"/>
            <a:ext cx="10515600" cy="1325563"/>
          </a:xfrm>
        </p:spPr>
        <p:txBody>
          <a:bodyPr/>
          <a:lstStyle/>
          <a:p>
            <a:r>
              <a:rPr lang="sl-SI" b="1" dirty="0" smtClean="0"/>
              <a:t>3.  POIMENUJ AVTORJE CITATOV </a:t>
            </a:r>
            <a:endParaRPr lang="sl-SI" b="1" dirty="0"/>
          </a:p>
        </p:txBody>
      </p:sp>
      <p:sp>
        <p:nvSpPr>
          <p:cNvPr id="11" name="Označba mesta vsebine 2"/>
          <p:cNvSpPr>
            <a:spLocks noGrp="1"/>
          </p:cNvSpPr>
          <p:nvPr>
            <p:ph sz="half" idx="1"/>
          </p:nvPr>
        </p:nvSpPr>
        <p:spPr>
          <a:xfrm>
            <a:off x="838200" y="1766249"/>
            <a:ext cx="5463746" cy="4351338"/>
          </a:xfrm>
        </p:spPr>
        <p:txBody>
          <a:bodyPr/>
          <a:lstStyle/>
          <a:p>
            <a:pPr marL="514350" indent="-514350">
              <a:buAutoNum type="alphaUcParenR"/>
            </a:pPr>
            <a:r>
              <a:rPr lang="sl-SI" dirty="0" smtClean="0"/>
              <a:t>„</a:t>
            </a:r>
            <a:r>
              <a:rPr lang="sl-SI" dirty="0" err="1" smtClean="0"/>
              <a:t>Ich</a:t>
            </a:r>
            <a:r>
              <a:rPr lang="sl-SI" dirty="0" smtClean="0"/>
              <a:t> </a:t>
            </a:r>
            <a:r>
              <a:rPr lang="sl-SI" dirty="0" err="1" smtClean="0"/>
              <a:t>bin</a:t>
            </a:r>
            <a:r>
              <a:rPr lang="sl-SI" dirty="0" smtClean="0"/>
              <a:t> </a:t>
            </a:r>
            <a:r>
              <a:rPr lang="sl-SI" dirty="0" err="1" smtClean="0"/>
              <a:t>ein</a:t>
            </a:r>
            <a:r>
              <a:rPr lang="sl-SI" dirty="0" smtClean="0"/>
              <a:t> </a:t>
            </a:r>
            <a:r>
              <a:rPr lang="sl-SI" dirty="0" err="1" smtClean="0"/>
              <a:t>Berliner</a:t>
            </a:r>
            <a:r>
              <a:rPr lang="sl-SI" dirty="0" smtClean="0"/>
              <a:t>.“</a:t>
            </a:r>
          </a:p>
          <a:p>
            <a:pPr marL="0" indent="0">
              <a:buNone/>
            </a:pPr>
            <a:r>
              <a:rPr lang="sl-SI" dirty="0" smtClean="0"/>
              <a:t>(„Jaz sem Berlinčan.“) </a:t>
            </a:r>
            <a:endParaRPr lang="sl-SI" sz="3200" b="1" i="1" u="sng" dirty="0"/>
          </a:p>
        </p:txBody>
      </p:sp>
      <p:sp>
        <p:nvSpPr>
          <p:cNvPr id="12" name="Označba mesta vsebine 3"/>
          <p:cNvSpPr>
            <a:spLocks noGrp="1"/>
          </p:cNvSpPr>
          <p:nvPr>
            <p:ph sz="half" idx="2"/>
          </p:nvPr>
        </p:nvSpPr>
        <p:spPr>
          <a:xfrm>
            <a:off x="6172200" y="1825625"/>
            <a:ext cx="5181600" cy="4351338"/>
          </a:xfrm>
        </p:spPr>
        <p:txBody>
          <a:bodyPr/>
          <a:lstStyle/>
          <a:p>
            <a:pPr marL="0" indent="0">
              <a:buNone/>
            </a:pPr>
            <a:r>
              <a:rPr lang="sl-SI" dirty="0" smtClean="0"/>
              <a:t> B) „Religija je opij ljudstva.“</a:t>
            </a:r>
          </a:p>
        </p:txBody>
      </p:sp>
    </p:spTree>
    <p:extLst>
      <p:ext uri="{BB962C8B-B14F-4D97-AF65-F5344CB8AC3E}">
        <p14:creationId xmlns:p14="http://schemas.microsoft.com/office/powerpoint/2010/main" val="18908783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značba mesta vsebine 2"/>
          <p:cNvSpPr>
            <a:spLocks noGrp="1"/>
          </p:cNvSpPr>
          <p:nvPr>
            <p:ph sz="half" idx="1"/>
          </p:nvPr>
        </p:nvSpPr>
        <p:spPr>
          <a:xfrm>
            <a:off x="801624" y="1179449"/>
            <a:ext cx="5181600" cy="4351338"/>
          </a:xfrm>
        </p:spPr>
        <p:txBody>
          <a:bodyPr/>
          <a:lstStyle/>
          <a:p>
            <a:pPr marL="0" indent="0">
              <a:buNone/>
            </a:pPr>
            <a:r>
              <a:rPr lang="sl-SI" dirty="0" smtClean="0"/>
              <a:t>C) „Nič ni bolj žalostno kot videti mladega pesimista.“</a:t>
            </a:r>
            <a:endParaRPr lang="sl-SI" sz="3200" b="1" i="1" dirty="0"/>
          </a:p>
        </p:txBody>
      </p:sp>
      <p:sp>
        <p:nvSpPr>
          <p:cNvPr id="9" name="Označba mesta vsebine 3"/>
          <p:cNvSpPr>
            <a:spLocks noGrp="1"/>
          </p:cNvSpPr>
          <p:nvPr>
            <p:ph sz="half" idx="2"/>
          </p:nvPr>
        </p:nvSpPr>
        <p:spPr>
          <a:xfrm>
            <a:off x="6342888" y="1179449"/>
            <a:ext cx="5181600" cy="4351338"/>
          </a:xfrm>
        </p:spPr>
        <p:txBody>
          <a:bodyPr/>
          <a:lstStyle/>
          <a:p>
            <a:pPr marL="0" indent="0">
              <a:buNone/>
            </a:pPr>
            <a:r>
              <a:rPr lang="sl-SI" dirty="0" smtClean="0"/>
              <a:t>D) Ne vem s kakšnim orožjem se bodo borili v tretji svetovni vojni, za četrto pa vem, da bodo uporabljali palico in kamenje.“</a:t>
            </a:r>
            <a:endParaRPr lang="sl-SI" sz="3200" b="1" i="1" dirty="0"/>
          </a:p>
        </p:txBody>
      </p:sp>
    </p:spTree>
    <p:extLst>
      <p:ext uri="{BB962C8B-B14F-4D97-AF65-F5344CB8AC3E}">
        <p14:creationId xmlns:p14="http://schemas.microsoft.com/office/powerpoint/2010/main" val="3970312028"/>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vsebine 1"/>
          <p:cNvSpPr>
            <a:spLocks noGrp="1"/>
          </p:cNvSpPr>
          <p:nvPr>
            <p:ph idx="1"/>
          </p:nvPr>
        </p:nvSpPr>
        <p:spPr>
          <a:xfrm>
            <a:off x="924697" y="725873"/>
            <a:ext cx="10515600" cy="2981153"/>
          </a:xfrm>
        </p:spPr>
        <p:txBody>
          <a:bodyPr>
            <a:normAutofit/>
          </a:bodyPr>
          <a:lstStyle/>
          <a:p>
            <a:pPr marL="0" indent="0">
              <a:buNone/>
            </a:pPr>
            <a:r>
              <a:rPr lang="sl-SI" sz="3600" b="1" dirty="0" smtClean="0"/>
              <a:t>4. Entomologija je veda o čem ? </a:t>
            </a:r>
            <a:r>
              <a:rPr lang="sl-SI" sz="3200" dirty="0" smtClean="0"/>
              <a:t>Teh vrst bi naj bilo okrog 925.000, kar je več kot polovica znanih vrst živih bitij in so poselile praktično vse dele sveta, vendar prevladujejo na kopnem. Njihovi predniki so živeli že pred 600 milijoni let.</a:t>
            </a:r>
            <a:endParaRPr lang="sl-SI" b="1" dirty="0"/>
          </a:p>
        </p:txBody>
      </p:sp>
    </p:spTree>
    <p:extLst>
      <p:ext uri="{BB962C8B-B14F-4D97-AF65-F5344CB8AC3E}">
        <p14:creationId xmlns:p14="http://schemas.microsoft.com/office/powerpoint/2010/main" val="886128210"/>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15"/>
          <p:cNvSpPr>
            <a:spLocks noGrp="1"/>
          </p:cNvSpPr>
          <p:nvPr>
            <p:ph type="title"/>
          </p:nvPr>
        </p:nvSpPr>
        <p:spPr>
          <a:xfrm>
            <a:off x="1058268" y="407773"/>
            <a:ext cx="10476392" cy="1916786"/>
          </a:xfrm>
        </p:spPr>
        <p:txBody>
          <a:bodyPr>
            <a:normAutofit fontScale="90000"/>
          </a:bodyPr>
          <a:lstStyle/>
          <a:p>
            <a:r>
              <a:rPr lang="pl-PL" b="1" dirty="0" smtClean="0"/>
              <a:t/>
            </a:r>
            <a:br>
              <a:rPr lang="pl-PL" b="1" dirty="0" smtClean="0"/>
            </a:br>
            <a:r>
              <a:rPr lang="pl-PL" b="1" dirty="0"/>
              <a:t/>
            </a:r>
            <a:br>
              <a:rPr lang="pl-PL" b="1" dirty="0"/>
            </a:br>
            <a:r>
              <a:rPr lang="pl-PL" b="1" i="1" dirty="0" smtClean="0"/>
              <a:t/>
            </a:r>
            <a:br>
              <a:rPr lang="pl-PL" b="1" i="1" dirty="0" smtClean="0"/>
            </a:br>
            <a:r>
              <a:rPr lang="pl-PL" b="1" dirty="0" smtClean="0"/>
              <a:t>5. Katero je naše največje umetno jezero? </a:t>
            </a:r>
            <a:br>
              <a:rPr lang="pl-PL" b="1" dirty="0" smtClean="0"/>
            </a:br>
            <a:r>
              <a:rPr lang="pl-PL" sz="3200" dirty="0" smtClean="0"/>
              <a:t> </a:t>
            </a:r>
            <a:r>
              <a:rPr lang="pl-PL" sz="3600" dirty="0" smtClean="0"/>
              <a:t>Po površini naj bi bilo celo večje od Bohinjskega jezera, vendar je plitvejše in vsebuje manj vode. Dolgo naj bi bilo  7,3 km, v najširšem delu široko 1,2 km, globina jezera pa naj bi bila 12 km, volumen jezera pa 12</a:t>
            </a:r>
            <a:r>
              <a:rPr lang="sl-SI" sz="3600" dirty="0" smtClean="0"/>
              <a:t>m³</a:t>
            </a:r>
            <a:r>
              <a:rPr lang="pl-PL" sz="3600" dirty="0" smtClean="0"/>
              <a:t>. Jezero je bogato z ribami in ima dva otoka, kjer gnezdijo ptice. Služi kot rekreacijska površina za veslanje, jadranje, deskanje ter ribištvo.</a:t>
            </a:r>
            <a:endParaRPr lang="sl-SI" sz="3600" dirty="0"/>
          </a:p>
        </p:txBody>
      </p:sp>
    </p:spTree>
    <p:extLst>
      <p:ext uri="{BB962C8B-B14F-4D97-AF65-F5344CB8AC3E}">
        <p14:creationId xmlns:p14="http://schemas.microsoft.com/office/powerpoint/2010/main" val="2652590430"/>
      </p:ext>
    </p:extLst>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vsebine 1"/>
          <p:cNvSpPr>
            <a:spLocks noGrp="1"/>
          </p:cNvSpPr>
          <p:nvPr>
            <p:ph idx="1"/>
          </p:nvPr>
        </p:nvSpPr>
        <p:spPr>
          <a:xfrm>
            <a:off x="776417" y="878119"/>
            <a:ext cx="10515600" cy="4351338"/>
          </a:xfrm>
        </p:spPr>
        <p:txBody>
          <a:bodyPr>
            <a:normAutofit/>
          </a:bodyPr>
          <a:lstStyle/>
          <a:p>
            <a:pPr marL="0" indent="0">
              <a:buNone/>
            </a:pPr>
            <a:r>
              <a:rPr lang="sl-SI" sz="3600" b="1" dirty="0" smtClean="0"/>
              <a:t>6. Katera znana Pomurka </a:t>
            </a:r>
            <a:r>
              <a:rPr lang="sl-SI" sz="3600" dirty="0" smtClean="0"/>
              <a:t>je prvega aprila letos v Soboškem </a:t>
            </a:r>
            <a:r>
              <a:rPr lang="sl-SI" sz="3600" dirty="0" err="1" smtClean="0"/>
              <a:t>Expanu</a:t>
            </a:r>
            <a:r>
              <a:rPr lang="sl-SI" sz="3600" dirty="0" smtClean="0"/>
              <a:t> odprla svoj lokal,  </a:t>
            </a:r>
            <a:r>
              <a:rPr lang="sl-SI" sz="3600" dirty="0" err="1" smtClean="0"/>
              <a:t>Lounge</a:t>
            </a:r>
            <a:r>
              <a:rPr lang="sl-SI" sz="3600" dirty="0" smtClean="0"/>
              <a:t> </a:t>
            </a:r>
            <a:r>
              <a:rPr lang="sl-SI" sz="3600" dirty="0" err="1" smtClean="0"/>
              <a:t>Expano</a:t>
            </a:r>
            <a:r>
              <a:rPr lang="sl-SI" sz="3600" dirty="0"/>
              <a:t>?</a:t>
            </a:r>
            <a:r>
              <a:rPr lang="sl-SI" sz="3600" dirty="0" smtClean="0"/>
              <a:t> Tekmovala je tudi v šovu Bar, kjer je prišla do polfinala, leta 2010 je na Miss Bikini zasedla drugo mesto spremljevalke, tekmovala je tudi na Miss </a:t>
            </a:r>
            <a:r>
              <a:rPr lang="sl-SI" sz="3600" dirty="0" err="1" smtClean="0"/>
              <a:t>Universe</a:t>
            </a:r>
            <a:r>
              <a:rPr lang="sl-SI" sz="3600" dirty="0" smtClean="0"/>
              <a:t>.</a:t>
            </a:r>
            <a:endParaRPr lang="sl-SI" sz="3600" dirty="0"/>
          </a:p>
        </p:txBody>
      </p:sp>
      <p:pic>
        <p:nvPicPr>
          <p:cNvPr id="3" name="Slika 2"/>
          <p:cNvPicPr>
            <a:picLocks noChangeAspect="1"/>
          </p:cNvPicPr>
          <p:nvPr/>
        </p:nvPicPr>
        <p:blipFill>
          <a:blip r:embed="rId2"/>
          <a:stretch>
            <a:fillRect/>
          </a:stretch>
        </p:blipFill>
        <p:spPr>
          <a:xfrm>
            <a:off x="6378931" y="3833870"/>
            <a:ext cx="4597975" cy="2436782"/>
          </a:xfrm>
          <a:prstGeom prst="rect">
            <a:avLst/>
          </a:prstGeom>
        </p:spPr>
      </p:pic>
    </p:spTree>
    <p:extLst>
      <p:ext uri="{BB962C8B-B14F-4D97-AF65-F5344CB8AC3E}">
        <p14:creationId xmlns:p14="http://schemas.microsoft.com/office/powerpoint/2010/main" val="2576294695"/>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vsebine 2"/>
          <p:cNvSpPr>
            <a:spLocks noGrp="1"/>
          </p:cNvSpPr>
          <p:nvPr>
            <p:ph idx="1"/>
          </p:nvPr>
        </p:nvSpPr>
        <p:spPr>
          <a:xfrm>
            <a:off x="887626" y="416955"/>
            <a:ext cx="10525849" cy="3295729"/>
          </a:xfrm>
        </p:spPr>
        <p:txBody>
          <a:bodyPr>
            <a:noAutofit/>
          </a:bodyPr>
          <a:lstStyle/>
          <a:p>
            <a:pPr marL="0" indent="0">
              <a:buNone/>
            </a:pPr>
            <a:r>
              <a:rPr lang="sl-SI" sz="3600" b="1" dirty="0" smtClean="0"/>
              <a:t>7. Kako </a:t>
            </a:r>
            <a:r>
              <a:rPr lang="sl-SI" sz="3600" dirty="0" smtClean="0"/>
              <a:t> se je imenovala sprva merska enota in kasneje tudi denarna enota  v antičnem (grškem) svetu, pogosto uporabljena za zlato in srebro, uporabljala se je pa tudi za merjenje ostalih kovin? Prvič  je bila omenjena v knjigi </a:t>
            </a:r>
            <a:r>
              <a:rPr lang="sl-SI" sz="3600" dirty="0" err="1" smtClean="0"/>
              <a:t>Exdus</a:t>
            </a:r>
            <a:r>
              <a:rPr lang="sl-SI" sz="3600" dirty="0" smtClean="0"/>
              <a:t> v popisu materialov, uporabljenih za gradnjo šotorov.</a:t>
            </a:r>
            <a:endParaRPr lang="sl-SI" sz="3600" b="1" dirty="0"/>
          </a:p>
        </p:txBody>
      </p:sp>
    </p:spTree>
    <p:extLst>
      <p:ext uri="{BB962C8B-B14F-4D97-AF65-F5344CB8AC3E}">
        <p14:creationId xmlns:p14="http://schemas.microsoft.com/office/powerpoint/2010/main" val="1063911806"/>
      </p:ext>
    </p:extLst>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1"/>
          <p:cNvSpPr>
            <a:spLocks noGrp="1"/>
          </p:cNvSpPr>
          <p:nvPr>
            <p:ph type="title" idx="4294967295"/>
          </p:nvPr>
        </p:nvSpPr>
        <p:spPr>
          <a:xfrm>
            <a:off x="370703" y="426909"/>
            <a:ext cx="10515600" cy="1772594"/>
          </a:xfrm>
        </p:spPr>
        <p:txBody>
          <a:bodyPr>
            <a:noAutofit/>
          </a:bodyPr>
          <a:lstStyle/>
          <a:p>
            <a:r>
              <a:rPr lang="sl-SI" sz="4000" b="1" dirty="0" smtClean="0"/>
              <a:t/>
            </a:r>
            <a:br>
              <a:rPr lang="sl-SI" sz="4000" b="1" dirty="0" smtClean="0"/>
            </a:br>
            <a:r>
              <a:rPr lang="sl-SI" sz="4000" b="1" dirty="0" smtClean="0"/>
              <a:t>8. </a:t>
            </a:r>
            <a:r>
              <a:rPr lang="sl-SI" sz="4000" b="1" dirty="0" err="1" smtClean="0"/>
              <a:t>Kalevala</a:t>
            </a:r>
            <a:r>
              <a:rPr lang="sl-SI" sz="4000" dirty="0" smtClean="0"/>
              <a:t> je nacionalni ep, </a:t>
            </a:r>
            <a:r>
              <a:rPr lang="sl-SI" sz="4000" b="1" dirty="0" smtClean="0"/>
              <a:t>katere države</a:t>
            </a:r>
            <a:r>
              <a:rPr lang="sl-SI" sz="4000" dirty="0" smtClean="0"/>
              <a:t>?</a:t>
            </a:r>
            <a:endParaRPr lang="sl-SI" sz="3600" i="1" dirty="0"/>
          </a:p>
        </p:txBody>
      </p:sp>
      <p:pic>
        <p:nvPicPr>
          <p:cNvPr id="2" name="Slika 1"/>
          <p:cNvPicPr>
            <a:picLocks noChangeAspect="1"/>
          </p:cNvPicPr>
          <p:nvPr/>
        </p:nvPicPr>
        <p:blipFill>
          <a:blip r:embed="rId2"/>
          <a:stretch>
            <a:fillRect/>
          </a:stretch>
        </p:blipFill>
        <p:spPr>
          <a:xfrm>
            <a:off x="6921118" y="2609619"/>
            <a:ext cx="4063362" cy="3989483"/>
          </a:xfrm>
          <a:prstGeom prst="rect">
            <a:avLst/>
          </a:prstGeom>
        </p:spPr>
      </p:pic>
    </p:spTree>
    <p:extLst>
      <p:ext uri="{BB962C8B-B14F-4D97-AF65-F5344CB8AC3E}">
        <p14:creationId xmlns:p14="http://schemas.microsoft.com/office/powerpoint/2010/main" val="1987765218"/>
      </p:ext>
    </p:extLst>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 descr="Pnevmatike za osebna vozila – Goodyear"/>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sp>
        <p:nvSpPr>
          <p:cNvPr id="6" name="AutoShape 6" descr="Goodyear Tire &amp; Rubber After-Pandemic: Will People Start To Travel Again  Soon? - Fom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sp>
        <p:nvSpPr>
          <p:cNvPr id="7" name="AutoShape 8" descr="Goodyear Tire &amp; Rubber After-Pandemic: Will People Start To Travel Again  Soon? - Fomi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sp>
        <p:nvSpPr>
          <p:cNvPr id="8" name="AutoShape 10" descr="Goodyear Tire &amp; Rubber After-Pandemic: Will People Start To Travel Again  Soon? - Fomi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sp>
        <p:nvSpPr>
          <p:cNvPr id="4" name="AutoShape 2" descr="Charles Goodyear - Wikipedia"/>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sp>
        <p:nvSpPr>
          <p:cNvPr id="9" name="AutoShape 4" descr="CHARLES GOODYEAR - ChronoZoom (Zgodovina)"/>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sp>
        <p:nvSpPr>
          <p:cNvPr id="10" name="Naslov 1"/>
          <p:cNvSpPr>
            <a:spLocks noGrp="1"/>
          </p:cNvSpPr>
          <p:nvPr>
            <p:ph type="title"/>
          </p:nvPr>
        </p:nvSpPr>
        <p:spPr>
          <a:xfrm>
            <a:off x="838200" y="365125"/>
            <a:ext cx="10515600" cy="2950952"/>
          </a:xfrm>
        </p:spPr>
        <p:txBody>
          <a:bodyPr>
            <a:noAutofit/>
          </a:bodyPr>
          <a:lstStyle/>
          <a:p>
            <a:r>
              <a:rPr lang="sl-SI" sz="3600" b="1" dirty="0" smtClean="0"/>
              <a:t>9. Kako </a:t>
            </a:r>
            <a:r>
              <a:rPr lang="sl-SI" sz="3600" dirty="0" smtClean="0"/>
              <a:t> se imenuje fobija pred delom? Enak koren se skriva v vedi, katere namen je zagotavljanje zdravja ljudi in povečanje produktivnosti.</a:t>
            </a:r>
            <a:endParaRPr lang="sl-SI" sz="4800" b="1" i="1" dirty="0"/>
          </a:p>
        </p:txBody>
      </p:sp>
    </p:spTree>
    <p:extLst>
      <p:ext uri="{BB962C8B-B14F-4D97-AF65-F5344CB8AC3E}">
        <p14:creationId xmlns:p14="http://schemas.microsoft.com/office/powerpoint/2010/main" val="1231547909"/>
      </p:ext>
    </p:extLst>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slov 1"/>
          <p:cNvSpPr>
            <a:spLocks noGrp="1"/>
          </p:cNvSpPr>
          <p:nvPr>
            <p:ph type="title"/>
          </p:nvPr>
        </p:nvSpPr>
        <p:spPr>
          <a:xfrm>
            <a:off x="658368" y="395416"/>
            <a:ext cx="10689005" cy="4231668"/>
          </a:xfrm>
        </p:spPr>
        <p:txBody>
          <a:bodyPr>
            <a:noAutofit/>
          </a:bodyPr>
          <a:lstStyle/>
          <a:p>
            <a:r>
              <a:rPr lang="sl-SI" sz="4800" b="1" dirty="0" smtClean="0"/>
              <a:t>10. </a:t>
            </a:r>
            <a:r>
              <a:rPr lang="sl-SI" sz="3600" b="1" dirty="0" smtClean="0"/>
              <a:t>Kateri sadež oz. „zelenjava“ </a:t>
            </a:r>
            <a:r>
              <a:rPr lang="sl-SI" sz="3600" dirty="0" smtClean="0"/>
              <a:t>ima zaradi svoje oblike vzdevek </a:t>
            </a:r>
            <a:r>
              <a:rPr lang="sl-SI" sz="3600" dirty="0" err="1" smtClean="0"/>
              <a:t>aligatorska</a:t>
            </a:r>
            <a:r>
              <a:rPr lang="sl-SI" sz="3600" dirty="0" smtClean="0"/>
              <a:t> hruška? </a:t>
            </a:r>
            <a:r>
              <a:rPr lang="sl-SI" sz="3400" dirty="0" smtClean="0"/>
              <a:t>Ime sadeža izhaja iz besede „</a:t>
            </a:r>
            <a:r>
              <a:rPr lang="sl-SI" sz="3400" dirty="0" err="1" smtClean="0"/>
              <a:t>ahuatl</a:t>
            </a:r>
            <a:r>
              <a:rPr lang="sl-SI" sz="3400" dirty="0" smtClean="0"/>
              <a:t>“, ki  v azteškem jeziku (kateri so ga začeli gojit) pomeni tudi modo. Španci so ta sadež prvič omenili leta 1519 in mu dali tudi sedanje ime. Velja za enega najbolj zdravih sadežev, čeprav ima dosti kalorij, vendar vsebuje dosti antioksidantov, vitaminov, mineralov, zdravih nenasičenih maščob in prehranskih vlaknin.</a:t>
            </a:r>
            <a:endParaRPr lang="sl-SI" sz="3400" dirty="0"/>
          </a:p>
        </p:txBody>
      </p:sp>
    </p:spTree>
    <p:extLst>
      <p:ext uri="{BB962C8B-B14F-4D97-AF65-F5344CB8AC3E}">
        <p14:creationId xmlns:p14="http://schemas.microsoft.com/office/powerpoint/2010/main" val="3177118586"/>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Slika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02019" y="1616841"/>
            <a:ext cx="3262703" cy="3094305"/>
          </a:xfrm>
          <a:prstGeom prst="rect">
            <a:avLst/>
          </a:prstGeom>
        </p:spPr>
      </p:pic>
      <p:pic>
        <p:nvPicPr>
          <p:cNvPr id="5" name="Slika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780" y="461024"/>
            <a:ext cx="7590483" cy="1276336"/>
          </a:xfrm>
          <a:prstGeom prst="rect">
            <a:avLst/>
          </a:prstGeom>
        </p:spPr>
      </p:pic>
      <p:pic>
        <p:nvPicPr>
          <p:cNvPr id="9" name="Slika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322207"/>
            <a:ext cx="3657600" cy="3552825"/>
          </a:xfrm>
          <a:prstGeom prst="rect">
            <a:avLst/>
          </a:prstGeom>
        </p:spPr>
      </p:pic>
      <p:pic>
        <p:nvPicPr>
          <p:cNvPr id="10" name="Slika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89568" y="2513187"/>
            <a:ext cx="3195011" cy="3216795"/>
          </a:xfrm>
          <a:prstGeom prst="rect">
            <a:avLst/>
          </a:prstGeom>
        </p:spPr>
      </p:pic>
      <p:pic>
        <p:nvPicPr>
          <p:cNvPr id="11" name="Slika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973245">
            <a:off x="2515028" y="3512026"/>
            <a:ext cx="2952750" cy="2800350"/>
          </a:xfrm>
          <a:prstGeom prst="rect">
            <a:avLst/>
          </a:prstGeom>
        </p:spPr>
      </p:pic>
      <p:sp>
        <p:nvSpPr>
          <p:cNvPr id="13" name="PoljeZBesedilom 12"/>
          <p:cNvSpPr txBox="1"/>
          <p:nvPr/>
        </p:nvSpPr>
        <p:spPr>
          <a:xfrm rot="20572801">
            <a:off x="2884456" y="4459534"/>
            <a:ext cx="2917183" cy="830997"/>
          </a:xfrm>
          <a:prstGeom prst="rect">
            <a:avLst/>
          </a:prstGeom>
          <a:noFill/>
        </p:spPr>
        <p:txBody>
          <a:bodyPr wrap="square" rtlCol="0">
            <a:spAutoFit/>
          </a:bodyPr>
          <a:lstStyle/>
          <a:p>
            <a:r>
              <a:rPr lang="sl-SI" sz="2400" dirty="0">
                <a:latin typeface="Segoe Script" panose="030B0504020000000003" pitchFamily="66" charset="0"/>
              </a:rPr>
              <a:t>40 vprašanj</a:t>
            </a:r>
          </a:p>
          <a:p>
            <a:pPr marL="742950" lvl="1" indent="-285750">
              <a:buFont typeface="Arial" panose="020B0604020202020204" pitchFamily="34" charset="0"/>
              <a:buChar char="•"/>
            </a:pPr>
            <a:r>
              <a:rPr lang="sl-SI" sz="2400" dirty="0">
                <a:latin typeface="Segoe Script" panose="030B0504020000000003" pitchFamily="66" charset="0"/>
              </a:rPr>
              <a:t>20+20</a:t>
            </a:r>
          </a:p>
        </p:txBody>
      </p:sp>
      <p:pic>
        <p:nvPicPr>
          <p:cNvPr id="8" name="Slika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4300" y="1465314"/>
            <a:ext cx="3543300" cy="3419475"/>
          </a:xfrm>
          <a:prstGeom prst="rect">
            <a:avLst/>
          </a:prstGeom>
        </p:spPr>
      </p:pic>
      <p:sp>
        <p:nvSpPr>
          <p:cNvPr id="14" name="PoljeZBesedilom 13"/>
          <p:cNvSpPr txBox="1"/>
          <p:nvPr/>
        </p:nvSpPr>
        <p:spPr>
          <a:xfrm rot="19707218">
            <a:off x="625239" y="2686948"/>
            <a:ext cx="2893925" cy="976206"/>
          </a:xfrm>
          <a:prstGeom prst="rect">
            <a:avLst/>
          </a:prstGeom>
          <a:noFill/>
        </p:spPr>
        <p:txBody>
          <a:bodyPr wrap="square" rtlCol="0">
            <a:spAutoFit/>
          </a:bodyPr>
          <a:lstStyle/>
          <a:p>
            <a:r>
              <a:rPr lang="sl-SI" sz="2000" dirty="0">
                <a:latin typeface="Segoe Script" panose="030B0504020000000003" pitchFamily="66" charset="0"/>
              </a:rPr>
              <a:t>Tabela z odgovori</a:t>
            </a:r>
          </a:p>
          <a:p>
            <a:pPr marL="742950" lvl="1" indent="-285750">
              <a:buFont typeface="Arial" panose="020B0604020202020204" pitchFamily="34" charset="0"/>
              <a:buChar char="•"/>
            </a:pPr>
            <a:r>
              <a:rPr lang="sl-SI" dirty="0">
                <a:latin typeface="Segoe Script" panose="030B0504020000000003" pitchFamily="66" charset="0"/>
              </a:rPr>
              <a:t>(točke)</a:t>
            </a:r>
          </a:p>
          <a:p>
            <a:endParaRPr lang="sl-SI" dirty="0"/>
          </a:p>
        </p:txBody>
      </p:sp>
      <p:sp>
        <p:nvSpPr>
          <p:cNvPr id="15" name="PoljeZBesedilom 14"/>
          <p:cNvSpPr txBox="1"/>
          <p:nvPr/>
        </p:nvSpPr>
        <p:spPr>
          <a:xfrm rot="19825732">
            <a:off x="6126049" y="3868361"/>
            <a:ext cx="2578742" cy="461665"/>
          </a:xfrm>
          <a:prstGeom prst="rect">
            <a:avLst/>
          </a:prstGeom>
          <a:noFill/>
        </p:spPr>
        <p:txBody>
          <a:bodyPr wrap="square" rtlCol="0">
            <a:spAutoFit/>
          </a:bodyPr>
          <a:lstStyle/>
          <a:p>
            <a:r>
              <a:rPr lang="sl-SI" sz="2400" dirty="0">
                <a:latin typeface="Segoe Script" panose="030B0504020000000003" pitchFamily="66" charset="0"/>
              </a:rPr>
              <a:t>0. vprašanje</a:t>
            </a:r>
          </a:p>
        </p:txBody>
      </p:sp>
      <p:sp>
        <p:nvSpPr>
          <p:cNvPr id="16" name="PoljeZBesedilom 15"/>
          <p:cNvSpPr txBox="1"/>
          <p:nvPr/>
        </p:nvSpPr>
        <p:spPr>
          <a:xfrm rot="721435">
            <a:off x="9680001" y="2933160"/>
            <a:ext cx="1930410" cy="461665"/>
          </a:xfrm>
          <a:prstGeom prst="rect">
            <a:avLst/>
          </a:prstGeom>
          <a:noFill/>
        </p:spPr>
        <p:txBody>
          <a:bodyPr wrap="square" rtlCol="0">
            <a:spAutoFit/>
          </a:bodyPr>
          <a:lstStyle/>
          <a:p>
            <a:r>
              <a:rPr lang="sl-SI" sz="2400" dirty="0">
                <a:latin typeface="Segoe Script" panose="030B0504020000000003" pitchFamily="66" charset="0"/>
              </a:rPr>
              <a:t>SHAME</a:t>
            </a:r>
            <a:endParaRPr lang="sl-SI" dirty="0">
              <a:latin typeface="Segoe Script" panose="030B0504020000000003" pitchFamily="66" charset="0"/>
            </a:endParaRPr>
          </a:p>
        </p:txBody>
      </p:sp>
      <p:pic>
        <p:nvPicPr>
          <p:cNvPr id="18" name="Slika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37785" y="5406013"/>
            <a:ext cx="770049" cy="1151261"/>
          </a:xfrm>
          <a:prstGeom prst="rect">
            <a:avLst/>
          </a:prstGeom>
        </p:spPr>
      </p:pic>
    </p:spTree>
    <p:extLst>
      <p:ext uri="{BB962C8B-B14F-4D97-AF65-F5344CB8AC3E}">
        <p14:creationId xmlns:p14="http://schemas.microsoft.com/office/powerpoint/2010/main" val="2513435927"/>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6" descr="Telegram brez sprememb direktive GDPR | Monito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sp>
        <p:nvSpPr>
          <p:cNvPr id="8" name="Naslov 1"/>
          <p:cNvSpPr>
            <a:spLocks noGrp="1"/>
          </p:cNvSpPr>
          <p:nvPr>
            <p:ph type="title"/>
          </p:nvPr>
        </p:nvSpPr>
        <p:spPr>
          <a:xfrm>
            <a:off x="850392" y="772074"/>
            <a:ext cx="10034239" cy="1325563"/>
          </a:xfrm>
        </p:spPr>
        <p:txBody>
          <a:bodyPr>
            <a:noAutofit/>
          </a:bodyPr>
          <a:lstStyle/>
          <a:p>
            <a:r>
              <a:rPr lang="sl-SI" sz="3600" b="1" dirty="0" smtClean="0"/>
              <a:t>11. POIMENUJ DRŽAVI</a:t>
            </a:r>
            <a:r>
              <a:rPr lang="sl-SI" sz="4000" b="1" dirty="0" smtClean="0"/>
              <a:t/>
            </a:r>
            <a:br>
              <a:rPr lang="sl-SI" sz="4000" b="1" dirty="0" smtClean="0"/>
            </a:br>
            <a:r>
              <a:rPr lang="sl-SI" sz="3200" b="1" dirty="0" smtClean="0"/>
              <a:t/>
            </a:r>
            <a:br>
              <a:rPr lang="sl-SI" sz="3200" b="1" dirty="0" smtClean="0"/>
            </a:br>
            <a:r>
              <a:rPr lang="sl-SI" sz="3600" b="1" dirty="0" smtClean="0"/>
              <a:t>A)                                                 B) </a:t>
            </a:r>
            <a:r>
              <a:rPr lang="sl-SI" sz="3600" dirty="0" smtClean="0"/>
              <a:t> </a:t>
            </a:r>
            <a:endParaRPr lang="sl-SI" sz="3600" dirty="0"/>
          </a:p>
        </p:txBody>
      </p:sp>
      <p:pic>
        <p:nvPicPr>
          <p:cNvPr id="2" name="Slika 1"/>
          <p:cNvPicPr>
            <a:picLocks noChangeAspect="1"/>
          </p:cNvPicPr>
          <p:nvPr/>
        </p:nvPicPr>
        <p:blipFill>
          <a:blip r:embed="rId2"/>
          <a:stretch>
            <a:fillRect/>
          </a:stretch>
        </p:blipFill>
        <p:spPr>
          <a:xfrm>
            <a:off x="1630497" y="2326074"/>
            <a:ext cx="3718938" cy="1866761"/>
          </a:xfrm>
          <a:prstGeom prst="rect">
            <a:avLst/>
          </a:prstGeom>
        </p:spPr>
      </p:pic>
      <p:pic>
        <p:nvPicPr>
          <p:cNvPr id="4" name="Slika 3"/>
          <p:cNvPicPr>
            <a:picLocks noChangeAspect="1"/>
          </p:cNvPicPr>
          <p:nvPr/>
        </p:nvPicPr>
        <p:blipFill>
          <a:blip r:embed="rId3"/>
          <a:stretch>
            <a:fillRect/>
          </a:stretch>
        </p:blipFill>
        <p:spPr>
          <a:xfrm>
            <a:off x="7502487" y="2326074"/>
            <a:ext cx="4164376" cy="1924266"/>
          </a:xfrm>
          <a:prstGeom prst="rect">
            <a:avLst/>
          </a:prstGeom>
        </p:spPr>
      </p:pic>
    </p:spTree>
    <p:extLst>
      <p:ext uri="{BB962C8B-B14F-4D97-AF65-F5344CB8AC3E}">
        <p14:creationId xmlns:p14="http://schemas.microsoft.com/office/powerpoint/2010/main" val="2108666340"/>
      </p:ext>
    </p:extLst>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slov 1"/>
          <p:cNvSpPr>
            <a:spLocks noGrp="1"/>
          </p:cNvSpPr>
          <p:nvPr>
            <p:ph type="title"/>
          </p:nvPr>
        </p:nvSpPr>
        <p:spPr>
          <a:xfrm>
            <a:off x="838200" y="365125"/>
            <a:ext cx="10663410" cy="3094171"/>
          </a:xfrm>
        </p:spPr>
        <p:txBody>
          <a:bodyPr>
            <a:normAutofit fontScale="90000"/>
          </a:bodyPr>
          <a:lstStyle/>
          <a:p>
            <a:r>
              <a:rPr lang="sl-SI" b="1" dirty="0" smtClean="0"/>
              <a:t/>
            </a:r>
            <a:br>
              <a:rPr lang="sl-SI" b="1" dirty="0" smtClean="0"/>
            </a:br>
            <a:r>
              <a:rPr lang="sl-SI" b="1" dirty="0"/>
              <a:t/>
            </a:r>
            <a:br>
              <a:rPr lang="sl-SI" b="1" dirty="0"/>
            </a:br>
            <a:r>
              <a:rPr lang="sl-SI" b="1" dirty="0" smtClean="0"/>
              <a:t>12. </a:t>
            </a:r>
            <a:r>
              <a:rPr lang="sl-SI" sz="4900" b="1" dirty="0" smtClean="0"/>
              <a:t>Kako se eksplicitno imenuje </a:t>
            </a:r>
            <a:r>
              <a:rPr lang="sl-SI" sz="4900" dirty="0" smtClean="0"/>
              <a:t>zakon žene z več možmi naenkrat? </a:t>
            </a:r>
            <a:r>
              <a:rPr lang="sl-SI" sz="4000" dirty="0" smtClean="0"/>
              <a:t>V korenu se skriva tudi priljubljeno moško hrvaško ime. Torej odgovor ni poligamija, katera zajema oba pojma oz. zakon moža z več ženami ali žene z več možni naenkrat.</a:t>
            </a:r>
            <a:r>
              <a:rPr lang="sl-SI" sz="4000" dirty="0"/>
              <a:t> Obratno je </a:t>
            </a:r>
            <a:r>
              <a:rPr lang="sl-SI" sz="4000" dirty="0" smtClean="0"/>
              <a:t>poliginija, </a:t>
            </a:r>
            <a:r>
              <a:rPr lang="sl-SI" sz="4000" dirty="0"/>
              <a:t>ki vključuje enega moškega in dve ali več ženski.</a:t>
            </a:r>
            <a:br>
              <a:rPr lang="sl-SI" sz="4000" dirty="0"/>
            </a:br>
            <a:endParaRPr lang="sl-SI" sz="4000" b="1" dirty="0"/>
          </a:p>
        </p:txBody>
      </p:sp>
    </p:spTree>
    <p:extLst>
      <p:ext uri="{BB962C8B-B14F-4D97-AF65-F5344CB8AC3E}">
        <p14:creationId xmlns:p14="http://schemas.microsoft.com/office/powerpoint/2010/main" val="325954838"/>
      </p:ext>
    </p:extLst>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značba mesta vsebine 2"/>
          <p:cNvSpPr>
            <a:spLocks noGrp="1"/>
          </p:cNvSpPr>
          <p:nvPr>
            <p:ph idx="1"/>
          </p:nvPr>
        </p:nvSpPr>
        <p:spPr>
          <a:xfrm>
            <a:off x="893956" y="590854"/>
            <a:ext cx="10515600" cy="3259331"/>
          </a:xfrm>
        </p:spPr>
        <p:txBody>
          <a:bodyPr>
            <a:normAutofit lnSpcReduction="10000"/>
          </a:bodyPr>
          <a:lstStyle/>
          <a:p>
            <a:pPr marL="0" indent="0">
              <a:buNone/>
            </a:pPr>
            <a:r>
              <a:rPr lang="sl-SI" sz="4000" b="1" dirty="0" smtClean="0"/>
              <a:t>13. </a:t>
            </a:r>
            <a:r>
              <a:rPr lang="sl-SI" sz="3600" b="1" dirty="0" smtClean="0"/>
              <a:t>Kako se imenuje glasbenik na sliki? </a:t>
            </a:r>
            <a:r>
              <a:rPr lang="sl-SI" dirty="0" smtClean="0"/>
              <a:t>Velja za enega največjih kitaristov po Jimi Hendrixu in je tudi eden največkrat nominiranih glasbenikov (15-krat) za </a:t>
            </a:r>
            <a:r>
              <a:rPr lang="sl-SI" dirty="0" err="1" smtClean="0"/>
              <a:t>grammyja</a:t>
            </a:r>
            <a:r>
              <a:rPr lang="sl-SI" dirty="0" smtClean="0"/>
              <a:t>, ki pa ga žal še ni dobil. Leta 1988 ga je zaposlil Mick Jagger kot glavnega kitarista za svojo prvo solo turnejo, 1993 je za kratek čas kot kitarist sodeloval v skupini Deep </a:t>
            </a:r>
            <a:r>
              <a:rPr lang="sl-SI" dirty="0" err="1" smtClean="0"/>
              <a:t>Purple</a:t>
            </a:r>
            <a:r>
              <a:rPr lang="sl-SI" dirty="0" smtClean="0"/>
              <a:t>, od leta 2008 pa je kitarist skupine </a:t>
            </a:r>
            <a:r>
              <a:rPr lang="sl-SI" dirty="0" err="1" smtClean="0"/>
              <a:t>Chickenfoot</a:t>
            </a:r>
            <a:r>
              <a:rPr lang="sl-SI" dirty="0" smtClean="0"/>
              <a:t>. Skupno je prodal več kot 10 milijonov albumov, kar ga uvršča med najbolj prodajane instrumentalne rock kitariste vseh časov. </a:t>
            </a:r>
            <a:endParaRPr lang="sl-SI" dirty="0"/>
          </a:p>
        </p:txBody>
      </p:sp>
      <p:pic>
        <p:nvPicPr>
          <p:cNvPr id="2" name="Slika 1"/>
          <p:cNvPicPr>
            <a:picLocks noChangeAspect="1"/>
          </p:cNvPicPr>
          <p:nvPr/>
        </p:nvPicPr>
        <p:blipFill>
          <a:blip r:embed="rId2"/>
          <a:stretch>
            <a:fillRect/>
          </a:stretch>
        </p:blipFill>
        <p:spPr>
          <a:xfrm>
            <a:off x="7832993" y="3459679"/>
            <a:ext cx="3239934" cy="3026673"/>
          </a:xfrm>
          <a:prstGeom prst="rect">
            <a:avLst/>
          </a:prstGeom>
        </p:spPr>
      </p:pic>
    </p:spTree>
    <p:extLst>
      <p:ext uri="{BB962C8B-B14F-4D97-AF65-F5344CB8AC3E}">
        <p14:creationId xmlns:p14="http://schemas.microsoft.com/office/powerpoint/2010/main" val="1035861003"/>
      </p:ext>
    </p:extLst>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slov 1"/>
          <p:cNvSpPr>
            <a:spLocks noGrp="1"/>
          </p:cNvSpPr>
          <p:nvPr>
            <p:ph type="title"/>
          </p:nvPr>
        </p:nvSpPr>
        <p:spPr>
          <a:xfrm>
            <a:off x="838199" y="286438"/>
            <a:ext cx="11015949" cy="2401677"/>
          </a:xfrm>
        </p:spPr>
        <p:txBody>
          <a:bodyPr>
            <a:noAutofit/>
          </a:bodyPr>
          <a:lstStyle/>
          <a:p>
            <a:r>
              <a:rPr lang="sl-SI" sz="3200" b="1" dirty="0" smtClean="0"/>
              <a:t>14. Kakšen je naziv filma oz. njegove franšize, </a:t>
            </a:r>
            <a:r>
              <a:rPr lang="sl-SI" sz="3200" dirty="0" smtClean="0"/>
              <a:t>katerega četrti del  se trenutno predvaja pri nas v kinih ter ima glavno vlogo v njem </a:t>
            </a:r>
            <a:r>
              <a:rPr lang="sl-SI" sz="3200" dirty="0" err="1" smtClean="0"/>
              <a:t>Keanu</a:t>
            </a:r>
            <a:r>
              <a:rPr lang="sl-SI" sz="3200" dirty="0" smtClean="0"/>
              <a:t> </a:t>
            </a:r>
            <a:r>
              <a:rPr lang="sl-SI" sz="3200" dirty="0" err="1" smtClean="0"/>
              <a:t>Reeves</a:t>
            </a:r>
            <a:r>
              <a:rPr lang="sl-SI" sz="3200" dirty="0" smtClean="0"/>
              <a:t>, ki igra plačanca. Dogaja se New Yorku, Parizu, </a:t>
            </a:r>
            <a:r>
              <a:rPr lang="sl-SI" sz="3200" dirty="0" err="1" smtClean="0"/>
              <a:t>Osaki</a:t>
            </a:r>
            <a:r>
              <a:rPr lang="sl-SI" sz="3200" dirty="0" smtClean="0"/>
              <a:t> in Berlinu. Glavni junak naj bi bil inspiriran po dedku, ameriškega scenarista in producenta </a:t>
            </a:r>
            <a:r>
              <a:rPr lang="sl-SI" sz="3200" dirty="0" err="1" smtClean="0"/>
              <a:t>Dereka</a:t>
            </a:r>
            <a:r>
              <a:rPr lang="sl-SI" sz="3200" dirty="0" smtClean="0"/>
              <a:t> </a:t>
            </a:r>
            <a:r>
              <a:rPr lang="sl-SI" sz="3200" dirty="0" err="1" smtClean="0"/>
              <a:t>Kolstadta</a:t>
            </a:r>
            <a:r>
              <a:rPr lang="sl-SI" sz="3200" dirty="0" smtClean="0"/>
              <a:t>, ki je to filmsko franšizo tudi ustvaril (leta 2014).</a:t>
            </a:r>
            <a:endParaRPr lang="sl-SI" sz="3200" b="1" dirty="0"/>
          </a:p>
        </p:txBody>
      </p:sp>
      <p:pic>
        <p:nvPicPr>
          <p:cNvPr id="9" name="Označba mesta vsebine 8"/>
          <p:cNvPicPr>
            <a:picLocks noGrp="1" noChangeAspect="1"/>
          </p:cNvPicPr>
          <p:nvPr>
            <p:ph idx="1"/>
          </p:nvPr>
        </p:nvPicPr>
        <p:blipFill>
          <a:blip r:embed="rId2"/>
          <a:stretch>
            <a:fillRect/>
          </a:stretch>
        </p:blipFill>
        <p:spPr>
          <a:xfrm>
            <a:off x="8313527" y="2401676"/>
            <a:ext cx="2820485" cy="4116809"/>
          </a:xfrm>
          <a:prstGeom prst="rect">
            <a:avLst/>
          </a:prstGeom>
        </p:spPr>
      </p:pic>
    </p:spTree>
    <p:extLst>
      <p:ext uri="{BB962C8B-B14F-4D97-AF65-F5344CB8AC3E}">
        <p14:creationId xmlns:p14="http://schemas.microsoft.com/office/powerpoint/2010/main" val="376953718"/>
      </p:ext>
    </p:extLst>
  </p:cSld>
  <p:clrMapOvr>
    <a:masterClrMapping/>
  </p:clrMapOvr>
  <p:transition spd="slow">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aslov 1"/>
          <p:cNvSpPr>
            <a:spLocks noGrp="1"/>
          </p:cNvSpPr>
          <p:nvPr>
            <p:ph type="title"/>
          </p:nvPr>
        </p:nvSpPr>
        <p:spPr>
          <a:xfrm>
            <a:off x="838200" y="365125"/>
            <a:ext cx="10619342" cy="2080620"/>
          </a:xfrm>
        </p:spPr>
        <p:txBody>
          <a:bodyPr>
            <a:normAutofit fontScale="90000"/>
          </a:bodyPr>
          <a:lstStyle/>
          <a:p>
            <a:r>
              <a:rPr lang="sl-SI" b="1" dirty="0" smtClean="0"/>
              <a:t>15. </a:t>
            </a:r>
            <a:r>
              <a:rPr lang="sl-SI" sz="4000" b="1" dirty="0" smtClean="0"/>
              <a:t>Kdo drži svetovni rekord pri ženskah v smučarskih poletih, </a:t>
            </a:r>
            <a:r>
              <a:rPr lang="sl-SI" sz="4000" dirty="0" smtClean="0"/>
              <a:t>ki znaša 226 m in je bil postavljen marca letos v </a:t>
            </a:r>
            <a:r>
              <a:rPr lang="sl-SI" sz="4000" dirty="0" err="1" smtClean="0"/>
              <a:t>Vikersundu</a:t>
            </a:r>
            <a:r>
              <a:rPr lang="sl-SI" sz="4000" dirty="0"/>
              <a:t>?</a:t>
            </a:r>
            <a:r>
              <a:rPr lang="sl-SI" sz="3600" dirty="0"/>
              <a:t/>
            </a:r>
            <a:br>
              <a:rPr lang="sl-SI" sz="3600" dirty="0"/>
            </a:br>
            <a:endParaRPr lang="sl-SI" sz="3600" dirty="0"/>
          </a:p>
        </p:txBody>
      </p:sp>
      <p:sp>
        <p:nvSpPr>
          <p:cNvPr id="3" name="Označba mesta vsebine 2"/>
          <p:cNvSpPr>
            <a:spLocks noGrp="1"/>
          </p:cNvSpPr>
          <p:nvPr>
            <p:ph idx="1"/>
          </p:nvPr>
        </p:nvSpPr>
        <p:spPr>
          <a:xfrm>
            <a:off x="838200" y="1895475"/>
            <a:ext cx="10515600" cy="4281487"/>
          </a:xfrm>
        </p:spPr>
        <p:txBody>
          <a:bodyPr/>
          <a:lstStyle/>
          <a:p>
            <a:endParaRPr lang="sl-SI" b="1" dirty="0"/>
          </a:p>
          <a:p>
            <a:endParaRPr lang="sl-SI" dirty="0"/>
          </a:p>
        </p:txBody>
      </p:sp>
      <p:sp>
        <p:nvSpPr>
          <p:cNvPr id="5" name="AutoShape 2" descr="Psička Taylor pomaga reševati koale v goreči Avstraliji - Moj Pes"/>
          <p:cNvSpPr>
            <a:spLocks noChangeAspect="1" noChangeArrowheads="1"/>
          </p:cNvSpPr>
          <p:nvPr/>
        </p:nvSpPr>
        <p:spPr bwMode="auto">
          <a:xfrm>
            <a:off x="155574" y="-144463"/>
            <a:ext cx="2002409"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pic>
        <p:nvPicPr>
          <p:cNvPr id="6" name="Slika 5"/>
          <p:cNvPicPr>
            <a:picLocks noChangeAspect="1"/>
          </p:cNvPicPr>
          <p:nvPr/>
        </p:nvPicPr>
        <p:blipFill>
          <a:blip r:embed="rId2"/>
          <a:stretch>
            <a:fillRect/>
          </a:stretch>
        </p:blipFill>
        <p:spPr>
          <a:xfrm>
            <a:off x="6147871" y="2330297"/>
            <a:ext cx="4947714" cy="3962114"/>
          </a:xfrm>
          <a:prstGeom prst="rect">
            <a:avLst/>
          </a:prstGeom>
        </p:spPr>
      </p:pic>
    </p:spTree>
    <p:extLst>
      <p:ext uri="{BB962C8B-B14F-4D97-AF65-F5344CB8AC3E}">
        <p14:creationId xmlns:p14="http://schemas.microsoft.com/office/powerpoint/2010/main" val="3978483810"/>
      </p:ext>
    </p:extLst>
  </p:cSld>
  <p:clrMapOvr>
    <a:masterClrMapping/>
  </p:clrMapOvr>
  <p:transition spd="slow">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slov 1"/>
          <p:cNvSpPr>
            <a:spLocks noGrp="1"/>
          </p:cNvSpPr>
          <p:nvPr>
            <p:ph type="title"/>
          </p:nvPr>
        </p:nvSpPr>
        <p:spPr>
          <a:xfrm>
            <a:off x="953611" y="3525397"/>
            <a:ext cx="10718494" cy="438547"/>
          </a:xfrm>
        </p:spPr>
        <p:txBody>
          <a:bodyPr>
            <a:normAutofit fontScale="90000"/>
          </a:bodyPr>
          <a:lstStyle/>
          <a:p>
            <a:r>
              <a:rPr lang="sl-SI" sz="4000" b="1" dirty="0"/>
              <a:t>16</a:t>
            </a:r>
            <a:r>
              <a:rPr lang="sl-SI" sz="4000" b="1" dirty="0" smtClean="0"/>
              <a:t>.  Katera žival </a:t>
            </a:r>
            <a:r>
              <a:rPr lang="sl-SI" sz="4000" dirty="0" smtClean="0"/>
              <a:t>povzroči daleč največ smrti letno na svetu?</a:t>
            </a:r>
            <a:r>
              <a:rPr lang="sl-SI" sz="4000" b="1" dirty="0" smtClean="0"/>
              <a:t/>
            </a:r>
            <a:br>
              <a:rPr lang="sl-SI" sz="4000" b="1" dirty="0" smtClean="0"/>
            </a:br>
            <a:r>
              <a:rPr lang="sl-SI" sz="4000" b="1" dirty="0"/>
              <a:t/>
            </a:r>
            <a:br>
              <a:rPr lang="sl-SI" sz="4000" b="1" dirty="0"/>
            </a:br>
            <a:r>
              <a:rPr lang="sl-SI" sz="3600" dirty="0" smtClean="0"/>
              <a:t/>
            </a:r>
            <a:br>
              <a:rPr lang="sl-SI" sz="3600" dirty="0" smtClean="0"/>
            </a:br>
            <a:r>
              <a:rPr lang="sl-SI" sz="3600" dirty="0"/>
              <a:t/>
            </a:r>
            <a:br>
              <a:rPr lang="sl-SI" sz="3600" dirty="0"/>
            </a:br>
            <a:r>
              <a:rPr lang="sl-SI" sz="3200" dirty="0" smtClean="0"/>
              <a:t/>
            </a:r>
            <a:br>
              <a:rPr lang="sl-SI" sz="3200" dirty="0" smtClean="0"/>
            </a:br>
            <a:r>
              <a:rPr lang="sl-SI" sz="3200" dirty="0" smtClean="0"/>
              <a:t/>
            </a:r>
            <a:br>
              <a:rPr lang="sl-SI" sz="3200" dirty="0" smtClean="0"/>
            </a:br>
            <a:r>
              <a:rPr lang="sl-SI" sz="3200" dirty="0" smtClean="0"/>
              <a:t/>
            </a:r>
            <a:br>
              <a:rPr lang="sl-SI" sz="3200" dirty="0" smtClean="0"/>
            </a:br>
            <a:r>
              <a:rPr lang="sl-SI" sz="3200" dirty="0"/>
              <a:t/>
            </a:r>
            <a:br>
              <a:rPr lang="sl-SI" sz="3200" dirty="0"/>
            </a:br>
            <a:r>
              <a:rPr lang="sl-SI" sz="3200" dirty="0" smtClean="0"/>
              <a:t/>
            </a:r>
            <a:br>
              <a:rPr lang="sl-SI" sz="3200" dirty="0" smtClean="0"/>
            </a:br>
            <a:r>
              <a:rPr lang="sl-SI" sz="3200" dirty="0"/>
              <a:t> </a:t>
            </a:r>
            <a:r>
              <a:rPr lang="sl-SI" sz="3200" dirty="0" smtClean="0"/>
              <a:t>                                                             </a:t>
            </a:r>
            <a:endParaRPr lang="sl-SI" sz="3200" b="1" dirty="0"/>
          </a:p>
        </p:txBody>
      </p:sp>
    </p:spTree>
    <p:extLst>
      <p:ext uri="{BB962C8B-B14F-4D97-AF65-F5344CB8AC3E}">
        <p14:creationId xmlns:p14="http://schemas.microsoft.com/office/powerpoint/2010/main" val="1696877074"/>
      </p:ext>
    </p:extLst>
  </p:cSld>
  <p:clrMapOvr>
    <a:masterClrMapping/>
  </p:clrMapOvr>
  <p:transition spd="slow">
    <p:push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slov 1"/>
          <p:cNvSpPr>
            <a:spLocks noGrp="1"/>
          </p:cNvSpPr>
          <p:nvPr>
            <p:ph type="title"/>
          </p:nvPr>
        </p:nvSpPr>
        <p:spPr>
          <a:xfrm>
            <a:off x="838200" y="365125"/>
            <a:ext cx="10630360" cy="3116205"/>
          </a:xfrm>
        </p:spPr>
        <p:txBody>
          <a:bodyPr>
            <a:normAutofit fontScale="90000"/>
          </a:bodyPr>
          <a:lstStyle/>
          <a:p>
            <a:r>
              <a:rPr lang="sl-SI" sz="3600" b="1" dirty="0" smtClean="0">
                <a:latin typeface="+mn-lt"/>
              </a:rPr>
              <a:t/>
            </a:r>
            <a:br>
              <a:rPr lang="sl-SI" sz="3600" b="1" dirty="0" smtClean="0">
                <a:latin typeface="+mn-lt"/>
              </a:rPr>
            </a:br>
            <a:r>
              <a:rPr lang="sl-SI" sz="3600" b="1" dirty="0" smtClean="0">
                <a:latin typeface="+mn-lt"/>
              </a:rPr>
              <a:t>17. </a:t>
            </a:r>
            <a:r>
              <a:rPr lang="sl-SI" sz="4000" dirty="0"/>
              <a:t>Knjiga Zbogom Orožje, katera je doživela tudi filmsko </a:t>
            </a:r>
            <a:r>
              <a:rPr lang="sl-SI" sz="4000" dirty="0" smtClean="0"/>
              <a:t>uprizoritev</a:t>
            </a:r>
            <a:r>
              <a:rPr lang="sl-SI" sz="4000" dirty="0"/>
              <a:t> </a:t>
            </a:r>
            <a:r>
              <a:rPr lang="sl-SI" sz="4000" dirty="0" smtClean="0"/>
              <a:t>in ki  jo je napisal Ernest Hemingway </a:t>
            </a:r>
            <a:r>
              <a:rPr lang="sl-SI" sz="4000" b="1" dirty="0" smtClean="0"/>
              <a:t>se dogaja v kateri vojni oz. na kateri fronti? </a:t>
            </a:r>
            <a:r>
              <a:rPr lang="sl-SI" sz="4000" dirty="0"/>
              <a:t> </a:t>
            </a:r>
            <a:r>
              <a:rPr lang="sl-SI" sz="4000" dirty="0" smtClean="0"/>
              <a:t/>
            </a:r>
            <a:br>
              <a:rPr lang="sl-SI" sz="4000" dirty="0" smtClean="0"/>
            </a:br>
            <a:r>
              <a:rPr lang="sl-SI" sz="4000" dirty="0" smtClean="0"/>
              <a:t>Za obe točki  mora biti oboje pravilno.</a:t>
            </a:r>
            <a:r>
              <a:rPr lang="sl-SI" sz="3600" dirty="0" smtClean="0"/>
              <a:t/>
            </a:r>
            <a:br>
              <a:rPr lang="sl-SI" sz="3600" dirty="0" smtClean="0"/>
            </a:br>
            <a:endParaRPr lang="sl-SI" sz="3600" b="1" dirty="0">
              <a:latin typeface="+mn-lt"/>
            </a:endParaRPr>
          </a:p>
        </p:txBody>
      </p:sp>
      <p:sp>
        <p:nvSpPr>
          <p:cNvPr id="6" name="Označba mesta vsebine 5"/>
          <p:cNvSpPr>
            <a:spLocks noGrp="1"/>
          </p:cNvSpPr>
          <p:nvPr>
            <p:ph idx="1"/>
          </p:nvPr>
        </p:nvSpPr>
        <p:spPr>
          <a:xfrm>
            <a:off x="838200" y="4318611"/>
            <a:ext cx="9760027" cy="1858351"/>
          </a:xfrm>
        </p:spPr>
        <p:txBody>
          <a:bodyPr/>
          <a:lstStyle/>
          <a:p>
            <a:endParaRPr lang="sl-SI" dirty="0"/>
          </a:p>
        </p:txBody>
      </p:sp>
      <p:pic>
        <p:nvPicPr>
          <p:cNvPr id="2" name="Slika 1"/>
          <p:cNvPicPr>
            <a:picLocks noChangeAspect="1"/>
          </p:cNvPicPr>
          <p:nvPr/>
        </p:nvPicPr>
        <p:blipFill>
          <a:blip r:embed="rId2"/>
          <a:stretch>
            <a:fillRect/>
          </a:stretch>
        </p:blipFill>
        <p:spPr>
          <a:xfrm>
            <a:off x="8100668" y="2664933"/>
            <a:ext cx="2806031" cy="3861099"/>
          </a:xfrm>
          <a:prstGeom prst="rect">
            <a:avLst/>
          </a:prstGeom>
        </p:spPr>
      </p:pic>
    </p:spTree>
    <p:extLst>
      <p:ext uri="{BB962C8B-B14F-4D97-AF65-F5344CB8AC3E}">
        <p14:creationId xmlns:p14="http://schemas.microsoft.com/office/powerpoint/2010/main" val="3117381816"/>
      </p:ext>
    </p:extLst>
  </p:cSld>
  <p:clrMapOvr>
    <a:masterClrMapping/>
  </p:clrMapOvr>
  <p:transition spd="slow">
    <p:push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slov 1"/>
          <p:cNvSpPr>
            <a:spLocks noGrp="1"/>
          </p:cNvSpPr>
          <p:nvPr>
            <p:ph type="title"/>
          </p:nvPr>
        </p:nvSpPr>
        <p:spPr>
          <a:xfrm>
            <a:off x="860503" y="479502"/>
            <a:ext cx="10515600" cy="2007219"/>
          </a:xfrm>
        </p:spPr>
        <p:txBody>
          <a:bodyPr>
            <a:noAutofit/>
          </a:bodyPr>
          <a:lstStyle/>
          <a:p>
            <a:r>
              <a:rPr lang="sl-SI" sz="3200" b="1" dirty="0" smtClean="0"/>
              <a:t/>
            </a:r>
            <a:br>
              <a:rPr lang="sl-SI" sz="3200" b="1" dirty="0" smtClean="0"/>
            </a:br>
            <a:r>
              <a:rPr lang="sl-SI" sz="3200" b="1" dirty="0" smtClean="0"/>
              <a:t>18. Katera matematična enačba oz. formula, </a:t>
            </a:r>
            <a:r>
              <a:rPr lang="sl-SI" sz="3200" dirty="0" smtClean="0"/>
              <a:t>ki je spodaj na sliki,</a:t>
            </a:r>
            <a:r>
              <a:rPr lang="sl-SI" sz="3200" b="1" dirty="0" smtClean="0"/>
              <a:t> </a:t>
            </a:r>
            <a:r>
              <a:rPr lang="sl-SI" sz="3200" dirty="0" smtClean="0"/>
              <a:t>ima „sloves“ najlepše na svetu?</a:t>
            </a:r>
            <a:r>
              <a:rPr lang="sl-SI" sz="3200" b="1" dirty="0" smtClean="0"/>
              <a:t> </a:t>
            </a:r>
            <a:endParaRPr lang="sl-SI" sz="3200" b="1" dirty="0"/>
          </a:p>
        </p:txBody>
      </p:sp>
      <p:pic>
        <p:nvPicPr>
          <p:cNvPr id="2" name="Slika 1"/>
          <p:cNvPicPr>
            <a:picLocks noChangeAspect="1"/>
          </p:cNvPicPr>
          <p:nvPr/>
        </p:nvPicPr>
        <p:blipFill>
          <a:blip r:embed="rId2"/>
          <a:stretch>
            <a:fillRect/>
          </a:stretch>
        </p:blipFill>
        <p:spPr>
          <a:xfrm>
            <a:off x="860502" y="2205461"/>
            <a:ext cx="6476731" cy="3769178"/>
          </a:xfrm>
          <a:prstGeom prst="rect">
            <a:avLst/>
          </a:prstGeom>
        </p:spPr>
      </p:pic>
    </p:spTree>
    <p:extLst>
      <p:ext uri="{BB962C8B-B14F-4D97-AF65-F5344CB8AC3E}">
        <p14:creationId xmlns:p14="http://schemas.microsoft.com/office/powerpoint/2010/main" val="3813963663"/>
      </p:ext>
    </p:extLst>
  </p:cSld>
  <p:clrMapOvr>
    <a:masterClrMapping/>
  </p:clrMapOvr>
  <p:transition spd="slow">
    <p:push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slov 1"/>
          <p:cNvSpPr>
            <a:spLocks noGrp="1"/>
          </p:cNvSpPr>
          <p:nvPr>
            <p:ph type="title"/>
          </p:nvPr>
        </p:nvSpPr>
        <p:spPr>
          <a:xfrm>
            <a:off x="1" y="365125"/>
            <a:ext cx="12515160" cy="5811838"/>
          </a:xfrm>
        </p:spPr>
        <p:txBody>
          <a:bodyPr>
            <a:normAutofit fontScale="90000"/>
          </a:bodyPr>
          <a:lstStyle/>
          <a:p>
            <a:r>
              <a:rPr lang="sl-SI" sz="3600" b="1" dirty="0" smtClean="0"/>
              <a:t>19. </a:t>
            </a:r>
            <a:r>
              <a:rPr lang="sl-SI" sz="3600" dirty="0" smtClean="0"/>
              <a:t>Po podatkih </a:t>
            </a:r>
            <a:r>
              <a:rPr lang="sl-SI" sz="3600" dirty="0"/>
              <a:t>spletne strani </a:t>
            </a:r>
            <a:r>
              <a:rPr lang="sl-SI" sz="3600" dirty="0" err="1" smtClean="0"/>
              <a:t>Esports</a:t>
            </a:r>
            <a:r>
              <a:rPr lang="sl-SI" sz="3600" dirty="0" smtClean="0"/>
              <a:t> </a:t>
            </a:r>
            <a:r>
              <a:rPr lang="sl-SI" sz="3600" dirty="0" err="1"/>
              <a:t>Earnings</a:t>
            </a:r>
            <a:r>
              <a:rPr lang="sl-SI" sz="3600" dirty="0"/>
              <a:t>, ki sledi zaslužkom profesionalnih tekmovalcev v računalniških igrah, imamo v Sloveniji enega igralca, ki je z zmagami in dobrimi uvrstitvami na mednarodnih turnirjih </a:t>
            </a:r>
            <a:r>
              <a:rPr lang="sl-SI" sz="3600" dirty="0" smtClean="0"/>
              <a:t>v     žep </a:t>
            </a:r>
            <a:r>
              <a:rPr lang="sl-SI" sz="3600" dirty="0"/>
              <a:t>pospravil vsaj milijon ameriških dolarjev. </a:t>
            </a:r>
            <a:r>
              <a:rPr lang="sl-SI" sz="3600" dirty="0" smtClean="0"/>
              <a:t>To je oseba na sliki, 18-letni      </a:t>
            </a:r>
            <a:r>
              <a:rPr lang="sl-SI" sz="3600" dirty="0" err="1" smtClean="0"/>
              <a:t>Tai</a:t>
            </a:r>
            <a:r>
              <a:rPr lang="sl-SI" sz="3600" dirty="0" smtClean="0"/>
              <a:t> Starčič, ki velja za enega najboljših v tej igri. </a:t>
            </a:r>
            <a:r>
              <a:rPr lang="sl-SI" sz="3600" b="1" dirty="0" smtClean="0"/>
              <a:t>Kako se imenuje ta igra?</a:t>
            </a:r>
            <a:br>
              <a:rPr lang="sl-SI" sz="3600" b="1" dirty="0" smtClean="0"/>
            </a:br>
            <a:r>
              <a:rPr lang="sl-SI" sz="3600" b="1" dirty="0"/>
              <a:t/>
            </a:r>
            <a:br>
              <a:rPr lang="sl-SI" sz="3600" b="1" dirty="0"/>
            </a:br>
            <a:r>
              <a:rPr lang="sl-SI" sz="3600" dirty="0" smtClean="0"/>
              <a:t/>
            </a:r>
            <a:br>
              <a:rPr lang="sl-SI" sz="3600" dirty="0" smtClean="0"/>
            </a:br>
            <a:r>
              <a:rPr lang="sl-SI" sz="3600" dirty="0"/>
              <a:t/>
            </a:r>
            <a:br>
              <a:rPr lang="sl-SI" sz="3600" dirty="0"/>
            </a:br>
            <a:r>
              <a:rPr lang="sl-SI" sz="3600" dirty="0" smtClean="0"/>
              <a:t/>
            </a:r>
            <a:br>
              <a:rPr lang="sl-SI" sz="3600" dirty="0" smtClean="0"/>
            </a:br>
            <a:r>
              <a:rPr lang="sl-SI" sz="3200" dirty="0"/>
              <a:t/>
            </a:r>
            <a:br>
              <a:rPr lang="sl-SI" sz="3200" dirty="0"/>
            </a:br>
            <a:r>
              <a:rPr lang="sl-SI" sz="3200" dirty="0" smtClean="0"/>
              <a:t/>
            </a:r>
            <a:br>
              <a:rPr lang="sl-SI" sz="3200" dirty="0" smtClean="0"/>
            </a:br>
            <a:r>
              <a:rPr lang="sl-SI" sz="3600" b="1" dirty="0" smtClean="0"/>
              <a:t/>
            </a:r>
            <a:br>
              <a:rPr lang="sl-SI" sz="3600" b="1" dirty="0" smtClean="0"/>
            </a:br>
            <a:r>
              <a:rPr lang="sl-SI" sz="3200" dirty="0"/>
              <a:t/>
            </a:r>
            <a:br>
              <a:rPr lang="sl-SI" sz="3200" dirty="0"/>
            </a:br>
            <a:r>
              <a:rPr lang="sl-SI" sz="3200" b="1" dirty="0" smtClean="0"/>
              <a:t> </a:t>
            </a:r>
            <a:endParaRPr lang="sl-SI" sz="3200" dirty="0"/>
          </a:p>
        </p:txBody>
      </p:sp>
      <p:sp>
        <p:nvSpPr>
          <p:cNvPr id="2" name="Označba mesta vsebine 1"/>
          <p:cNvSpPr>
            <a:spLocks noGrp="1"/>
          </p:cNvSpPr>
          <p:nvPr>
            <p:ph idx="1"/>
          </p:nvPr>
        </p:nvSpPr>
        <p:spPr>
          <a:xfrm>
            <a:off x="838199" y="2500829"/>
            <a:ext cx="10515601" cy="3676134"/>
          </a:xfrm>
        </p:spPr>
        <p:txBody>
          <a:bodyPr/>
          <a:lstStyle/>
          <a:p>
            <a:pPr marL="0" indent="0">
              <a:buNone/>
            </a:pPr>
            <a:r>
              <a:rPr lang="sl-SI" dirty="0" smtClean="0"/>
              <a:t>  </a:t>
            </a:r>
          </a:p>
        </p:txBody>
      </p:sp>
      <p:pic>
        <p:nvPicPr>
          <p:cNvPr id="3" name="Slika 2"/>
          <p:cNvPicPr>
            <a:picLocks noChangeAspect="1"/>
          </p:cNvPicPr>
          <p:nvPr/>
        </p:nvPicPr>
        <p:blipFill>
          <a:blip r:embed="rId2"/>
          <a:stretch>
            <a:fillRect/>
          </a:stretch>
        </p:blipFill>
        <p:spPr>
          <a:xfrm>
            <a:off x="586877" y="3194892"/>
            <a:ext cx="3108822" cy="2797940"/>
          </a:xfrm>
          <a:prstGeom prst="rect">
            <a:avLst/>
          </a:prstGeom>
        </p:spPr>
      </p:pic>
    </p:spTree>
    <p:extLst>
      <p:ext uri="{BB962C8B-B14F-4D97-AF65-F5344CB8AC3E}">
        <p14:creationId xmlns:p14="http://schemas.microsoft.com/office/powerpoint/2010/main" val="664379480"/>
      </p:ext>
    </p:extLst>
  </p:cSld>
  <p:clrMapOvr>
    <a:masterClrMapping/>
  </p:clrMapOvr>
  <p:transition spd="slow">
    <p:push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slov 1"/>
          <p:cNvSpPr>
            <a:spLocks noGrp="1"/>
          </p:cNvSpPr>
          <p:nvPr>
            <p:ph type="title"/>
          </p:nvPr>
        </p:nvSpPr>
        <p:spPr>
          <a:xfrm>
            <a:off x="838200" y="365125"/>
            <a:ext cx="10515600" cy="1670939"/>
          </a:xfrm>
        </p:spPr>
        <p:txBody>
          <a:bodyPr>
            <a:normAutofit/>
          </a:bodyPr>
          <a:lstStyle/>
          <a:p>
            <a:r>
              <a:rPr lang="sl-SI" sz="4000" b="1" dirty="0" smtClean="0"/>
              <a:t>20. </a:t>
            </a:r>
            <a:r>
              <a:rPr lang="sl-SI" sz="2800" dirty="0" smtClean="0"/>
              <a:t>V katerih državah </a:t>
            </a:r>
            <a:r>
              <a:rPr lang="sl-SI" sz="4000" b="1" u="sng" dirty="0" smtClean="0"/>
              <a:t>JE KRŠČANSTVO  </a:t>
            </a:r>
            <a:r>
              <a:rPr lang="sl-SI" sz="2800" dirty="0" smtClean="0"/>
              <a:t> prva oz. dominantna religija (ima pripadnikov več kot 50% populacije)?</a:t>
            </a:r>
            <a:endParaRPr lang="sl-SI" sz="2800" dirty="0"/>
          </a:p>
        </p:txBody>
      </p:sp>
      <p:sp>
        <p:nvSpPr>
          <p:cNvPr id="7" name="Označba mesta vsebine 2"/>
          <p:cNvSpPr>
            <a:spLocks noGrp="1"/>
          </p:cNvSpPr>
          <p:nvPr>
            <p:ph idx="1"/>
          </p:nvPr>
        </p:nvSpPr>
        <p:spPr>
          <a:xfrm>
            <a:off x="838200" y="1825625"/>
            <a:ext cx="10515600" cy="4351338"/>
          </a:xfrm>
        </p:spPr>
        <p:txBody>
          <a:bodyPr>
            <a:normAutofit/>
          </a:bodyPr>
          <a:lstStyle/>
          <a:p>
            <a:pPr marL="0" indent="0">
              <a:buNone/>
            </a:pPr>
            <a:endParaRPr lang="sl-SI" sz="3200" dirty="0" smtClean="0"/>
          </a:p>
          <a:p>
            <a:pPr marL="514350" indent="-514350">
              <a:buAutoNum type="alphaUcParenR"/>
            </a:pPr>
            <a:r>
              <a:rPr lang="sl-SI" dirty="0" smtClean="0"/>
              <a:t>Nigerija</a:t>
            </a:r>
          </a:p>
          <a:p>
            <a:pPr marL="514350" indent="-514350">
              <a:buAutoNum type="alphaUcParenR"/>
            </a:pPr>
            <a:r>
              <a:rPr lang="sl-SI" dirty="0" smtClean="0"/>
              <a:t>Filipini</a:t>
            </a:r>
          </a:p>
          <a:p>
            <a:pPr marL="514350" indent="-514350">
              <a:buAutoNum type="alphaUcParenR"/>
            </a:pPr>
            <a:r>
              <a:rPr lang="sl-SI" dirty="0" smtClean="0"/>
              <a:t>Albanija</a:t>
            </a:r>
          </a:p>
          <a:p>
            <a:pPr marL="514350" indent="-514350">
              <a:buAutoNum type="alphaUcParenR"/>
            </a:pPr>
            <a:r>
              <a:rPr lang="sl-SI" dirty="0" smtClean="0"/>
              <a:t>Nova Zelandija</a:t>
            </a:r>
          </a:p>
          <a:p>
            <a:pPr marL="514350" indent="-514350">
              <a:buAutoNum type="alphaUcParenR"/>
            </a:pPr>
            <a:r>
              <a:rPr lang="sl-SI" dirty="0" smtClean="0"/>
              <a:t>Uganda</a:t>
            </a:r>
          </a:p>
          <a:p>
            <a:pPr marL="514350" indent="-514350">
              <a:buAutoNum type="alphaUcParenR"/>
            </a:pPr>
            <a:r>
              <a:rPr lang="sl-SI" dirty="0" smtClean="0"/>
              <a:t>Kenija</a:t>
            </a:r>
          </a:p>
          <a:p>
            <a:pPr marL="0" indent="0">
              <a:buNone/>
            </a:pPr>
            <a:endParaRPr lang="sl-SI" sz="3200" dirty="0"/>
          </a:p>
        </p:txBody>
      </p:sp>
    </p:spTree>
    <p:extLst>
      <p:ext uri="{BB962C8B-B14F-4D97-AF65-F5344CB8AC3E}">
        <p14:creationId xmlns:p14="http://schemas.microsoft.com/office/powerpoint/2010/main" val="2195771374"/>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sl-SI"/>
          </a:p>
        </p:txBody>
      </p:sp>
      <p:sp>
        <p:nvSpPr>
          <p:cNvPr id="3" name="Označba mesta vsebine 2"/>
          <p:cNvSpPr>
            <a:spLocks noGrp="1"/>
          </p:cNvSpPr>
          <p:nvPr>
            <p:ph idx="1"/>
          </p:nvPr>
        </p:nvSpPr>
        <p:spPr/>
        <p:txBody>
          <a:bodyPr/>
          <a:lstStyle/>
          <a:p>
            <a:endParaRPr lang="sl-SI"/>
          </a:p>
        </p:txBody>
      </p:sp>
    </p:spTree>
    <p:extLst>
      <p:ext uri="{BB962C8B-B14F-4D97-AF65-F5344CB8AC3E}">
        <p14:creationId xmlns:p14="http://schemas.microsoft.com/office/powerpoint/2010/main" val="980855559"/>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Slika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5923" y="1594423"/>
            <a:ext cx="2876676" cy="3553541"/>
          </a:xfrm>
          <a:prstGeom prst="rect">
            <a:avLst/>
          </a:prstGeom>
        </p:spPr>
      </p:pic>
      <p:pic>
        <p:nvPicPr>
          <p:cNvPr id="6" name="Slika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52580">
            <a:off x="3156072" y="433161"/>
            <a:ext cx="5457825" cy="1809750"/>
          </a:xfrm>
          <a:prstGeom prst="rect">
            <a:avLst/>
          </a:prstGeom>
        </p:spPr>
      </p:pic>
      <p:pic>
        <p:nvPicPr>
          <p:cNvPr id="7" name="Slika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6489" y="3014505"/>
            <a:ext cx="3120620" cy="1122095"/>
          </a:xfrm>
          <a:prstGeom prst="rect">
            <a:avLst/>
          </a:prstGeom>
        </p:spPr>
      </p:pic>
      <p:pic>
        <p:nvPicPr>
          <p:cNvPr id="8" name="Slika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65186" y="2914603"/>
            <a:ext cx="4343244" cy="1221997"/>
          </a:xfrm>
          <a:prstGeom prst="rect">
            <a:avLst/>
          </a:prstGeom>
        </p:spPr>
      </p:pic>
      <p:sp>
        <p:nvSpPr>
          <p:cNvPr id="9" name="PoljeZBesedilom 8"/>
          <p:cNvSpPr txBox="1"/>
          <p:nvPr/>
        </p:nvSpPr>
        <p:spPr>
          <a:xfrm>
            <a:off x="4133349" y="5603749"/>
            <a:ext cx="8199455" cy="584775"/>
          </a:xfrm>
          <a:prstGeom prst="rect">
            <a:avLst/>
          </a:prstGeom>
          <a:noFill/>
        </p:spPr>
        <p:txBody>
          <a:bodyPr wrap="square" rtlCol="0">
            <a:spAutoFit/>
          </a:bodyPr>
          <a:lstStyle/>
          <a:p>
            <a:r>
              <a:rPr lang="sl-SI" sz="3200" dirty="0">
                <a:latin typeface="Bahnschrift Condensed" panose="020B0502040204020203" pitchFamily="34" charset="0"/>
              </a:rPr>
              <a:t>ODGOVORI (</a:t>
            </a:r>
            <a:r>
              <a:rPr lang="sl-SI" sz="3200">
                <a:latin typeface="Bahnschrift Condensed" panose="020B0502040204020203" pitchFamily="34" charset="0"/>
              </a:rPr>
              <a:t>PRVI DEL</a:t>
            </a:r>
            <a:r>
              <a:rPr lang="sl-SI" sz="3200" dirty="0">
                <a:latin typeface="Bahnschrift Condensed" panose="020B0502040204020203" pitchFamily="34" charset="0"/>
              </a:rPr>
              <a:t>)</a:t>
            </a:r>
          </a:p>
        </p:txBody>
      </p:sp>
      <p:pic>
        <p:nvPicPr>
          <p:cNvPr id="10" name="Slika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69607" y="5316291"/>
            <a:ext cx="996038" cy="1357319"/>
          </a:xfrm>
          <a:prstGeom prst="rect">
            <a:avLst/>
          </a:prstGeom>
        </p:spPr>
      </p:pic>
    </p:spTree>
    <p:extLst>
      <p:ext uri="{BB962C8B-B14F-4D97-AF65-F5344CB8AC3E}">
        <p14:creationId xmlns:p14="http://schemas.microsoft.com/office/powerpoint/2010/main" val="4269620942"/>
      </p:ext>
    </p:extLst>
  </p:cSld>
  <p:clrMapOvr>
    <a:masterClrMapping/>
  </p:clrMapOvr>
  <p:transition spd="slow">
    <p:push di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slov 3"/>
          <p:cNvSpPr>
            <a:spLocks noGrp="1"/>
          </p:cNvSpPr>
          <p:nvPr>
            <p:ph type="title"/>
          </p:nvPr>
        </p:nvSpPr>
        <p:spPr>
          <a:xfrm>
            <a:off x="838200" y="780586"/>
            <a:ext cx="10515600" cy="1974806"/>
          </a:xfrm>
        </p:spPr>
        <p:txBody>
          <a:bodyPr>
            <a:noAutofit/>
          </a:bodyPr>
          <a:lstStyle/>
          <a:p>
            <a:r>
              <a:rPr lang="sl-SI" sz="4800" b="1" dirty="0" smtClean="0"/>
              <a:t/>
            </a:r>
            <a:br>
              <a:rPr lang="sl-SI" sz="4800" b="1" dirty="0" smtClean="0"/>
            </a:br>
            <a:r>
              <a:rPr lang="sl-SI" sz="4800" b="1" dirty="0"/>
              <a:t/>
            </a:r>
            <a:br>
              <a:rPr lang="sl-SI" sz="4800" b="1" dirty="0"/>
            </a:br>
            <a:r>
              <a:rPr lang="sl-SI" sz="4800" b="1" dirty="0" smtClean="0"/>
              <a:t/>
            </a:r>
            <a:br>
              <a:rPr lang="sl-SI" sz="4800" b="1" dirty="0" smtClean="0"/>
            </a:br>
            <a:r>
              <a:rPr lang="sl-SI" sz="4800" b="1" dirty="0" smtClean="0"/>
              <a:t>1.</a:t>
            </a:r>
            <a:r>
              <a:rPr lang="sl-SI" sz="2800" dirty="0" smtClean="0"/>
              <a:t> </a:t>
            </a:r>
            <a:r>
              <a:rPr lang="sl-SI" sz="2800" b="1" dirty="0" smtClean="0"/>
              <a:t>Katera popularna  društvena igra </a:t>
            </a:r>
            <a:r>
              <a:rPr lang="sl-SI" sz="2800" dirty="0" smtClean="0"/>
              <a:t>danes praznuje svoj praznik? Igro je izumil arhitekt Alfred </a:t>
            </a:r>
            <a:r>
              <a:rPr lang="sl-SI" sz="2800" dirty="0" err="1" smtClean="0"/>
              <a:t>Mosher</a:t>
            </a:r>
            <a:r>
              <a:rPr lang="sl-SI" sz="2800" dirty="0" smtClean="0"/>
              <a:t> </a:t>
            </a:r>
            <a:r>
              <a:rPr lang="sl-SI" sz="2800" dirty="0" err="1" smtClean="0"/>
              <a:t>Butts</a:t>
            </a:r>
            <a:r>
              <a:rPr lang="sl-SI" sz="2800" dirty="0" smtClean="0"/>
              <a:t> leta 1938 kot različico igre </a:t>
            </a:r>
            <a:r>
              <a:rPr lang="sl-SI" sz="2800" dirty="0" err="1" smtClean="0"/>
              <a:t>Lexiko</a:t>
            </a:r>
            <a:r>
              <a:rPr lang="sl-SI" sz="2800" dirty="0" smtClean="0"/>
              <a:t>, ki jo je izumil že prej. Igra je zelo popularna predvsem v angleško govorečih državah, kjer imajo klube, turnirje,.. Obstaja 31 tujejezičnih različic: francoska, nizozemska, nemška, španska, portugalska, angleška, italijanska, madžarska, slovenščina, slovaščina, poljska… danska, švedska, norveška, finska, arabska, hebrejska, turška… in celo verzija v</a:t>
            </a:r>
            <a:r>
              <a:rPr lang="sl-SI" sz="2800" i="1" dirty="0" smtClean="0"/>
              <a:t> </a:t>
            </a:r>
            <a:r>
              <a:rPr lang="sl-SI" sz="2800" i="1" dirty="0" err="1" smtClean="0"/>
              <a:t>braillovi</a:t>
            </a:r>
            <a:r>
              <a:rPr lang="sl-SI" sz="2800" i="1" dirty="0" smtClean="0"/>
              <a:t> </a:t>
            </a:r>
            <a:r>
              <a:rPr lang="sl-SI" sz="2800" dirty="0" smtClean="0"/>
              <a:t>pisavi.</a:t>
            </a:r>
            <a:endParaRPr lang="sl-SI" sz="2800" u="sng" dirty="0"/>
          </a:p>
        </p:txBody>
      </p:sp>
      <p:pic>
        <p:nvPicPr>
          <p:cNvPr id="2" name="Slika 1"/>
          <p:cNvPicPr>
            <a:picLocks noChangeAspect="1"/>
          </p:cNvPicPr>
          <p:nvPr/>
        </p:nvPicPr>
        <p:blipFill>
          <a:blip r:embed="rId2"/>
          <a:stretch>
            <a:fillRect/>
          </a:stretch>
        </p:blipFill>
        <p:spPr>
          <a:xfrm>
            <a:off x="5266063" y="4144293"/>
            <a:ext cx="5822988" cy="2381250"/>
          </a:xfrm>
          <a:prstGeom prst="rect">
            <a:avLst/>
          </a:prstGeom>
        </p:spPr>
      </p:pic>
    </p:spTree>
    <p:extLst>
      <p:ext uri="{BB962C8B-B14F-4D97-AF65-F5344CB8AC3E}">
        <p14:creationId xmlns:p14="http://schemas.microsoft.com/office/powerpoint/2010/main" val="2670283230"/>
      </p:ext>
    </p:extLst>
  </p:cSld>
  <p:clrMapOvr>
    <a:masterClrMapping/>
  </p:clrMapOvr>
  <p:transition spd="slow">
    <p:push dir="u"/>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značba mesta vsebine 10"/>
          <p:cNvSpPr>
            <a:spLocks noGrp="1"/>
          </p:cNvSpPr>
          <p:nvPr>
            <p:ph idx="1"/>
          </p:nvPr>
        </p:nvSpPr>
        <p:spPr>
          <a:xfrm>
            <a:off x="937055" y="750586"/>
            <a:ext cx="10515600" cy="1696051"/>
          </a:xfrm>
        </p:spPr>
        <p:txBody>
          <a:bodyPr>
            <a:normAutofit/>
          </a:bodyPr>
          <a:lstStyle/>
          <a:p>
            <a:pPr marL="742950" indent="-742950">
              <a:buAutoNum type="arabicPeriod" startAt="2"/>
            </a:pPr>
            <a:r>
              <a:rPr lang="sl-SI" sz="4000" b="1" dirty="0" smtClean="0"/>
              <a:t>Kdo </a:t>
            </a:r>
            <a:r>
              <a:rPr lang="sl-SI" sz="4000" dirty="0" smtClean="0"/>
              <a:t>je na sliki? </a:t>
            </a:r>
            <a:r>
              <a:rPr lang="sl-SI" sz="4000" b="1" dirty="0" smtClean="0"/>
              <a:t>Janez Gorišek </a:t>
            </a:r>
            <a:r>
              <a:rPr lang="sl-SI" sz="4000" dirty="0" smtClean="0"/>
              <a:t>(1933-2023) </a:t>
            </a:r>
          </a:p>
          <a:p>
            <a:pPr marL="0" indent="0">
              <a:buNone/>
            </a:pPr>
            <a:endParaRPr lang="sl-SI" sz="4000" dirty="0" smtClean="0"/>
          </a:p>
          <a:p>
            <a:pPr marL="0" indent="0">
              <a:buNone/>
            </a:pPr>
            <a:endParaRPr lang="sl-SI" sz="4000" dirty="0"/>
          </a:p>
          <a:p>
            <a:pPr marL="0" indent="0">
              <a:buNone/>
            </a:pPr>
            <a:endParaRPr lang="sl-SI" sz="4000" dirty="0"/>
          </a:p>
        </p:txBody>
      </p:sp>
      <p:pic>
        <p:nvPicPr>
          <p:cNvPr id="3" name="Slika 2"/>
          <p:cNvPicPr>
            <a:picLocks noChangeAspect="1"/>
          </p:cNvPicPr>
          <p:nvPr/>
        </p:nvPicPr>
        <p:blipFill>
          <a:blip r:embed="rId2"/>
          <a:stretch>
            <a:fillRect/>
          </a:stretch>
        </p:blipFill>
        <p:spPr>
          <a:xfrm>
            <a:off x="1041036" y="1894958"/>
            <a:ext cx="3609975" cy="3552825"/>
          </a:xfrm>
          <a:prstGeom prst="rect">
            <a:avLst/>
          </a:prstGeom>
        </p:spPr>
      </p:pic>
      <p:pic>
        <p:nvPicPr>
          <p:cNvPr id="4" name="Slika 3"/>
          <p:cNvPicPr>
            <a:picLocks noChangeAspect="1"/>
          </p:cNvPicPr>
          <p:nvPr/>
        </p:nvPicPr>
        <p:blipFill>
          <a:blip r:embed="rId3"/>
          <a:stretch>
            <a:fillRect/>
          </a:stretch>
        </p:blipFill>
        <p:spPr>
          <a:xfrm>
            <a:off x="6092328" y="1918190"/>
            <a:ext cx="4891718" cy="3529593"/>
          </a:xfrm>
          <a:prstGeom prst="rect">
            <a:avLst/>
          </a:prstGeom>
        </p:spPr>
      </p:pic>
    </p:spTree>
    <p:extLst>
      <p:ext uri="{BB962C8B-B14F-4D97-AF65-F5344CB8AC3E}">
        <p14:creationId xmlns:p14="http://schemas.microsoft.com/office/powerpoint/2010/main" val="3809957633"/>
      </p:ext>
    </p:extLst>
  </p:cSld>
  <p:clrMapOvr>
    <a:masterClrMapping/>
  </p:clrMapOvr>
  <p:transition spd="slow">
    <p:push dir="u"/>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slov 1"/>
          <p:cNvSpPr>
            <a:spLocks noGrp="1"/>
          </p:cNvSpPr>
          <p:nvPr>
            <p:ph type="title"/>
          </p:nvPr>
        </p:nvSpPr>
        <p:spPr>
          <a:xfrm>
            <a:off x="838200" y="317340"/>
            <a:ext cx="10515600" cy="1325563"/>
          </a:xfrm>
        </p:spPr>
        <p:txBody>
          <a:bodyPr/>
          <a:lstStyle/>
          <a:p>
            <a:r>
              <a:rPr lang="sl-SI" b="1" dirty="0" smtClean="0"/>
              <a:t>3.  POIMENUJ AVTORJE CITATOV </a:t>
            </a:r>
            <a:endParaRPr lang="sl-SI" b="1" dirty="0"/>
          </a:p>
        </p:txBody>
      </p:sp>
      <p:sp>
        <p:nvSpPr>
          <p:cNvPr id="11" name="Označba mesta vsebine 2"/>
          <p:cNvSpPr>
            <a:spLocks noGrp="1"/>
          </p:cNvSpPr>
          <p:nvPr>
            <p:ph sz="half" idx="1"/>
          </p:nvPr>
        </p:nvSpPr>
        <p:spPr>
          <a:xfrm>
            <a:off x="838200" y="1766249"/>
            <a:ext cx="5463746" cy="4351338"/>
          </a:xfrm>
        </p:spPr>
        <p:txBody>
          <a:bodyPr/>
          <a:lstStyle/>
          <a:p>
            <a:pPr marL="514350" indent="-514350">
              <a:buAutoNum type="alphaUcParenR"/>
            </a:pPr>
            <a:r>
              <a:rPr lang="sl-SI" dirty="0" smtClean="0"/>
              <a:t>„</a:t>
            </a:r>
            <a:r>
              <a:rPr lang="sl-SI" dirty="0" err="1" smtClean="0"/>
              <a:t>Ich</a:t>
            </a:r>
            <a:r>
              <a:rPr lang="sl-SI" dirty="0" smtClean="0"/>
              <a:t> </a:t>
            </a:r>
            <a:r>
              <a:rPr lang="sl-SI" dirty="0" err="1" smtClean="0"/>
              <a:t>bin</a:t>
            </a:r>
            <a:r>
              <a:rPr lang="sl-SI" dirty="0" smtClean="0"/>
              <a:t> </a:t>
            </a:r>
            <a:r>
              <a:rPr lang="sl-SI" dirty="0" err="1" smtClean="0"/>
              <a:t>ein</a:t>
            </a:r>
            <a:r>
              <a:rPr lang="sl-SI" dirty="0" smtClean="0"/>
              <a:t> </a:t>
            </a:r>
            <a:r>
              <a:rPr lang="sl-SI" dirty="0" err="1" smtClean="0"/>
              <a:t>Berliner</a:t>
            </a:r>
            <a:r>
              <a:rPr lang="sl-SI" dirty="0" smtClean="0"/>
              <a:t>.“</a:t>
            </a:r>
          </a:p>
          <a:p>
            <a:pPr marL="0" indent="0">
              <a:buNone/>
            </a:pPr>
            <a:r>
              <a:rPr lang="sl-SI" dirty="0" smtClean="0"/>
              <a:t>(„Jaz sem Berlinčan.“) </a:t>
            </a:r>
          </a:p>
          <a:p>
            <a:pPr marL="0" indent="0">
              <a:buNone/>
            </a:pPr>
            <a:r>
              <a:rPr lang="sl-SI" sz="3200" b="1" i="1" u="sng" dirty="0"/>
              <a:t> </a:t>
            </a:r>
            <a:r>
              <a:rPr lang="sl-SI" sz="3200" b="1" i="1" u="sng" dirty="0" smtClean="0"/>
              <a:t>JOHN F. KENNEDY</a:t>
            </a:r>
            <a:endParaRPr lang="sl-SI" sz="3200" b="1" i="1" u="sng" dirty="0"/>
          </a:p>
        </p:txBody>
      </p:sp>
      <p:sp>
        <p:nvSpPr>
          <p:cNvPr id="12" name="Označba mesta vsebine 3"/>
          <p:cNvSpPr>
            <a:spLocks noGrp="1"/>
          </p:cNvSpPr>
          <p:nvPr>
            <p:ph sz="half" idx="2"/>
          </p:nvPr>
        </p:nvSpPr>
        <p:spPr>
          <a:xfrm>
            <a:off x="6172200" y="1825625"/>
            <a:ext cx="5181600" cy="4351338"/>
          </a:xfrm>
        </p:spPr>
        <p:txBody>
          <a:bodyPr/>
          <a:lstStyle/>
          <a:p>
            <a:pPr marL="0" indent="0">
              <a:buNone/>
            </a:pPr>
            <a:r>
              <a:rPr lang="sl-SI" dirty="0" smtClean="0"/>
              <a:t> B) „Religija je opij ljudstva.“</a:t>
            </a:r>
          </a:p>
          <a:p>
            <a:pPr marL="0" indent="0">
              <a:buNone/>
            </a:pPr>
            <a:r>
              <a:rPr lang="sl-SI" dirty="0"/>
              <a:t> </a:t>
            </a:r>
            <a:r>
              <a:rPr lang="sl-SI" dirty="0" smtClean="0"/>
              <a:t>       </a:t>
            </a:r>
            <a:r>
              <a:rPr lang="sl-SI" sz="3200" b="1" i="1" u="sng" dirty="0" smtClean="0"/>
              <a:t>KARL MARX</a:t>
            </a:r>
          </a:p>
        </p:txBody>
      </p:sp>
      <p:pic>
        <p:nvPicPr>
          <p:cNvPr id="2" name="Slika 1"/>
          <p:cNvPicPr>
            <a:picLocks noChangeAspect="1"/>
          </p:cNvPicPr>
          <p:nvPr/>
        </p:nvPicPr>
        <p:blipFill>
          <a:blip r:embed="rId2"/>
          <a:stretch>
            <a:fillRect/>
          </a:stretch>
        </p:blipFill>
        <p:spPr>
          <a:xfrm>
            <a:off x="838200" y="3416434"/>
            <a:ext cx="4086225" cy="3286125"/>
          </a:xfrm>
          <a:prstGeom prst="rect">
            <a:avLst/>
          </a:prstGeom>
        </p:spPr>
      </p:pic>
      <p:pic>
        <p:nvPicPr>
          <p:cNvPr id="3" name="Slika 2"/>
          <p:cNvPicPr>
            <a:picLocks noChangeAspect="1"/>
          </p:cNvPicPr>
          <p:nvPr/>
        </p:nvPicPr>
        <p:blipFill>
          <a:blip r:embed="rId3"/>
          <a:stretch>
            <a:fillRect/>
          </a:stretch>
        </p:blipFill>
        <p:spPr>
          <a:xfrm>
            <a:off x="6874525" y="2930487"/>
            <a:ext cx="3273732" cy="3772072"/>
          </a:xfrm>
          <a:prstGeom prst="rect">
            <a:avLst/>
          </a:prstGeom>
        </p:spPr>
      </p:pic>
    </p:spTree>
    <p:extLst>
      <p:ext uri="{BB962C8B-B14F-4D97-AF65-F5344CB8AC3E}">
        <p14:creationId xmlns:p14="http://schemas.microsoft.com/office/powerpoint/2010/main" val="19939901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značba mesta vsebine 2"/>
          <p:cNvSpPr>
            <a:spLocks noGrp="1"/>
          </p:cNvSpPr>
          <p:nvPr>
            <p:ph sz="half" idx="1"/>
          </p:nvPr>
        </p:nvSpPr>
        <p:spPr>
          <a:xfrm>
            <a:off x="705080" y="616945"/>
            <a:ext cx="5278144" cy="4913842"/>
          </a:xfrm>
        </p:spPr>
        <p:txBody>
          <a:bodyPr/>
          <a:lstStyle/>
          <a:p>
            <a:pPr marL="0" indent="0">
              <a:buNone/>
            </a:pPr>
            <a:r>
              <a:rPr lang="sl-SI" dirty="0" smtClean="0"/>
              <a:t>C) „Nič ni bolj žalostno kot videti mladega pesimista.“</a:t>
            </a:r>
            <a:r>
              <a:rPr lang="sl-SI" sz="3200" b="1" i="1" u="sng" dirty="0"/>
              <a:t> </a:t>
            </a:r>
          </a:p>
          <a:p>
            <a:pPr marL="0" indent="0">
              <a:buNone/>
            </a:pPr>
            <a:r>
              <a:rPr lang="sl-SI" sz="3200" b="1" i="1" u="sng" dirty="0" smtClean="0"/>
              <a:t>MARK TWAIN</a:t>
            </a:r>
            <a:endParaRPr lang="sl-SI" dirty="0" smtClean="0"/>
          </a:p>
        </p:txBody>
      </p:sp>
      <p:sp>
        <p:nvSpPr>
          <p:cNvPr id="9" name="Označba mesta vsebine 3"/>
          <p:cNvSpPr>
            <a:spLocks noGrp="1"/>
          </p:cNvSpPr>
          <p:nvPr>
            <p:ph sz="half" idx="2"/>
          </p:nvPr>
        </p:nvSpPr>
        <p:spPr>
          <a:xfrm>
            <a:off x="6202497" y="616945"/>
            <a:ext cx="5321992" cy="4913842"/>
          </a:xfrm>
        </p:spPr>
        <p:txBody>
          <a:bodyPr/>
          <a:lstStyle/>
          <a:p>
            <a:pPr marL="0" indent="0">
              <a:buNone/>
            </a:pPr>
            <a:r>
              <a:rPr lang="sl-SI" dirty="0" smtClean="0"/>
              <a:t>D) Ne vem s kakšnim orožjem se bodo borili v tretji svetovni vojni, za četrto pa vem, da bodo uporabljali palico in kamenje.“</a:t>
            </a:r>
          </a:p>
          <a:p>
            <a:pPr marL="0" indent="0">
              <a:buNone/>
            </a:pPr>
            <a:r>
              <a:rPr lang="sl-SI" sz="3200" b="1" i="1" u="sng" dirty="0" smtClean="0"/>
              <a:t>ALBERT EINSTEIN</a:t>
            </a:r>
            <a:endParaRPr lang="sl-SI" sz="3200" b="1" i="1" u="sng" dirty="0"/>
          </a:p>
        </p:txBody>
      </p:sp>
      <p:pic>
        <p:nvPicPr>
          <p:cNvPr id="2" name="Slika 1"/>
          <p:cNvPicPr>
            <a:picLocks noChangeAspect="1"/>
          </p:cNvPicPr>
          <p:nvPr/>
        </p:nvPicPr>
        <p:blipFill>
          <a:blip r:embed="rId2"/>
          <a:stretch>
            <a:fillRect/>
          </a:stretch>
        </p:blipFill>
        <p:spPr>
          <a:xfrm>
            <a:off x="801624" y="2684905"/>
            <a:ext cx="3946646" cy="3720199"/>
          </a:xfrm>
          <a:prstGeom prst="rect">
            <a:avLst/>
          </a:prstGeom>
        </p:spPr>
      </p:pic>
      <p:pic>
        <p:nvPicPr>
          <p:cNvPr id="4" name="Slika 3"/>
          <p:cNvPicPr>
            <a:picLocks noChangeAspect="1"/>
          </p:cNvPicPr>
          <p:nvPr/>
        </p:nvPicPr>
        <p:blipFill>
          <a:blip r:embed="rId3"/>
          <a:stretch>
            <a:fillRect/>
          </a:stretch>
        </p:blipFill>
        <p:spPr>
          <a:xfrm>
            <a:off x="6202496" y="2814103"/>
            <a:ext cx="4384713" cy="3461802"/>
          </a:xfrm>
          <a:prstGeom prst="rect">
            <a:avLst/>
          </a:prstGeom>
        </p:spPr>
      </p:pic>
    </p:spTree>
    <p:extLst>
      <p:ext uri="{BB962C8B-B14F-4D97-AF65-F5344CB8AC3E}">
        <p14:creationId xmlns:p14="http://schemas.microsoft.com/office/powerpoint/2010/main" val="2903793633"/>
      </p:ext>
    </p:extLst>
  </p:cSld>
  <p:clrMapOvr>
    <a:masterClrMapping/>
  </p:clrMapOvr>
  <p:transition spd="slow">
    <p:push dir="u"/>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vsebine 1"/>
          <p:cNvSpPr>
            <a:spLocks noGrp="1"/>
          </p:cNvSpPr>
          <p:nvPr>
            <p:ph idx="1"/>
          </p:nvPr>
        </p:nvSpPr>
        <p:spPr>
          <a:xfrm>
            <a:off x="924697" y="725873"/>
            <a:ext cx="10515600" cy="2981153"/>
          </a:xfrm>
        </p:spPr>
        <p:txBody>
          <a:bodyPr>
            <a:normAutofit/>
          </a:bodyPr>
          <a:lstStyle/>
          <a:p>
            <a:pPr marL="0" indent="0">
              <a:buNone/>
            </a:pPr>
            <a:r>
              <a:rPr lang="sl-SI" sz="3600" b="1" dirty="0" smtClean="0"/>
              <a:t>4. Entomologija je veda o čem ? </a:t>
            </a:r>
            <a:r>
              <a:rPr lang="sl-SI" sz="3200" dirty="0" smtClean="0"/>
              <a:t>Teh vrst bi naj bilo okrog 925.000, kar je več kot polovica znanih vrst živih bitij in so poselile praktično vse dele sveta, vendar prevladujejo na kopnem. Njihovi predniki so živeli že pred 600 milijoni let.</a:t>
            </a:r>
          </a:p>
          <a:p>
            <a:pPr marL="0" indent="0" algn="ctr">
              <a:buNone/>
            </a:pPr>
            <a:r>
              <a:rPr lang="sl-SI" sz="3200" b="1" dirty="0" smtClean="0"/>
              <a:t>            </a:t>
            </a:r>
            <a:r>
              <a:rPr lang="sl-SI" sz="5400" b="1" i="1" dirty="0" smtClean="0"/>
              <a:t>ŽUŽELKAH</a:t>
            </a:r>
            <a:endParaRPr lang="sl-SI" sz="5400" b="1" i="1" dirty="0"/>
          </a:p>
        </p:txBody>
      </p:sp>
    </p:spTree>
    <p:extLst>
      <p:ext uri="{BB962C8B-B14F-4D97-AF65-F5344CB8AC3E}">
        <p14:creationId xmlns:p14="http://schemas.microsoft.com/office/powerpoint/2010/main" val="2560918348"/>
      </p:ext>
    </p:extLst>
  </p:cSld>
  <p:clrMapOvr>
    <a:masterClrMapping/>
  </p:clrMapOvr>
  <p:transition spd="slow">
    <p:push dir="u"/>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15"/>
          <p:cNvSpPr>
            <a:spLocks noGrp="1"/>
          </p:cNvSpPr>
          <p:nvPr>
            <p:ph type="title"/>
          </p:nvPr>
        </p:nvSpPr>
        <p:spPr>
          <a:xfrm>
            <a:off x="1058268" y="407773"/>
            <a:ext cx="10476392" cy="1916786"/>
          </a:xfrm>
        </p:spPr>
        <p:txBody>
          <a:bodyPr>
            <a:normAutofit fontScale="90000"/>
          </a:bodyPr>
          <a:lstStyle/>
          <a:p>
            <a:r>
              <a:rPr lang="pl-PL" b="1" dirty="0" smtClean="0"/>
              <a:t/>
            </a:r>
            <a:br>
              <a:rPr lang="pl-PL" b="1" dirty="0" smtClean="0"/>
            </a:br>
            <a:r>
              <a:rPr lang="pl-PL" b="1" dirty="0"/>
              <a:t/>
            </a:r>
            <a:br>
              <a:rPr lang="pl-PL" b="1" dirty="0"/>
            </a:br>
            <a:r>
              <a:rPr lang="pl-PL" b="1" i="1" dirty="0" smtClean="0"/>
              <a:t/>
            </a:r>
            <a:br>
              <a:rPr lang="pl-PL" b="1" i="1" dirty="0" smtClean="0"/>
            </a:br>
            <a:r>
              <a:rPr lang="pl-PL" b="1" dirty="0" smtClean="0"/>
              <a:t>5. Katero je naše največje umetno jezero? </a:t>
            </a:r>
            <a:br>
              <a:rPr lang="pl-PL" b="1" dirty="0" smtClean="0"/>
            </a:br>
            <a:r>
              <a:rPr lang="pl-PL" sz="3200" dirty="0" smtClean="0"/>
              <a:t> </a:t>
            </a:r>
            <a:r>
              <a:rPr lang="pl-PL" sz="3600" dirty="0" smtClean="0"/>
              <a:t>Po površini naj bi bilo celo večje od Bohinjskega jezera, vendar je plitvejše in vsebuje manj vode. Dolgo naj bi bilo  7,3 km, v najširšem delu široko 1,2 km, globina jezera pa naj bi bila 12 km, volumen jezera pa 12</a:t>
            </a:r>
            <a:r>
              <a:rPr lang="sl-SI" sz="3600" dirty="0" smtClean="0"/>
              <a:t>m³</a:t>
            </a:r>
            <a:r>
              <a:rPr lang="pl-PL" sz="3600" dirty="0" smtClean="0"/>
              <a:t>. Jezero je bogato z ribami in ima dva otoka, kjer gnezdijo ptice. Služi kot rekreacijska površina za veslanje, jadranje, deskanje ter ribištvo.</a:t>
            </a:r>
            <a:endParaRPr lang="sl-SI" sz="3600" dirty="0"/>
          </a:p>
        </p:txBody>
      </p:sp>
      <p:pic>
        <p:nvPicPr>
          <p:cNvPr id="2" name="Slika 1"/>
          <p:cNvPicPr>
            <a:picLocks noChangeAspect="1"/>
          </p:cNvPicPr>
          <p:nvPr/>
        </p:nvPicPr>
        <p:blipFill>
          <a:blip r:embed="rId2"/>
          <a:stretch>
            <a:fillRect/>
          </a:stretch>
        </p:blipFill>
        <p:spPr>
          <a:xfrm>
            <a:off x="7623672" y="3364051"/>
            <a:ext cx="3503364" cy="3028767"/>
          </a:xfrm>
          <a:prstGeom prst="rect">
            <a:avLst/>
          </a:prstGeom>
        </p:spPr>
      </p:pic>
    </p:spTree>
    <p:extLst>
      <p:ext uri="{BB962C8B-B14F-4D97-AF65-F5344CB8AC3E}">
        <p14:creationId xmlns:p14="http://schemas.microsoft.com/office/powerpoint/2010/main" val="4045223532"/>
      </p:ext>
    </p:extLst>
  </p:cSld>
  <p:clrMapOvr>
    <a:masterClrMapping/>
  </p:clrMapOvr>
  <p:transition spd="slow">
    <p:push dir="u"/>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vsebine 1"/>
          <p:cNvSpPr>
            <a:spLocks noGrp="1"/>
          </p:cNvSpPr>
          <p:nvPr>
            <p:ph idx="1"/>
          </p:nvPr>
        </p:nvSpPr>
        <p:spPr>
          <a:xfrm>
            <a:off x="776417" y="878119"/>
            <a:ext cx="10515600" cy="4351338"/>
          </a:xfrm>
        </p:spPr>
        <p:txBody>
          <a:bodyPr>
            <a:normAutofit/>
          </a:bodyPr>
          <a:lstStyle/>
          <a:p>
            <a:pPr marL="0" indent="0">
              <a:buNone/>
            </a:pPr>
            <a:r>
              <a:rPr lang="sl-SI" sz="3600" b="1" dirty="0" smtClean="0"/>
              <a:t>6. Katera znana Pomurka </a:t>
            </a:r>
            <a:r>
              <a:rPr lang="sl-SI" sz="3600" dirty="0" smtClean="0"/>
              <a:t>je prvega aprila letos v Soboškem </a:t>
            </a:r>
            <a:r>
              <a:rPr lang="sl-SI" sz="3600" dirty="0" err="1" smtClean="0"/>
              <a:t>Expanu</a:t>
            </a:r>
            <a:r>
              <a:rPr lang="sl-SI" sz="3600" dirty="0" smtClean="0"/>
              <a:t> odprla svoj lokal,  </a:t>
            </a:r>
            <a:r>
              <a:rPr lang="sl-SI" sz="3600" dirty="0" err="1" smtClean="0"/>
              <a:t>Lounge</a:t>
            </a:r>
            <a:r>
              <a:rPr lang="sl-SI" sz="3600" dirty="0" smtClean="0"/>
              <a:t> </a:t>
            </a:r>
            <a:r>
              <a:rPr lang="sl-SI" sz="3600" dirty="0" err="1" smtClean="0"/>
              <a:t>Expano</a:t>
            </a:r>
            <a:r>
              <a:rPr lang="sl-SI" sz="3600" dirty="0" smtClean="0"/>
              <a:t>. Tekmovala je tudi v šovu Bar, kjer je prišla do polfinala, leta 2010 je na Miss Bikini zasedla drugo mesto spremljevalke, tekmovala je tudi na Miss </a:t>
            </a:r>
            <a:r>
              <a:rPr lang="sl-SI" sz="3600" dirty="0" err="1" smtClean="0"/>
              <a:t>Universe</a:t>
            </a:r>
            <a:r>
              <a:rPr lang="sl-SI" sz="3600" dirty="0" smtClean="0"/>
              <a:t>.</a:t>
            </a:r>
          </a:p>
          <a:p>
            <a:pPr marL="0" indent="0" algn="ctr">
              <a:buNone/>
            </a:pPr>
            <a:r>
              <a:rPr lang="sl-SI" sz="3600" dirty="0" smtClean="0"/>
              <a:t> </a:t>
            </a:r>
            <a:r>
              <a:rPr lang="sl-SI" sz="4000" b="1" dirty="0" smtClean="0"/>
              <a:t>SUZANA ZEKOVIČ</a:t>
            </a:r>
            <a:endParaRPr lang="sl-SI" sz="3600" dirty="0"/>
          </a:p>
        </p:txBody>
      </p:sp>
      <p:pic>
        <p:nvPicPr>
          <p:cNvPr id="3" name="Slika 2"/>
          <p:cNvPicPr>
            <a:picLocks noChangeAspect="1"/>
          </p:cNvPicPr>
          <p:nvPr/>
        </p:nvPicPr>
        <p:blipFill>
          <a:blip r:embed="rId2"/>
          <a:stretch>
            <a:fillRect/>
          </a:stretch>
        </p:blipFill>
        <p:spPr>
          <a:xfrm>
            <a:off x="876816" y="3910244"/>
            <a:ext cx="2638425" cy="2638425"/>
          </a:xfrm>
          <a:prstGeom prst="rect">
            <a:avLst/>
          </a:prstGeom>
        </p:spPr>
      </p:pic>
      <p:pic>
        <p:nvPicPr>
          <p:cNvPr id="4" name="Slika 3"/>
          <p:cNvPicPr>
            <a:picLocks noChangeAspect="1"/>
          </p:cNvPicPr>
          <p:nvPr/>
        </p:nvPicPr>
        <p:blipFill>
          <a:blip r:embed="rId3"/>
          <a:stretch>
            <a:fillRect/>
          </a:stretch>
        </p:blipFill>
        <p:spPr>
          <a:xfrm>
            <a:off x="6789661" y="4111145"/>
            <a:ext cx="4220296" cy="2236624"/>
          </a:xfrm>
          <a:prstGeom prst="rect">
            <a:avLst/>
          </a:prstGeom>
        </p:spPr>
      </p:pic>
    </p:spTree>
    <p:extLst>
      <p:ext uri="{BB962C8B-B14F-4D97-AF65-F5344CB8AC3E}">
        <p14:creationId xmlns:p14="http://schemas.microsoft.com/office/powerpoint/2010/main" val="3407785343"/>
      </p:ext>
    </p:extLst>
  </p:cSld>
  <p:clrMapOvr>
    <a:masterClrMapping/>
  </p:clrMapOvr>
  <p:transition spd="slow">
    <p:push dir="u"/>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vsebine 2"/>
          <p:cNvSpPr>
            <a:spLocks noGrp="1"/>
          </p:cNvSpPr>
          <p:nvPr>
            <p:ph idx="1"/>
          </p:nvPr>
        </p:nvSpPr>
        <p:spPr>
          <a:xfrm>
            <a:off x="887626" y="416955"/>
            <a:ext cx="10525849" cy="3295729"/>
          </a:xfrm>
        </p:spPr>
        <p:txBody>
          <a:bodyPr>
            <a:noAutofit/>
          </a:bodyPr>
          <a:lstStyle/>
          <a:p>
            <a:pPr marL="0" indent="0">
              <a:buNone/>
            </a:pPr>
            <a:r>
              <a:rPr lang="sl-SI" sz="3600" b="1" dirty="0" smtClean="0"/>
              <a:t>7. Kako </a:t>
            </a:r>
            <a:r>
              <a:rPr lang="sl-SI" sz="3600" dirty="0" smtClean="0"/>
              <a:t> se je imenovala sprva merska enota in kasneje tudi denarna enota  v antičnem (grškem) svetu, pogosto uporabljena za zlato in srebro, uporabljala se je pa tudi za merjenje ostalih kovin? Prvič  je bila omenjena v knjigi </a:t>
            </a:r>
            <a:r>
              <a:rPr lang="sl-SI" sz="3600" dirty="0" err="1" smtClean="0"/>
              <a:t>Exdus</a:t>
            </a:r>
            <a:r>
              <a:rPr lang="sl-SI" sz="3600" dirty="0" smtClean="0"/>
              <a:t> v popisu materialov, uporabljenih za gradnjo šotorov.</a:t>
            </a:r>
          </a:p>
          <a:p>
            <a:pPr marL="0" indent="0">
              <a:buNone/>
            </a:pPr>
            <a:r>
              <a:rPr lang="sl-SI" sz="3600" b="1" dirty="0"/>
              <a:t> </a:t>
            </a:r>
            <a:r>
              <a:rPr lang="sl-SI" sz="3600" b="1" dirty="0" smtClean="0"/>
              <a:t>                             </a:t>
            </a:r>
            <a:r>
              <a:rPr lang="sl-SI" sz="4800" b="1" dirty="0" smtClean="0"/>
              <a:t>TALENT</a:t>
            </a:r>
            <a:endParaRPr lang="sl-SI" sz="4800" b="1" dirty="0"/>
          </a:p>
        </p:txBody>
      </p:sp>
    </p:spTree>
    <p:extLst>
      <p:ext uri="{BB962C8B-B14F-4D97-AF65-F5344CB8AC3E}">
        <p14:creationId xmlns:p14="http://schemas.microsoft.com/office/powerpoint/2010/main" val="2594981381"/>
      </p:ext>
    </p:extLst>
  </p:cSld>
  <p:clrMapOvr>
    <a:masterClrMapping/>
  </p:clrMapOvr>
  <p:transition spd="slow">
    <p:push dir="u"/>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1"/>
          <p:cNvSpPr>
            <a:spLocks noGrp="1"/>
          </p:cNvSpPr>
          <p:nvPr>
            <p:ph type="title" idx="4294967295"/>
          </p:nvPr>
        </p:nvSpPr>
        <p:spPr>
          <a:xfrm>
            <a:off x="370702" y="426909"/>
            <a:ext cx="10723283" cy="2756966"/>
          </a:xfrm>
        </p:spPr>
        <p:txBody>
          <a:bodyPr>
            <a:noAutofit/>
          </a:bodyPr>
          <a:lstStyle/>
          <a:p>
            <a:r>
              <a:rPr lang="sl-SI" sz="4000" b="1" dirty="0" smtClean="0"/>
              <a:t/>
            </a:r>
            <a:br>
              <a:rPr lang="sl-SI" sz="4000" b="1" dirty="0" smtClean="0"/>
            </a:br>
            <a:r>
              <a:rPr lang="sl-SI" sz="4000" b="1" dirty="0" smtClean="0"/>
              <a:t>8. </a:t>
            </a:r>
            <a:r>
              <a:rPr lang="sl-SI" sz="4000" b="1" dirty="0" err="1" smtClean="0"/>
              <a:t>Kalevala</a:t>
            </a:r>
            <a:r>
              <a:rPr lang="sl-SI" sz="4000" dirty="0" smtClean="0"/>
              <a:t> je nacionalni ep, </a:t>
            </a:r>
            <a:r>
              <a:rPr lang="sl-SI" sz="4000" b="1" dirty="0" smtClean="0"/>
              <a:t>katere države</a:t>
            </a:r>
            <a:r>
              <a:rPr lang="sl-SI" sz="4000" dirty="0" smtClean="0"/>
              <a:t>? </a:t>
            </a:r>
            <a:br>
              <a:rPr lang="sl-SI" sz="4000" dirty="0" smtClean="0"/>
            </a:br>
            <a:r>
              <a:rPr lang="sl-SI" sz="4000" dirty="0"/>
              <a:t> </a:t>
            </a:r>
            <a:r>
              <a:rPr lang="sl-SI" sz="4000" dirty="0" smtClean="0"/>
              <a:t>                                </a:t>
            </a:r>
            <a:r>
              <a:rPr lang="sl-SI" sz="5400" b="1" dirty="0" smtClean="0"/>
              <a:t>FINSKE</a:t>
            </a:r>
            <a:endParaRPr lang="sl-SI" sz="5400" b="1" i="1" dirty="0"/>
          </a:p>
        </p:txBody>
      </p:sp>
      <p:pic>
        <p:nvPicPr>
          <p:cNvPr id="2" name="Slika 1"/>
          <p:cNvPicPr>
            <a:picLocks noChangeAspect="1"/>
          </p:cNvPicPr>
          <p:nvPr/>
        </p:nvPicPr>
        <p:blipFill>
          <a:blip r:embed="rId2"/>
          <a:stretch>
            <a:fillRect/>
          </a:stretch>
        </p:blipFill>
        <p:spPr>
          <a:xfrm>
            <a:off x="6921118" y="2609619"/>
            <a:ext cx="4063362" cy="3989483"/>
          </a:xfrm>
          <a:prstGeom prst="rect">
            <a:avLst/>
          </a:prstGeom>
        </p:spPr>
      </p:pic>
    </p:spTree>
    <p:extLst>
      <p:ext uri="{BB962C8B-B14F-4D97-AF65-F5344CB8AC3E}">
        <p14:creationId xmlns:p14="http://schemas.microsoft.com/office/powerpoint/2010/main" val="4084688632"/>
      </p:ext>
    </p:extLst>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4C2BCA5-263D-4B5A-AF69-420C9E0BBDB7}"/>
              </a:ext>
            </a:extLst>
          </p:cNvPr>
          <p:cNvSpPr>
            <a:spLocks noGrp="1"/>
          </p:cNvSpPr>
          <p:nvPr>
            <p:ph type="title"/>
          </p:nvPr>
        </p:nvSpPr>
        <p:spPr>
          <a:xfrm>
            <a:off x="386343" y="625220"/>
            <a:ext cx="11009376" cy="2612250"/>
          </a:xfrm>
        </p:spPr>
        <p:txBody>
          <a:bodyPr>
            <a:noAutofit/>
          </a:bodyPr>
          <a:lstStyle/>
          <a:p>
            <a:r>
              <a:rPr lang="sl-SI" sz="4800" b="1" u="sng" dirty="0" smtClean="0"/>
              <a:t>0.</a:t>
            </a:r>
            <a:r>
              <a:rPr lang="sl-SI" b="1" u="sng" dirty="0"/>
              <a:t> </a:t>
            </a:r>
            <a:r>
              <a:rPr lang="sl-SI" b="1" u="sng" dirty="0" smtClean="0"/>
              <a:t>vprašanje</a:t>
            </a:r>
            <a:r>
              <a:rPr lang="sl-SI" dirty="0" smtClean="0"/>
              <a:t/>
            </a:r>
            <a:br>
              <a:rPr lang="sl-SI" dirty="0" smtClean="0"/>
            </a:br>
            <a:r>
              <a:rPr lang="sl-SI" sz="3200" dirty="0" smtClean="0"/>
              <a:t/>
            </a:r>
            <a:br>
              <a:rPr lang="sl-SI" sz="3200" dirty="0" smtClean="0"/>
            </a:br>
            <a:r>
              <a:rPr lang="sl-SI" sz="3200" dirty="0" smtClean="0"/>
              <a:t/>
            </a:r>
            <a:br>
              <a:rPr lang="sl-SI" sz="3200" dirty="0" smtClean="0"/>
            </a:br>
            <a:r>
              <a:rPr lang="sl-SI" b="1" dirty="0" smtClean="0"/>
              <a:t>Koliko</a:t>
            </a:r>
            <a:r>
              <a:rPr lang="sl-SI" sz="3200" dirty="0" smtClean="0"/>
              <a:t> je bilo vseh registriranih cestnih vozil v Sloveniji                   ( 31.12.2022)?</a:t>
            </a:r>
            <a:br>
              <a:rPr lang="sl-SI" sz="3200" dirty="0" smtClean="0"/>
            </a:br>
            <a:r>
              <a:rPr lang="sl-SI" sz="3200" dirty="0" smtClean="0"/>
              <a:t/>
            </a:r>
            <a:br>
              <a:rPr lang="sl-SI" sz="3200" dirty="0" smtClean="0"/>
            </a:br>
            <a:endParaRPr lang="sl-SI" sz="4800" i="1" dirty="0"/>
          </a:p>
        </p:txBody>
      </p:sp>
    </p:spTree>
    <p:extLst>
      <p:ext uri="{BB962C8B-B14F-4D97-AF65-F5344CB8AC3E}">
        <p14:creationId xmlns:p14="http://schemas.microsoft.com/office/powerpoint/2010/main" val="4155279318"/>
      </p:ext>
    </p:extLst>
  </p:cSld>
  <p:clrMapOvr>
    <a:masterClrMapping/>
  </p:clrMapOvr>
  <p:transition spd="slow">
    <p:push dir="u"/>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 descr="Pnevmatike za osebna vozila – Goodyear"/>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sp>
        <p:nvSpPr>
          <p:cNvPr id="6" name="AutoShape 6" descr="Goodyear Tire &amp; Rubber After-Pandemic: Will People Start To Travel Again  Soon? - Fom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sp>
        <p:nvSpPr>
          <p:cNvPr id="7" name="AutoShape 8" descr="Goodyear Tire &amp; Rubber After-Pandemic: Will People Start To Travel Again  Soon? - Fomi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sp>
        <p:nvSpPr>
          <p:cNvPr id="8" name="AutoShape 10" descr="Goodyear Tire &amp; Rubber After-Pandemic: Will People Start To Travel Again  Soon? - Fomi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sp>
        <p:nvSpPr>
          <p:cNvPr id="4" name="AutoShape 2" descr="Charles Goodyear - Wikipedia"/>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sp>
        <p:nvSpPr>
          <p:cNvPr id="9" name="AutoShape 4" descr="CHARLES GOODYEAR - ChronoZoom (Zgodovina)"/>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sp>
        <p:nvSpPr>
          <p:cNvPr id="10" name="Naslov 1"/>
          <p:cNvSpPr>
            <a:spLocks noGrp="1"/>
          </p:cNvSpPr>
          <p:nvPr>
            <p:ph type="title"/>
          </p:nvPr>
        </p:nvSpPr>
        <p:spPr>
          <a:xfrm>
            <a:off x="838200" y="365125"/>
            <a:ext cx="10515600" cy="2950952"/>
          </a:xfrm>
        </p:spPr>
        <p:txBody>
          <a:bodyPr>
            <a:noAutofit/>
          </a:bodyPr>
          <a:lstStyle/>
          <a:p>
            <a:r>
              <a:rPr lang="sl-SI" sz="3600" b="1" dirty="0" smtClean="0"/>
              <a:t>9. Kako </a:t>
            </a:r>
            <a:r>
              <a:rPr lang="sl-SI" sz="3600" dirty="0" smtClean="0"/>
              <a:t> se imenuje fobija pred delom? Enak koren se skriva v vedi, katere namen je zagotavljanje zdravja ljudi in povečanje produktivnosti.</a:t>
            </a:r>
            <a:br>
              <a:rPr lang="sl-SI" sz="3600" dirty="0" smtClean="0"/>
            </a:br>
            <a:r>
              <a:rPr lang="sl-SI" sz="3600" dirty="0"/>
              <a:t> </a:t>
            </a:r>
            <a:r>
              <a:rPr lang="sl-SI" sz="3600" dirty="0" smtClean="0"/>
              <a:t>                            </a:t>
            </a:r>
            <a:r>
              <a:rPr lang="sl-SI" sz="4800" b="1" dirty="0" smtClean="0"/>
              <a:t>ERGOFOBIJA</a:t>
            </a:r>
            <a:endParaRPr lang="sl-SI" sz="4800" b="1" i="1" dirty="0"/>
          </a:p>
        </p:txBody>
      </p:sp>
    </p:spTree>
    <p:extLst>
      <p:ext uri="{BB962C8B-B14F-4D97-AF65-F5344CB8AC3E}">
        <p14:creationId xmlns:p14="http://schemas.microsoft.com/office/powerpoint/2010/main" val="2583160277"/>
      </p:ext>
    </p:extLst>
  </p:cSld>
  <p:clrMapOvr>
    <a:masterClrMapping/>
  </p:clrMapOvr>
  <p:transition spd="slow">
    <p:push dir="u"/>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slov 1"/>
          <p:cNvSpPr>
            <a:spLocks noGrp="1"/>
          </p:cNvSpPr>
          <p:nvPr>
            <p:ph type="title"/>
          </p:nvPr>
        </p:nvSpPr>
        <p:spPr>
          <a:xfrm>
            <a:off x="658368" y="395416"/>
            <a:ext cx="10689005" cy="4231668"/>
          </a:xfrm>
        </p:spPr>
        <p:txBody>
          <a:bodyPr>
            <a:noAutofit/>
          </a:bodyPr>
          <a:lstStyle/>
          <a:p>
            <a:r>
              <a:rPr lang="sl-SI" sz="4800" b="1" dirty="0" smtClean="0"/>
              <a:t>10. </a:t>
            </a:r>
            <a:r>
              <a:rPr lang="sl-SI" sz="3600" b="1" dirty="0" smtClean="0"/>
              <a:t>Kateri sadež oz. „zelenjava“ </a:t>
            </a:r>
            <a:r>
              <a:rPr lang="sl-SI" sz="3600" dirty="0" smtClean="0"/>
              <a:t>ima zaradi svoje oblike vzdevek </a:t>
            </a:r>
            <a:r>
              <a:rPr lang="sl-SI" sz="3600" dirty="0" err="1" smtClean="0"/>
              <a:t>aligatorska</a:t>
            </a:r>
            <a:r>
              <a:rPr lang="sl-SI" sz="3600" dirty="0" smtClean="0"/>
              <a:t> hruška? </a:t>
            </a:r>
            <a:r>
              <a:rPr lang="sl-SI" sz="3400" dirty="0" smtClean="0"/>
              <a:t>Ime sadeža izhaja iz besede „</a:t>
            </a:r>
            <a:r>
              <a:rPr lang="sl-SI" sz="3400" dirty="0" err="1" smtClean="0"/>
              <a:t>ahuatl</a:t>
            </a:r>
            <a:r>
              <a:rPr lang="sl-SI" sz="3400" dirty="0" smtClean="0"/>
              <a:t>“, ki  v azteškem jeziku (kateri so ga začeli gojit) pomeni tudi modo. Španci so ta sadež prvič omenili leta 1519 in mu dali tudi sedanje ime. Velja za enega najbolj zdravih sadežev, čeprav ima dosti kalorij, vendar vsebuje dosti antioksidantov, vitaminov, mineralov, zdravih nenasičenih maščob in prehranskih vlaknin.      </a:t>
            </a:r>
            <a:r>
              <a:rPr lang="sl-SI" sz="4000" b="1" dirty="0" smtClean="0"/>
              <a:t>AVOKADO</a:t>
            </a:r>
            <a:endParaRPr lang="sl-SI" sz="4000" b="1" dirty="0"/>
          </a:p>
        </p:txBody>
      </p:sp>
      <p:pic>
        <p:nvPicPr>
          <p:cNvPr id="2" name="Slika 1"/>
          <p:cNvPicPr>
            <a:picLocks noChangeAspect="1"/>
          </p:cNvPicPr>
          <p:nvPr/>
        </p:nvPicPr>
        <p:blipFill>
          <a:blip r:embed="rId2"/>
          <a:stretch>
            <a:fillRect/>
          </a:stretch>
        </p:blipFill>
        <p:spPr>
          <a:xfrm>
            <a:off x="3437262" y="4505898"/>
            <a:ext cx="3249976" cy="2143478"/>
          </a:xfrm>
          <a:prstGeom prst="rect">
            <a:avLst/>
          </a:prstGeom>
        </p:spPr>
      </p:pic>
    </p:spTree>
    <p:extLst>
      <p:ext uri="{BB962C8B-B14F-4D97-AF65-F5344CB8AC3E}">
        <p14:creationId xmlns:p14="http://schemas.microsoft.com/office/powerpoint/2010/main" val="959970558"/>
      </p:ext>
    </p:extLst>
  </p:cSld>
  <p:clrMapOvr>
    <a:masterClrMapping/>
  </p:clrMapOvr>
  <p:transition spd="slow">
    <p:push dir="u"/>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6" descr="Telegram brez sprememb direktive GDPR | Monito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sp>
        <p:nvSpPr>
          <p:cNvPr id="8" name="Naslov 1"/>
          <p:cNvSpPr>
            <a:spLocks noGrp="1"/>
          </p:cNvSpPr>
          <p:nvPr>
            <p:ph type="title"/>
          </p:nvPr>
        </p:nvSpPr>
        <p:spPr>
          <a:xfrm>
            <a:off x="850392" y="772074"/>
            <a:ext cx="10034239" cy="1325563"/>
          </a:xfrm>
        </p:spPr>
        <p:txBody>
          <a:bodyPr>
            <a:noAutofit/>
          </a:bodyPr>
          <a:lstStyle/>
          <a:p>
            <a:r>
              <a:rPr lang="sl-SI" sz="3600" b="1" dirty="0" smtClean="0"/>
              <a:t>11. POIMENUJ DRŽAVI</a:t>
            </a:r>
            <a:r>
              <a:rPr lang="sl-SI" sz="4000" b="1" dirty="0" smtClean="0"/>
              <a:t/>
            </a:r>
            <a:br>
              <a:rPr lang="sl-SI" sz="4000" b="1" dirty="0" smtClean="0"/>
            </a:br>
            <a:r>
              <a:rPr lang="sl-SI" sz="3200" b="1" dirty="0" smtClean="0"/>
              <a:t/>
            </a:r>
            <a:br>
              <a:rPr lang="sl-SI" sz="3200" b="1" dirty="0" smtClean="0"/>
            </a:br>
            <a:r>
              <a:rPr lang="sl-SI" sz="3600" b="1" dirty="0" smtClean="0"/>
              <a:t>A)   LIBIJA                                               B) JUŽNI SUDAN </a:t>
            </a:r>
            <a:r>
              <a:rPr lang="sl-SI" sz="3600" dirty="0" smtClean="0"/>
              <a:t> </a:t>
            </a:r>
            <a:endParaRPr lang="sl-SI" sz="3600" dirty="0"/>
          </a:p>
        </p:txBody>
      </p:sp>
      <p:pic>
        <p:nvPicPr>
          <p:cNvPr id="2" name="Slika 1"/>
          <p:cNvPicPr>
            <a:picLocks noChangeAspect="1"/>
          </p:cNvPicPr>
          <p:nvPr/>
        </p:nvPicPr>
        <p:blipFill>
          <a:blip r:embed="rId2"/>
          <a:stretch>
            <a:fillRect/>
          </a:stretch>
        </p:blipFill>
        <p:spPr>
          <a:xfrm>
            <a:off x="1630497" y="2326074"/>
            <a:ext cx="3718938" cy="1866761"/>
          </a:xfrm>
          <a:prstGeom prst="rect">
            <a:avLst/>
          </a:prstGeom>
        </p:spPr>
      </p:pic>
      <p:pic>
        <p:nvPicPr>
          <p:cNvPr id="4" name="Slika 3"/>
          <p:cNvPicPr>
            <a:picLocks noChangeAspect="1"/>
          </p:cNvPicPr>
          <p:nvPr/>
        </p:nvPicPr>
        <p:blipFill>
          <a:blip r:embed="rId3"/>
          <a:stretch>
            <a:fillRect/>
          </a:stretch>
        </p:blipFill>
        <p:spPr>
          <a:xfrm>
            <a:off x="7502487" y="2326074"/>
            <a:ext cx="4164376" cy="1924266"/>
          </a:xfrm>
          <a:prstGeom prst="rect">
            <a:avLst/>
          </a:prstGeom>
        </p:spPr>
      </p:pic>
    </p:spTree>
    <p:extLst>
      <p:ext uri="{BB962C8B-B14F-4D97-AF65-F5344CB8AC3E}">
        <p14:creationId xmlns:p14="http://schemas.microsoft.com/office/powerpoint/2010/main" val="1244830349"/>
      </p:ext>
    </p:extLst>
  </p:cSld>
  <p:clrMapOvr>
    <a:masterClrMapping/>
  </p:clrMapOvr>
  <p:transition spd="slow">
    <p:push dir="u"/>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slov 1"/>
          <p:cNvSpPr>
            <a:spLocks noGrp="1"/>
          </p:cNvSpPr>
          <p:nvPr>
            <p:ph type="title"/>
          </p:nvPr>
        </p:nvSpPr>
        <p:spPr>
          <a:xfrm>
            <a:off x="838200" y="365125"/>
            <a:ext cx="10575275" cy="3556880"/>
          </a:xfrm>
        </p:spPr>
        <p:txBody>
          <a:bodyPr>
            <a:normAutofit fontScale="90000"/>
          </a:bodyPr>
          <a:lstStyle/>
          <a:p>
            <a:r>
              <a:rPr lang="sl-SI" b="1" dirty="0" smtClean="0"/>
              <a:t/>
            </a:r>
            <a:br>
              <a:rPr lang="sl-SI" b="1" dirty="0" smtClean="0"/>
            </a:br>
            <a:r>
              <a:rPr lang="sl-SI" b="1" dirty="0"/>
              <a:t/>
            </a:r>
            <a:br>
              <a:rPr lang="sl-SI" b="1" dirty="0"/>
            </a:br>
            <a:r>
              <a:rPr lang="sl-SI" b="1" dirty="0" smtClean="0"/>
              <a:t>12. </a:t>
            </a:r>
            <a:r>
              <a:rPr lang="sl-SI" sz="4900" b="1" dirty="0" smtClean="0"/>
              <a:t>Kako se eksplicitno imenuje </a:t>
            </a:r>
            <a:r>
              <a:rPr lang="sl-SI" sz="4900" dirty="0" smtClean="0"/>
              <a:t>zakon žene z več možmi naenkrat? </a:t>
            </a:r>
            <a:r>
              <a:rPr lang="sl-SI" sz="4000" dirty="0" smtClean="0"/>
              <a:t>V korenu se skriva tudi priljubljeno moško hrvaško ime. Torej odgovor ni poligamija, katera zajema oba pojma oz. zakon moža z več ženami ali žene z več možni naenkrat. Obratno je poliginija , ki vključuje enega moškega in dve ali več ženski.</a:t>
            </a:r>
            <a:br>
              <a:rPr lang="sl-SI" sz="4000" dirty="0" smtClean="0"/>
            </a:br>
            <a:r>
              <a:rPr lang="sl-SI" sz="4000" dirty="0"/>
              <a:t> </a:t>
            </a:r>
            <a:r>
              <a:rPr lang="sl-SI" sz="4000" dirty="0" smtClean="0"/>
              <a:t>                         </a:t>
            </a:r>
            <a:r>
              <a:rPr lang="sl-SI" sz="6000" b="1" dirty="0" smtClean="0"/>
              <a:t>POLIANDRIJA</a:t>
            </a:r>
            <a:endParaRPr lang="sl-SI" sz="6000" b="1" dirty="0"/>
          </a:p>
        </p:txBody>
      </p:sp>
    </p:spTree>
    <p:extLst>
      <p:ext uri="{BB962C8B-B14F-4D97-AF65-F5344CB8AC3E}">
        <p14:creationId xmlns:p14="http://schemas.microsoft.com/office/powerpoint/2010/main" val="3525402767"/>
      </p:ext>
    </p:extLst>
  </p:cSld>
  <p:clrMapOvr>
    <a:masterClrMapping/>
  </p:clrMapOvr>
  <p:transition spd="slow">
    <p:push dir="u"/>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značba mesta vsebine 2"/>
          <p:cNvSpPr>
            <a:spLocks noGrp="1"/>
          </p:cNvSpPr>
          <p:nvPr>
            <p:ph idx="1"/>
          </p:nvPr>
        </p:nvSpPr>
        <p:spPr>
          <a:xfrm>
            <a:off x="893956" y="590854"/>
            <a:ext cx="10515600" cy="3893011"/>
          </a:xfrm>
        </p:spPr>
        <p:txBody>
          <a:bodyPr>
            <a:normAutofit lnSpcReduction="10000"/>
          </a:bodyPr>
          <a:lstStyle/>
          <a:p>
            <a:pPr marL="0" indent="0">
              <a:buNone/>
            </a:pPr>
            <a:r>
              <a:rPr lang="sl-SI" sz="4000" b="1" dirty="0" smtClean="0"/>
              <a:t>13. </a:t>
            </a:r>
            <a:r>
              <a:rPr lang="sl-SI" sz="3600" b="1" dirty="0" smtClean="0"/>
              <a:t>Kako se imenuje glasbenik na sliki? </a:t>
            </a:r>
            <a:r>
              <a:rPr lang="sl-SI" dirty="0" smtClean="0"/>
              <a:t>Velja za enega največjih kitaristov po Jimi Hendrixu in je tudi eden največkrat nominiranih glasbenikov (15-krat) za </a:t>
            </a:r>
            <a:r>
              <a:rPr lang="sl-SI" dirty="0" err="1" smtClean="0"/>
              <a:t>grammyja</a:t>
            </a:r>
            <a:r>
              <a:rPr lang="sl-SI" dirty="0" smtClean="0"/>
              <a:t>, ki pa ga žal še ni dobil. Leta 1988 ga je zaposlil Mick Jagger kot glavnega kitarista za svojo prvo solo turnejo, 1993 je za kratek čas kot kitarist sodeloval v skupini Deep </a:t>
            </a:r>
            <a:r>
              <a:rPr lang="sl-SI" dirty="0" err="1" smtClean="0"/>
              <a:t>Purple</a:t>
            </a:r>
            <a:r>
              <a:rPr lang="sl-SI" dirty="0" smtClean="0"/>
              <a:t>, od leta 2008 pa je kitarist skupine </a:t>
            </a:r>
            <a:r>
              <a:rPr lang="sl-SI" dirty="0" err="1" smtClean="0"/>
              <a:t>Chickenfoot</a:t>
            </a:r>
            <a:r>
              <a:rPr lang="sl-SI" dirty="0" smtClean="0"/>
              <a:t>. Skupno je prodal več kot 10 milijonov albumov, kar ga uvršča med najbolj prodajane instrumentalne rock kitariste vseh časov.</a:t>
            </a:r>
          </a:p>
          <a:p>
            <a:pPr marL="0" indent="0">
              <a:buNone/>
            </a:pPr>
            <a:r>
              <a:rPr lang="sl-SI" sz="5200" b="1" dirty="0"/>
              <a:t> </a:t>
            </a:r>
            <a:r>
              <a:rPr lang="sl-SI" sz="5200" b="1" dirty="0" smtClean="0"/>
              <a:t>          JOE SATRIANI </a:t>
            </a:r>
            <a:endParaRPr lang="sl-SI" sz="5200" b="1" dirty="0"/>
          </a:p>
        </p:txBody>
      </p:sp>
      <p:pic>
        <p:nvPicPr>
          <p:cNvPr id="2" name="Slika 1"/>
          <p:cNvPicPr>
            <a:picLocks noChangeAspect="1"/>
          </p:cNvPicPr>
          <p:nvPr/>
        </p:nvPicPr>
        <p:blipFill>
          <a:blip r:embed="rId2"/>
          <a:stretch>
            <a:fillRect/>
          </a:stretch>
        </p:blipFill>
        <p:spPr>
          <a:xfrm>
            <a:off x="7832993" y="3459679"/>
            <a:ext cx="3239934" cy="3026673"/>
          </a:xfrm>
          <a:prstGeom prst="rect">
            <a:avLst/>
          </a:prstGeom>
        </p:spPr>
      </p:pic>
    </p:spTree>
    <p:extLst>
      <p:ext uri="{BB962C8B-B14F-4D97-AF65-F5344CB8AC3E}">
        <p14:creationId xmlns:p14="http://schemas.microsoft.com/office/powerpoint/2010/main" val="4033152253"/>
      </p:ext>
    </p:extLst>
  </p:cSld>
  <p:clrMapOvr>
    <a:masterClrMapping/>
  </p:clrMapOvr>
  <p:transition spd="slow">
    <p:push dir="u"/>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slov 1"/>
          <p:cNvSpPr>
            <a:spLocks noGrp="1"/>
          </p:cNvSpPr>
          <p:nvPr>
            <p:ph type="title"/>
          </p:nvPr>
        </p:nvSpPr>
        <p:spPr>
          <a:xfrm>
            <a:off x="838199" y="286438"/>
            <a:ext cx="11148153" cy="3018622"/>
          </a:xfrm>
        </p:spPr>
        <p:txBody>
          <a:bodyPr>
            <a:noAutofit/>
          </a:bodyPr>
          <a:lstStyle/>
          <a:p>
            <a:r>
              <a:rPr lang="sl-SI" sz="3200" b="1" dirty="0" smtClean="0"/>
              <a:t>14. Kakšen je naziv filma oz. njegove franšize, </a:t>
            </a:r>
            <a:r>
              <a:rPr lang="sl-SI" sz="3200" dirty="0" smtClean="0"/>
              <a:t>katerega četrti del  se trenutno predvaja pri nas v kinih ter ima glavno vlogo v njem </a:t>
            </a:r>
            <a:r>
              <a:rPr lang="sl-SI" sz="3200" dirty="0" err="1" smtClean="0"/>
              <a:t>Keanu</a:t>
            </a:r>
            <a:r>
              <a:rPr lang="sl-SI" sz="3200" dirty="0" smtClean="0"/>
              <a:t> </a:t>
            </a:r>
            <a:r>
              <a:rPr lang="sl-SI" sz="3200" dirty="0" err="1" smtClean="0"/>
              <a:t>Reeves</a:t>
            </a:r>
            <a:r>
              <a:rPr lang="sl-SI" sz="3200" dirty="0" smtClean="0"/>
              <a:t>, ki igra plačanca. Dogaja se New Yorku, Parizu, </a:t>
            </a:r>
            <a:r>
              <a:rPr lang="sl-SI" sz="3200" dirty="0" err="1" smtClean="0"/>
              <a:t>Osaki</a:t>
            </a:r>
            <a:r>
              <a:rPr lang="sl-SI" sz="3200" dirty="0" smtClean="0"/>
              <a:t> in Berlinu. Glavni junak naj bi bil inspiriran po dedku, ameriškega scenarista in producenta </a:t>
            </a:r>
            <a:r>
              <a:rPr lang="sl-SI" sz="3200" dirty="0" err="1" smtClean="0"/>
              <a:t>Dereka</a:t>
            </a:r>
            <a:r>
              <a:rPr lang="sl-SI" sz="3200" dirty="0" smtClean="0"/>
              <a:t> </a:t>
            </a:r>
            <a:r>
              <a:rPr lang="sl-SI" sz="3200" dirty="0" err="1" smtClean="0"/>
              <a:t>Kolstadta</a:t>
            </a:r>
            <a:r>
              <a:rPr lang="sl-SI" sz="3200" dirty="0" smtClean="0"/>
              <a:t>, ki je to filmsko franšizo tudi ustvaril (leta 2014).</a:t>
            </a:r>
            <a:br>
              <a:rPr lang="sl-SI" sz="3200" dirty="0" smtClean="0"/>
            </a:br>
            <a:r>
              <a:rPr lang="sl-SI" sz="3200" dirty="0"/>
              <a:t> </a:t>
            </a:r>
            <a:r>
              <a:rPr lang="sl-SI" sz="3200" dirty="0" smtClean="0"/>
              <a:t>           </a:t>
            </a:r>
            <a:r>
              <a:rPr lang="sl-SI" sz="4000" b="1" dirty="0" smtClean="0"/>
              <a:t>    JOHN WICK</a:t>
            </a:r>
            <a:endParaRPr lang="sl-SI" sz="4000" b="1" dirty="0"/>
          </a:p>
        </p:txBody>
      </p:sp>
      <p:pic>
        <p:nvPicPr>
          <p:cNvPr id="9" name="Označba mesta vsebine 8"/>
          <p:cNvPicPr>
            <a:picLocks noGrp="1" noChangeAspect="1"/>
          </p:cNvPicPr>
          <p:nvPr>
            <p:ph idx="1"/>
          </p:nvPr>
        </p:nvPicPr>
        <p:blipFill>
          <a:blip r:embed="rId2"/>
          <a:stretch>
            <a:fillRect/>
          </a:stretch>
        </p:blipFill>
        <p:spPr>
          <a:xfrm>
            <a:off x="8313527" y="2401676"/>
            <a:ext cx="2820485" cy="4116809"/>
          </a:xfrm>
          <a:prstGeom prst="rect">
            <a:avLst/>
          </a:prstGeom>
        </p:spPr>
      </p:pic>
    </p:spTree>
    <p:extLst>
      <p:ext uri="{BB962C8B-B14F-4D97-AF65-F5344CB8AC3E}">
        <p14:creationId xmlns:p14="http://schemas.microsoft.com/office/powerpoint/2010/main" val="1398214892"/>
      </p:ext>
    </p:extLst>
  </p:cSld>
  <p:clrMapOvr>
    <a:masterClrMapping/>
  </p:clrMapOvr>
  <p:transition spd="slow">
    <p:push dir="u"/>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aslov 1"/>
          <p:cNvSpPr>
            <a:spLocks noGrp="1"/>
          </p:cNvSpPr>
          <p:nvPr>
            <p:ph type="title"/>
          </p:nvPr>
        </p:nvSpPr>
        <p:spPr>
          <a:xfrm>
            <a:off x="838200" y="365125"/>
            <a:ext cx="10619342" cy="2080620"/>
          </a:xfrm>
        </p:spPr>
        <p:txBody>
          <a:bodyPr>
            <a:normAutofit fontScale="90000"/>
          </a:bodyPr>
          <a:lstStyle/>
          <a:p>
            <a:r>
              <a:rPr lang="sl-SI" b="1" dirty="0" smtClean="0"/>
              <a:t>15. </a:t>
            </a:r>
            <a:r>
              <a:rPr lang="sl-SI" sz="4000" b="1" dirty="0" smtClean="0"/>
              <a:t>Kdo drži svetovni rekord pri ženskah v smučarskih poletih, </a:t>
            </a:r>
            <a:r>
              <a:rPr lang="sl-SI" sz="4000" dirty="0" smtClean="0"/>
              <a:t>ki znaša 226 m in je bil postavljen marca letos v </a:t>
            </a:r>
            <a:r>
              <a:rPr lang="sl-SI" sz="4000" dirty="0" err="1" smtClean="0"/>
              <a:t>Vikersundu</a:t>
            </a:r>
            <a:r>
              <a:rPr lang="sl-SI" sz="4000" smtClean="0"/>
              <a:t>?             </a:t>
            </a:r>
            <a:r>
              <a:rPr lang="sl-SI" sz="4900" b="1" smtClean="0"/>
              <a:t>EMA </a:t>
            </a:r>
            <a:r>
              <a:rPr lang="sl-SI" sz="4900" b="1" dirty="0" smtClean="0"/>
              <a:t>KLINEC</a:t>
            </a:r>
            <a:r>
              <a:rPr lang="sl-SI" sz="3600" dirty="0"/>
              <a:t/>
            </a:r>
            <a:br>
              <a:rPr lang="sl-SI" sz="3600" dirty="0"/>
            </a:br>
            <a:endParaRPr lang="sl-SI" sz="3600" dirty="0"/>
          </a:p>
        </p:txBody>
      </p:sp>
      <p:sp>
        <p:nvSpPr>
          <p:cNvPr id="3" name="Označba mesta vsebine 2"/>
          <p:cNvSpPr>
            <a:spLocks noGrp="1"/>
          </p:cNvSpPr>
          <p:nvPr>
            <p:ph idx="1"/>
          </p:nvPr>
        </p:nvSpPr>
        <p:spPr>
          <a:xfrm>
            <a:off x="838200" y="1895475"/>
            <a:ext cx="10515600" cy="4281487"/>
          </a:xfrm>
        </p:spPr>
        <p:txBody>
          <a:bodyPr/>
          <a:lstStyle/>
          <a:p>
            <a:endParaRPr lang="sl-SI" b="1" dirty="0"/>
          </a:p>
          <a:p>
            <a:endParaRPr lang="sl-SI" dirty="0"/>
          </a:p>
        </p:txBody>
      </p:sp>
      <p:sp>
        <p:nvSpPr>
          <p:cNvPr id="5" name="AutoShape 2" descr="Psička Taylor pomaga reševati koale v goreči Avstraliji - Moj Pes"/>
          <p:cNvSpPr>
            <a:spLocks noChangeAspect="1" noChangeArrowheads="1"/>
          </p:cNvSpPr>
          <p:nvPr/>
        </p:nvSpPr>
        <p:spPr bwMode="auto">
          <a:xfrm>
            <a:off x="155574" y="-144463"/>
            <a:ext cx="2002409"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pic>
        <p:nvPicPr>
          <p:cNvPr id="4" name="Slika 3"/>
          <p:cNvPicPr>
            <a:picLocks noChangeAspect="1"/>
          </p:cNvPicPr>
          <p:nvPr/>
        </p:nvPicPr>
        <p:blipFill>
          <a:blip r:embed="rId2"/>
          <a:stretch>
            <a:fillRect/>
          </a:stretch>
        </p:blipFill>
        <p:spPr>
          <a:xfrm>
            <a:off x="6096000" y="2445745"/>
            <a:ext cx="4947714" cy="3962114"/>
          </a:xfrm>
          <a:prstGeom prst="rect">
            <a:avLst/>
          </a:prstGeom>
        </p:spPr>
      </p:pic>
      <p:pic>
        <p:nvPicPr>
          <p:cNvPr id="6" name="Slika 5"/>
          <p:cNvPicPr>
            <a:picLocks noChangeAspect="1"/>
          </p:cNvPicPr>
          <p:nvPr/>
        </p:nvPicPr>
        <p:blipFill>
          <a:blip r:embed="rId3"/>
          <a:stretch>
            <a:fillRect/>
          </a:stretch>
        </p:blipFill>
        <p:spPr>
          <a:xfrm>
            <a:off x="595783" y="2445745"/>
            <a:ext cx="4959990" cy="3715205"/>
          </a:xfrm>
          <a:prstGeom prst="rect">
            <a:avLst/>
          </a:prstGeom>
        </p:spPr>
      </p:pic>
    </p:spTree>
    <p:extLst>
      <p:ext uri="{BB962C8B-B14F-4D97-AF65-F5344CB8AC3E}">
        <p14:creationId xmlns:p14="http://schemas.microsoft.com/office/powerpoint/2010/main" val="115500052"/>
      </p:ext>
    </p:extLst>
  </p:cSld>
  <p:clrMapOvr>
    <a:masterClrMapping/>
  </p:clrMapOvr>
  <p:transition spd="slow">
    <p:push dir="u"/>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slov 1"/>
          <p:cNvSpPr>
            <a:spLocks noGrp="1"/>
          </p:cNvSpPr>
          <p:nvPr>
            <p:ph type="title"/>
          </p:nvPr>
        </p:nvSpPr>
        <p:spPr>
          <a:xfrm>
            <a:off x="953611" y="3525397"/>
            <a:ext cx="10718494" cy="925417"/>
          </a:xfrm>
        </p:spPr>
        <p:txBody>
          <a:bodyPr>
            <a:normAutofit fontScale="90000"/>
          </a:bodyPr>
          <a:lstStyle/>
          <a:p>
            <a:r>
              <a:rPr lang="sl-SI" sz="4000" b="1" dirty="0"/>
              <a:t>16</a:t>
            </a:r>
            <a:r>
              <a:rPr lang="sl-SI" sz="4000" b="1" dirty="0" smtClean="0"/>
              <a:t>.  Katera žival </a:t>
            </a:r>
            <a:r>
              <a:rPr lang="sl-SI" sz="4000" dirty="0" smtClean="0"/>
              <a:t>povzroči daleč največ smrti letno na svetu?</a:t>
            </a:r>
            <a:r>
              <a:rPr lang="sl-SI" sz="4000" b="1" dirty="0" smtClean="0"/>
              <a:t/>
            </a:r>
            <a:br>
              <a:rPr lang="sl-SI" sz="4000" b="1" dirty="0" smtClean="0"/>
            </a:br>
            <a:r>
              <a:rPr lang="sl-SI" sz="4000" b="1" dirty="0"/>
              <a:t/>
            </a:r>
            <a:br>
              <a:rPr lang="sl-SI" sz="4000" b="1" dirty="0"/>
            </a:br>
            <a:r>
              <a:rPr lang="sl-SI" sz="3600" dirty="0" smtClean="0"/>
              <a:t/>
            </a:r>
            <a:br>
              <a:rPr lang="sl-SI" sz="3600" dirty="0" smtClean="0"/>
            </a:br>
            <a:r>
              <a:rPr lang="sl-SI" sz="3600" dirty="0"/>
              <a:t/>
            </a:r>
            <a:br>
              <a:rPr lang="sl-SI" sz="3600" dirty="0"/>
            </a:br>
            <a:r>
              <a:rPr lang="sl-SI" sz="3600" dirty="0" smtClean="0"/>
              <a:t>                                     </a:t>
            </a:r>
            <a:r>
              <a:rPr lang="sl-SI" sz="6700" b="1" dirty="0" smtClean="0"/>
              <a:t>KOMAR </a:t>
            </a:r>
            <a:br>
              <a:rPr lang="sl-SI" sz="6700" b="1" dirty="0" smtClean="0"/>
            </a:br>
            <a:r>
              <a:rPr lang="sl-SI" sz="3200" dirty="0" smtClean="0"/>
              <a:t/>
            </a:r>
            <a:br>
              <a:rPr lang="sl-SI" sz="3200" dirty="0" smtClean="0"/>
            </a:br>
            <a:r>
              <a:rPr lang="sl-SI" sz="3200" dirty="0" smtClean="0"/>
              <a:t/>
            </a:r>
            <a:br>
              <a:rPr lang="sl-SI" sz="3200" dirty="0" smtClean="0"/>
            </a:br>
            <a:r>
              <a:rPr lang="sl-SI" sz="3200" dirty="0" smtClean="0"/>
              <a:t/>
            </a:r>
            <a:br>
              <a:rPr lang="sl-SI" sz="3200" dirty="0" smtClean="0"/>
            </a:br>
            <a:r>
              <a:rPr lang="sl-SI" sz="3200" dirty="0"/>
              <a:t/>
            </a:r>
            <a:br>
              <a:rPr lang="sl-SI" sz="3200" dirty="0"/>
            </a:br>
            <a:r>
              <a:rPr lang="sl-SI" sz="3200" dirty="0" smtClean="0"/>
              <a:t/>
            </a:r>
            <a:br>
              <a:rPr lang="sl-SI" sz="3200" dirty="0" smtClean="0"/>
            </a:br>
            <a:r>
              <a:rPr lang="sl-SI" sz="3200" dirty="0"/>
              <a:t> </a:t>
            </a:r>
            <a:r>
              <a:rPr lang="sl-SI" sz="3200" dirty="0" smtClean="0"/>
              <a:t>                                                             </a:t>
            </a:r>
            <a:endParaRPr lang="sl-SI" sz="3200" b="1" dirty="0"/>
          </a:p>
        </p:txBody>
      </p:sp>
    </p:spTree>
    <p:extLst>
      <p:ext uri="{BB962C8B-B14F-4D97-AF65-F5344CB8AC3E}">
        <p14:creationId xmlns:p14="http://schemas.microsoft.com/office/powerpoint/2010/main" val="3892979505"/>
      </p:ext>
    </p:extLst>
  </p:cSld>
  <p:clrMapOvr>
    <a:masterClrMapping/>
  </p:clrMapOvr>
  <p:transition spd="slow">
    <p:push dir="u"/>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slov 1"/>
          <p:cNvSpPr>
            <a:spLocks noGrp="1"/>
          </p:cNvSpPr>
          <p:nvPr>
            <p:ph type="title"/>
          </p:nvPr>
        </p:nvSpPr>
        <p:spPr>
          <a:xfrm>
            <a:off x="838200" y="365125"/>
            <a:ext cx="10630360" cy="3116205"/>
          </a:xfrm>
        </p:spPr>
        <p:txBody>
          <a:bodyPr>
            <a:normAutofit fontScale="90000"/>
          </a:bodyPr>
          <a:lstStyle/>
          <a:p>
            <a:r>
              <a:rPr lang="sl-SI" sz="3600" b="1" dirty="0" smtClean="0">
                <a:latin typeface="+mn-lt"/>
              </a:rPr>
              <a:t/>
            </a:r>
            <a:br>
              <a:rPr lang="sl-SI" sz="3600" b="1" dirty="0" smtClean="0">
                <a:latin typeface="+mn-lt"/>
              </a:rPr>
            </a:br>
            <a:r>
              <a:rPr lang="sl-SI" sz="3600" b="1" dirty="0" smtClean="0">
                <a:latin typeface="+mn-lt"/>
              </a:rPr>
              <a:t>17. </a:t>
            </a:r>
            <a:r>
              <a:rPr lang="sl-SI" sz="4000" dirty="0"/>
              <a:t>Knjiga Zbogom Orožje, katera je doživela tudi filmsko </a:t>
            </a:r>
            <a:r>
              <a:rPr lang="sl-SI" sz="4000" dirty="0" smtClean="0"/>
              <a:t>uprizoritev</a:t>
            </a:r>
            <a:r>
              <a:rPr lang="sl-SI" sz="4000" dirty="0"/>
              <a:t> </a:t>
            </a:r>
            <a:r>
              <a:rPr lang="sl-SI" sz="4000" dirty="0" smtClean="0"/>
              <a:t>in ki jo je napisal Ernest Hemingway  </a:t>
            </a:r>
            <a:r>
              <a:rPr lang="sl-SI" sz="4000" b="1" dirty="0" smtClean="0"/>
              <a:t>se dogaja v kateri vojni oz. na kateri fronti? </a:t>
            </a:r>
            <a:r>
              <a:rPr lang="sl-SI" sz="4000" dirty="0"/>
              <a:t> </a:t>
            </a:r>
            <a:r>
              <a:rPr lang="sl-SI" sz="4000" dirty="0" smtClean="0"/>
              <a:t/>
            </a:r>
            <a:br>
              <a:rPr lang="sl-SI" sz="4000" dirty="0" smtClean="0"/>
            </a:br>
            <a:r>
              <a:rPr lang="sl-SI" sz="4000" dirty="0" smtClean="0"/>
              <a:t>Za obe točki  mora biti oboje pravilno.</a:t>
            </a:r>
            <a:r>
              <a:rPr lang="sl-SI" sz="3600" dirty="0" smtClean="0"/>
              <a:t/>
            </a:r>
            <a:br>
              <a:rPr lang="sl-SI" sz="3600" dirty="0" smtClean="0"/>
            </a:br>
            <a:endParaRPr lang="sl-SI" sz="3600" b="1" dirty="0">
              <a:latin typeface="+mn-lt"/>
            </a:endParaRPr>
          </a:p>
        </p:txBody>
      </p:sp>
      <p:sp>
        <p:nvSpPr>
          <p:cNvPr id="6" name="Označba mesta vsebine 5"/>
          <p:cNvSpPr>
            <a:spLocks noGrp="1"/>
          </p:cNvSpPr>
          <p:nvPr>
            <p:ph idx="1"/>
          </p:nvPr>
        </p:nvSpPr>
        <p:spPr>
          <a:xfrm>
            <a:off x="838200" y="4318611"/>
            <a:ext cx="9760027" cy="1858351"/>
          </a:xfrm>
        </p:spPr>
        <p:txBody>
          <a:bodyPr/>
          <a:lstStyle/>
          <a:p>
            <a:r>
              <a:rPr lang="sl-SI" dirty="0" smtClean="0"/>
              <a:t>         </a:t>
            </a:r>
            <a:r>
              <a:rPr lang="sl-SI" sz="3200" b="1" dirty="0" smtClean="0"/>
              <a:t>1. SVETOVNA VOJNA,  SOŠKA FRONTA</a:t>
            </a:r>
            <a:endParaRPr lang="sl-SI" sz="3200" b="1" dirty="0"/>
          </a:p>
        </p:txBody>
      </p:sp>
      <p:pic>
        <p:nvPicPr>
          <p:cNvPr id="2" name="Slika 1"/>
          <p:cNvPicPr>
            <a:picLocks noChangeAspect="1"/>
          </p:cNvPicPr>
          <p:nvPr/>
        </p:nvPicPr>
        <p:blipFill>
          <a:blip r:embed="rId2"/>
          <a:stretch>
            <a:fillRect/>
          </a:stretch>
        </p:blipFill>
        <p:spPr>
          <a:xfrm>
            <a:off x="8376091" y="2598832"/>
            <a:ext cx="2806031" cy="3861099"/>
          </a:xfrm>
          <a:prstGeom prst="rect">
            <a:avLst/>
          </a:prstGeom>
        </p:spPr>
      </p:pic>
    </p:spTree>
    <p:extLst>
      <p:ext uri="{BB962C8B-B14F-4D97-AF65-F5344CB8AC3E}">
        <p14:creationId xmlns:p14="http://schemas.microsoft.com/office/powerpoint/2010/main" val="358477698"/>
      </p:ext>
    </p:extLst>
  </p:cSld>
  <p:clrMapOvr>
    <a:masterClrMapping/>
  </p:clrMapOvr>
  <p:transition spd="slow">
    <p:push dir="u"/>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slov 1"/>
          <p:cNvSpPr>
            <a:spLocks noGrp="1"/>
          </p:cNvSpPr>
          <p:nvPr>
            <p:ph type="title"/>
          </p:nvPr>
        </p:nvSpPr>
        <p:spPr>
          <a:xfrm>
            <a:off x="860503" y="479502"/>
            <a:ext cx="10515600" cy="2007219"/>
          </a:xfrm>
        </p:spPr>
        <p:txBody>
          <a:bodyPr>
            <a:noAutofit/>
          </a:bodyPr>
          <a:lstStyle/>
          <a:p>
            <a:r>
              <a:rPr lang="sl-SI" sz="3200" b="1" dirty="0" smtClean="0"/>
              <a:t/>
            </a:r>
            <a:br>
              <a:rPr lang="sl-SI" sz="3200" b="1" dirty="0" smtClean="0"/>
            </a:br>
            <a:r>
              <a:rPr lang="sl-SI" sz="3200" b="1" dirty="0" smtClean="0"/>
              <a:t>18. Katera matematična enačba oz. formula, </a:t>
            </a:r>
            <a:r>
              <a:rPr lang="sl-SI" sz="3200" dirty="0" smtClean="0"/>
              <a:t>ki je spodaj na sliki,</a:t>
            </a:r>
            <a:r>
              <a:rPr lang="sl-SI" sz="3200" b="1" dirty="0" smtClean="0"/>
              <a:t> </a:t>
            </a:r>
            <a:r>
              <a:rPr lang="sl-SI" sz="3200" dirty="0" smtClean="0"/>
              <a:t>ima „sloves“ najlepše na svetu?</a:t>
            </a:r>
            <a:r>
              <a:rPr lang="sl-SI" sz="3200" b="1" dirty="0" smtClean="0"/>
              <a:t>  </a:t>
            </a:r>
            <a:r>
              <a:rPr lang="sl-SI" sz="3600" b="1" dirty="0" smtClean="0"/>
              <a:t>EULERJEVA FORMULA</a:t>
            </a:r>
            <a:endParaRPr lang="sl-SI" sz="3600" b="1" dirty="0"/>
          </a:p>
        </p:txBody>
      </p:sp>
      <p:pic>
        <p:nvPicPr>
          <p:cNvPr id="2" name="Slika 1"/>
          <p:cNvPicPr>
            <a:picLocks noChangeAspect="1"/>
          </p:cNvPicPr>
          <p:nvPr/>
        </p:nvPicPr>
        <p:blipFill>
          <a:blip r:embed="rId2"/>
          <a:stretch>
            <a:fillRect/>
          </a:stretch>
        </p:blipFill>
        <p:spPr>
          <a:xfrm>
            <a:off x="860502" y="2205461"/>
            <a:ext cx="6476731" cy="3769178"/>
          </a:xfrm>
          <a:prstGeom prst="rect">
            <a:avLst/>
          </a:prstGeom>
        </p:spPr>
      </p:pic>
    </p:spTree>
    <p:extLst>
      <p:ext uri="{BB962C8B-B14F-4D97-AF65-F5344CB8AC3E}">
        <p14:creationId xmlns:p14="http://schemas.microsoft.com/office/powerpoint/2010/main" val="4168076735"/>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81723729"/>
      </p:ext>
    </p:extLst>
  </p:cSld>
  <p:clrMapOvr>
    <a:masterClrMapping/>
  </p:clrMapOvr>
  <mc:AlternateContent xmlns:mc="http://schemas.openxmlformats.org/markup-compatibility/2006" xmlns:p14="http://schemas.microsoft.com/office/powerpoint/2010/main">
    <mc:Choice Requires="p14">
      <p:transition p14:dur="0" advClick="0" advTm="10"/>
    </mc:Choice>
    <mc:Fallback xmlns="">
      <p:transition advClick="0" advTm="10"/>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slov 1"/>
          <p:cNvSpPr>
            <a:spLocks noGrp="1"/>
          </p:cNvSpPr>
          <p:nvPr>
            <p:ph type="title"/>
          </p:nvPr>
        </p:nvSpPr>
        <p:spPr>
          <a:xfrm>
            <a:off x="1" y="365125"/>
            <a:ext cx="12515160" cy="5811838"/>
          </a:xfrm>
        </p:spPr>
        <p:txBody>
          <a:bodyPr>
            <a:normAutofit fontScale="90000"/>
          </a:bodyPr>
          <a:lstStyle/>
          <a:p>
            <a:r>
              <a:rPr lang="sl-SI" sz="3600" b="1" dirty="0" smtClean="0"/>
              <a:t>19. </a:t>
            </a:r>
            <a:r>
              <a:rPr lang="sl-SI" sz="3600" dirty="0" smtClean="0"/>
              <a:t>Po podatkih </a:t>
            </a:r>
            <a:r>
              <a:rPr lang="sl-SI" sz="3600" dirty="0"/>
              <a:t>spletne strani </a:t>
            </a:r>
            <a:r>
              <a:rPr lang="sl-SI" sz="3600" dirty="0" err="1" smtClean="0"/>
              <a:t>Esports</a:t>
            </a:r>
            <a:r>
              <a:rPr lang="sl-SI" sz="3600" dirty="0" smtClean="0"/>
              <a:t> </a:t>
            </a:r>
            <a:r>
              <a:rPr lang="sl-SI" sz="3600" dirty="0" err="1"/>
              <a:t>Earnings</a:t>
            </a:r>
            <a:r>
              <a:rPr lang="sl-SI" sz="3600" dirty="0"/>
              <a:t>, ki sledi zaslužkom profesionalnih tekmovalcev v računalniških igrah, imamo v Sloveniji enega igralca, ki je z zmagami in dobrimi uvrstitvami na mednarodnih turnirjih </a:t>
            </a:r>
            <a:r>
              <a:rPr lang="sl-SI" sz="3600" dirty="0" smtClean="0"/>
              <a:t>v     žep </a:t>
            </a:r>
            <a:r>
              <a:rPr lang="sl-SI" sz="3600" dirty="0"/>
              <a:t>pospravil vsaj milijon ameriških dolarjev. </a:t>
            </a:r>
            <a:r>
              <a:rPr lang="sl-SI" sz="3600" dirty="0" smtClean="0"/>
              <a:t>To je oseba na sliki, 18-letni      </a:t>
            </a:r>
            <a:r>
              <a:rPr lang="sl-SI" sz="3600" dirty="0" err="1" smtClean="0"/>
              <a:t>Tai</a:t>
            </a:r>
            <a:r>
              <a:rPr lang="sl-SI" sz="3600" dirty="0" smtClean="0"/>
              <a:t> Starčič, ki velja za enega najboljših v tej igri. </a:t>
            </a:r>
            <a:r>
              <a:rPr lang="sl-SI" sz="3600" b="1" dirty="0" smtClean="0"/>
              <a:t>Kako se imenuje ta igra?</a:t>
            </a:r>
            <a:br>
              <a:rPr lang="sl-SI" sz="3600" b="1" dirty="0" smtClean="0"/>
            </a:br>
            <a:r>
              <a:rPr lang="sl-SI" sz="3600" b="1" dirty="0"/>
              <a:t/>
            </a:r>
            <a:br>
              <a:rPr lang="sl-SI" sz="3600" b="1" dirty="0"/>
            </a:br>
            <a:r>
              <a:rPr lang="sl-SI" sz="3600" dirty="0" smtClean="0"/>
              <a:t/>
            </a:r>
            <a:br>
              <a:rPr lang="sl-SI" sz="3600" dirty="0" smtClean="0"/>
            </a:br>
            <a:r>
              <a:rPr lang="sl-SI" sz="3600" dirty="0"/>
              <a:t/>
            </a:r>
            <a:br>
              <a:rPr lang="sl-SI" sz="3600" dirty="0"/>
            </a:br>
            <a:r>
              <a:rPr lang="sl-SI" sz="3600" dirty="0" smtClean="0"/>
              <a:t/>
            </a:r>
            <a:br>
              <a:rPr lang="sl-SI" sz="3600" dirty="0" smtClean="0"/>
            </a:br>
            <a:r>
              <a:rPr lang="sl-SI" sz="3200" dirty="0"/>
              <a:t/>
            </a:r>
            <a:br>
              <a:rPr lang="sl-SI" sz="3200" dirty="0"/>
            </a:br>
            <a:r>
              <a:rPr lang="sl-SI" sz="3200" dirty="0" smtClean="0"/>
              <a:t/>
            </a:r>
            <a:br>
              <a:rPr lang="sl-SI" sz="3200" dirty="0" smtClean="0"/>
            </a:br>
            <a:r>
              <a:rPr lang="sl-SI" sz="3600" b="1" dirty="0" smtClean="0"/>
              <a:t/>
            </a:r>
            <a:br>
              <a:rPr lang="sl-SI" sz="3600" b="1" dirty="0" smtClean="0"/>
            </a:br>
            <a:r>
              <a:rPr lang="sl-SI" sz="3200" dirty="0"/>
              <a:t/>
            </a:r>
            <a:br>
              <a:rPr lang="sl-SI" sz="3200" dirty="0"/>
            </a:br>
            <a:r>
              <a:rPr lang="sl-SI" sz="3200" b="1" dirty="0" smtClean="0"/>
              <a:t> </a:t>
            </a:r>
            <a:endParaRPr lang="sl-SI" sz="3200" dirty="0"/>
          </a:p>
        </p:txBody>
      </p:sp>
      <p:sp>
        <p:nvSpPr>
          <p:cNvPr id="2" name="Označba mesta vsebine 1"/>
          <p:cNvSpPr>
            <a:spLocks noGrp="1"/>
          </p:cNvSpPr>
          <p:nvPr>
            <p:ph idx="1"/>
          </p:nvPr>
        </p:nvSpPr>
        <p:spPr>
          <a:xfrm>
            <a:off x="838199" y="2500829"/>
            <a:ext cx="10515601" cy="3676134"/>
          </a:xfrm>
        </p:spPr>
        <p:txBody>
          <a:bodyPr/>
          <a:lstStyle/>
          <a:p>
            <a:pPr marL="0" indent="0">
              <a:buNone/>
            </a:pPr>
            <a:r>
              <a:rPr lang="sl-SI" dirty="0" smtClean="0"/>
              <a:t>  </a:t>
            </a:r>
          </a:p>
        </p:txBody>
      </p:sp>
      <p:pic>
        <p:nvPicPr>
          <p:cNvPr id="3" name="Slika 2"/>
          <p:cNvPicPr>
            <a:picLocks noChangeAspect="1"/>
          </p:cNvPicPr>
          <p:nvPr/>
        </p:nvPicPr>
        <p:blipFill>
          <a:blip r:embed="rId2"/>
          <a:stretch>
            <a:fillRect/>
          </a:stretch>
        </p:blipFill>
        <p:spPr>
          <a:xfrm>
            <a:off x="838199" y="3421082"/>
            <a:ext cx="2857500" cy="2571750"/>
          </a:xfrm>
          <a:prstGeom prst="rect">
            <a:avLst/>
          </a:prstGeom>
        </p:spPr>
      </p:pic>
      <p:pic>
        <p:nvPicPr>
          <p:cNvPr id="4" name="Slika 3"/>
          <p:cNvPicPr>
            <a:picLocks noChangeAspect="1"/>
          </p:cNvPicPr>
          <p:nvPr/>
        </p:nvPicPr>
        <p:blipFill>
          <a:blip r:embed="rId3"/>
          <a:stretch>
            <a:fillRect/>
          </a:stretch>
        </p:blipFill>
        <p:spPr>
          <a:xfrm>
            <a:off x="4667166" y="2659302"/>
            <a:ext cx="6383065" cy="3359187"/>
          </a:xfrm>
          <a:prstGeom prst="rect">
            <a:avLst/>
          </a:prstGeom>
        </p:spPr>
      </p:pic>
    </p:spTree>
    <p:extLst>
      <p:ext uri="{BB962C8B-B14F-4D97-AF65-F5344CB8AC3E}">
        <p14:creationId xmlns:p14="http://schemas.microsoft.com/office/powerpoint/2010/main" val="3382651441"/>
      </p:ext>
    </p:extLst>
  </p:cSld>
  <p:clrMapOvr>
    <a:masterClrMapping/>
  </p:clrMapOvr>
  <p:transition spd="slow">
    <p:push dir="u"/>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slov 1"/>
          <p:cNvSpPr>
            <a:spLocks noGrp="1"/>
          </p:cNvSpPr>
          <p:nvPr>
            <p:ph type="title"/>
          </p:nvPr>
        </p:nvSpPr>
        <p:spPr>
          <a:xfrm>
            <a:off x="838200" y="365125"/>
            <a:ext cx="10515600" cy="1670939"/>
          </a:xfrm>
        </p:spPr>
        <p:txBody>
          <a:bodyPr>
            <a:normAutofit/>
          </a:bodyPr>
          <a:lstStyle/>
          <a:p>
            <a:r>
              <a:rPr lang="sl-SI" sz="4000" b="1" dirty="0" smtClean="0"/>
              <a:t>20. </a:t>
            </a:r>
            <a:r>
              <a:rPr lang="sl-SI" sz="2800" dirty="0" smtClean="0"/>
              <a:t>V katerih državah </a:t>
            </a:r>
            <a:r>
              <a:rPr lang="sl-SI" sz="4000" b="1" u="sng" dirty="0" smtClean="0"/>
              <a:t>JE KRŠČANSTVO  </a:t>
            </a:r>
            <a:r>
              <a:rPr lang="sl-SI" sz="2800" dirty="0" smtClean="0"/>
              <a:t> prva oz. dominantna religija (ima pripadnikov več kot 50% populacije)?</a:t>
            </a:r>
            <a:endParaRPr lang="sl-SI" sz="2800" dirty="0"/>
          </a:p>
        </p:txBody>
      </p:sp>
      <p:sp>
        <p:nvSpPr>
          <p:cNvPr id="7" name="Označba mesta vsebine 2"/>
          <p:cNvSpPr>
            <a:spLocks noGrp="1"/>
          </p:cNvSpPr>
          <p:nvPr>
            <p:ph idx="1"/>
          </p:nvPr>
        </p:nvSpPr>
        <p:spPr>
          <a:xfrm>
            <a:off x="838200" y="1825625"/>
            <a:ext cx="10515600" cy="4351338"/>
          </a:xfrm>
        </p:spPr>
        <p:txBody>
          <a:bodyPr>
            <a:normAutofit/>
          </a:bodyPr>
          <a:lstStyle/>
          <a:p>
            <a:pPr marL="0" indent="0">
              <a:buNone/>
            </a:pPr>
            <a:endParaRPr lang="sl-SI" sz="3200" dirty="0" smtClean="0"/>
          </a:p>
          <a:p>
            <a:pPr marL="514350" indent="-514350">
              <a:buAutoNum type="alphaUcParenR"/>
            </a:pPr>
            <a:r>
              <a:rPr lang="sl-SI" dirty="0" smtClean="0"/>
              <a:t>Nigerija</a:t>
            </a:r>
          </a:p>
          <a:p>
            <a:pPr marL="514350" indent="-514350">
              <a:buAutoNum type="alphaUcParenR"/>
            </a:pPr>
            <a:r>
              <a:rPr lang="sl-SI" b="1" dirty="0" smtClean="0"/>
              <a:t>Filipini</a:t>
            </a:r>
          </a:p>
          <a:p>
            <a:pPr marL="514350" indent="-514350">
              <a:buAutoNum type="alphaUcParenR"/>
            </a:pPr>
            <a:r>
              <a:rPr lang="sl-SI" dirty="0" smtClean="0"/>
              <a:t>Albanija</a:t>
            </a:r>
          </a:p>
          <a:p>
            <a:pPr marL="514350" indent="-514350">
              <a:buAutoNum type="alphaUcParenR"/>
            </a:pPr>
            <a:r>
              <a:rPr lang="sl-SI" dirty="0" smtClean="0"/>
              <a:t>Nova Zelandija</a:t>
            </a:r>
          </a:p>
          <a:p>
            <a:pPr marL="514350" indent="-514350">
              <a:buAutoNum type="alphaUcParenR"/>
            </a:pPr>
            <a:r>
              <a:rPr lang="sl-SI" b="1" dirty="0" smtClean="0"/>
              <a:t>Uganda</a:t>
            </a:r>
          </a:p>
          <a:p>
            <a:pPr marL="514350" indent="-514350">
              <a:buAutoNum type="alphaUcParenR"/>
            </a:pPr>
            <a:r>
              <a:rPr lang="sl-SI" b="1" dirty="0" smtClean="0"/>
              <a:t>Kenija</a:t>
            </a:r>
          </a:p>
          <a:p>
            <a:pPr marL="0" indent="0">
              <a:buNone/>
            </a:pPr>
            <a:endParaRPr lang="sl-SI" sz="3200" dirty="0"/>
          </a:p>
        </p:txBody>
      </p:sp>
    </p:spTree>
    <p:extLst>
      <p:ext uri="{BB962C8B-B14F-4D97-AF65-F5344CB8AC3E}">
        <p14:creationId xmlns:p14="http://schemas.microsoft.com/office/powerpoint/2010/main" val="1300152030"/>
      </p:ext>
    </p:extLst>
  </p:cSld>
  <p:clrMapOvr>
    <a:masterClrMapping/>
  </p:clrMapOvr>
  <p:transition spd="slow">
    <p:push dir="u"/>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Slika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5923" y="1594423"/>
            <a:ext cx="2876676" cy="3553541"/>
          </a:xfrm>
          <a:prstGeom prst="rect">
            <a:avLst/>
          </a:prstGeom>
        </p:spPr>
      </p:pic>
      <p:pic>
        <p:nvPicPr>
          <p:cNvPr id="6" name="Slika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52580">
            <a:off x="3156072" y="433161"/>
            <a:ext cx="5457825" cy="1809750"/>
          </a:xfrm>
          <a:prstGeom prst="rect">
            <a:avLst/>
          </a:prstGeom>
        </p:spPr>
      </p:pic>
      <p:pic>
        <p:nvPicPr>
          <p:cNvPr id="7" name="Slika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6489" y="3014505"/>
            <a:ext cx="3120620" cy="1122095"/>
          </a:xfrm>
          <a:prstGeom prst="rect">
            <a:avLst/>
          </a:prstGeom>
        </p:spPr>
      </p:pic>
      <p:pic>
        <p:nvPicPr>
          <p:cNvPr id="8" name="Slika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65186" y="2914603"/>
            <a:ext cx="4343244" cy="1221997"/>
          </a:xfrm>
          <a:prstGeom prst="rect">
            <a:avLst/>
          </a:prstGeom>
        </p:spPr>
      </p:pic>
      <p:sp>
        <p:nvSpPr>
          <p:cNvPr id="9" name="PoljeZBesedilom 8"/>
          <p:cNvSpPr txBox="1"/>
          <p:nvPr/>
        </p:nvSpPr>
        <p:spPr>
          <a:xfrm>
            <a:off x="1785256" y="5628009"/>
            <a:ext cx="8199455" cy="707886"/>
          </a:xfrm>
          <a:prstGeom prst="rect">
            <a:avLst/>
          </a:prstGeom>
          <a:noFill/>
        </p:spPr>
        <p:txBody>
          <a:bodyPr wrap="square" rtlCol="0">
            <a:spAutoFit/>
          </a:bodyPr>
          <a:lstStyle/>
          <a:p>
            <a:pPr algn="ctr"/>
            <a:r>
              <a:rPr lang="sl-SI" sz="4000" dirty="0">
                <a:latin typeface="Bahnschrift Condensed" panose="020B0502040204020203" pitchFamily="34" charset="0"/>
              </a:rPr>
              <a:t>PAVZA</a:t>
            </a:r>
          </a:p>
        </p:txBody>
      </p:sp>
      <p:pic>
        <p:nvPicPr>
          <p:cNvPr id="10" name="Slika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69607" y="5316291"/>
            <a:ext cx="996038" cy="1357319"/>
          </a:xfrm>
          <a:prstGeom prst="rect">
            <a:avLst/>
          </a:prstGeom>
        </p:spPr>
      </p:pic>
    </p:spTree>
    <p:extLst>
      <p:ext uri="{BB962C8B-B14F-4D97-AF65-F5344CB8AC3E}">
        <p14:creationId xmlns:p14="http://schemas.microsoft.com/office/powerpoint/2010/main" val="3201567207"/>
      </p:ext>
    </p:extLst>
  </p:cSld>
  <p:clrMapOvr>
    <a:masterClrMapping/>
  </p:clrMapOvr>
  <p:transition spd="slow">
    <p:push dir="u"/>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Slika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5923" y="1594423"/>
            <a:ext cx="2876676" cy="3553541"/>
          </a:xfrm>
          <a:prstGeom prst="rect">
            <a:avLst/>
          </a:prstGeom>
        </p:spPr>
      </p:pic>
      <p:pic>
        <p:nvPicPr>
          <p:cNvPr id="6" name="Slika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52580">
            <a:off x="3156072" y="433161"/>
            <a:ext cx="5457825" cy="1809750"/>
          </a:xfrm>
          <a:prstGeom prst="rect">
            <a:avLst/>
          </a:prstGeom>
        </p:spPr>
      </p:pic>
      <p:pic>
        <p:nvPicPr>
          <p:cNvPr id="7" name="Slika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6489" y="3014505"/>
            <a:ext cx="3120620" cy="1122095"/>
          </a:xfrm>
          <a:prstGeom prst="rect">
            <a:avLst/>
          </a:prstGeom>
        </p:spPr>
      </p:pic>
      <p:pic>
        <p:nvPicPr>
          <p:cNvPr id="8" name="Slika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65186" y="2914603"/>
            <a:ext cx="4343244" cy="1221997"/>
          </a:xfrm>
          <a:prstGeom prst="rect">
            <a:avLst/>
          </a:prstGeom>
        </p:spPr>
      </p:pic>
      <p:sp>
        <p:nvSpPr>
          <p:cNvPr id="9" name="PoljeZBesedilom 8"/>
          <p:cNvSpPr txBox="1"/>
          <p:nvPr/>
        </p:nvSpPr>
        <p:spPr>
          <a:xfrm>
            <a:off x="1594533" y="5506981"/>
            <a:ext cx="8199455" cy="646331"/>
          </a:xfrm>
          <a:prstGeom prst="rect">
            <a:avLst/>
          </a:prstGeom>
          <a:noFill/>
        </p:spPr>
        <p:txBody>
          <a:bodyPr wrap="square" rtlCol="0">
            <a:spAutoFit/>
          </a:bodyPr>
          <a:lstStyle/>
          <a:p>
            <a:pPr algn="ctr"/>
            <a:r>
              <a:rPr lang="sl-SI" sz="3600" dirty="0">
                <a:latin typeface="Bahnschrift Condensed" panose="020B0502040204020203" pitchFamily="34" charset="0"/>
              </a:rPr>
              <a:t>VPRAŠANJA (</a:t>
            </a:r>
            <a:r>
              <a:rPr lang="sl-SI" sz="3600">
                <a:latin typeface="Bahnschrift Condensed" panose="020B0502040204020203" pitchFamily="34" charset="0"/>
              </a:rPr>
              <a:t>DRUGI DEL</a:t>
            </a:r>
            <a:r>
              <a:rPr lang="sl-SI" sz="3600" dirty="0">
                <a:latin typeface="Bahnschrift Condensed" panose="020B0502040204020203" pitchFamily="34" charset="0"/>
              </a:rPr>
              <a:t>)</a:t>
            </a:r>
          </a:p>
        </p:txBody>
      </p:sp>
      <p:pic>
        <p:nvPicPr>
          <p:cNvPr id="10" name="Slika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69607" y="5316291"/>
            <a:ext cx="996038" cy="1357319"/>
          </a:xfrm>
          <a:prstGeom prst="rect">
            <a:avLst/>
          </a:prstGeom>
        </p:spPr>
      </p:pic>
    </p:spTree>
    <p:extLst>
      <p:ext uri="{BB962C8B-B14F-4D97-AF65-F5344CB8AC3E}">
        <p14:creationId xmlns:p14="http://schemas.microsoft.com/office/powerpoint/2010/main" val="4066163190"/>
      </p:ext>
    </p:extLst>
  </p:cSld>
  <p:clrMapOvr>
    <a:masterClrMapping/>
  </p:clrMapOvr>
  <p:transition spd="slow">
    <p:push dir="u"/>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slov 3"/>
          <p:cNvSpPr>
            <a:spLocks noGrp="1"/>
          </p:cNvSpPr>
          <p:nvPr>
            <p:ph type="title"/>
          </p:nvPr>
        </p:nvSpPr>
        <p:spPr>
          <a:xfrm>
            <a:off x="537882" y="365126"/>
            <a:ext cx="11051864" cy="3810267"/>
          </a:xfrm>
        </p:spPr>
        <p:txBody>
          <a:bodyPr>
            <a:normAutofit fontScale="90000"/>
          </a:bodyPr>
          <a:lstStyle/>
          <a:p>
            <a:pPr algn="just"/>
            <a:r>
              <a:rPr lang="sl-SI" sz="4000" b="1" dirty="0" smtClean="0"/>
              <a:t>21. </a:t>
            </a:r>
            <a:r>
              <a:rPr lang="sl-SI" sz="3200" dirty="0" smtClean="0"/>
              <a:t>23.marca 2023, ko je potekal zadnji kviz v Bunkerju, je prav tako potekal 74. </a:t>
            </a:r>
            <a:r>
              <a:rPr lang="sl-SI" sz="3200" dirty="0" err="1" smtClean="0"/>
              <a:t>Vanekov</a:t>
            </a:r>
            <a:r>
              <a:rPr lang="sl-SI" sz="3200" dirty="0" smtClean="0"/>
              <a:t> večer v Pokrajinski in študijski knjižnici Murska Sobota, ki ga je organizirala Ustanova dr. </a:t>
            </a:r>
            <a:r>
              <a:rPr lang="sl-SI" sz="3200" dirty="0" err="1" smtClean="0"/>
              <a:t>Šitftarjeva</a:t>
            </a:r>
            <a:r>
              <a:rPr lang="sl-SI" sz="3200" dirty="0" smtClean="0"/>
              <a:t> fundacija. </a:t>
            </a:r>
            <a:r>
              <a:rPr lang="sl-SI" sz="3200" b="1" dirty="0" smtClean="0"/>
              <a:t>Nas pa zanima kdo je bil glavni gost tega večera? </a:t>
            </a:r>
            <a:r>
              <a:rPr lang="sl-SI" sz="3200" dirty="0" smtClean="0"/>
              <a:t>Tam so predstavili njegovo monografijo (Življenje in delo….)</a:t>
            </a:r>
            <a:r>
              <a:rPr lang="sl-SI" sz="3200" b="1" dirty="0" smtClean="0"/>
              <a:t> </a:t>
            </a:r>
            <a:r>
              <a:rPr lang="sl-SI" sz="3200" dirty="0" smtClean="0"/>
              <a:t>Ta pisatelj oz. pesnik je bila rojen 1945 v Gerlincih in sodi med „velikane sodobne slovenske literature</a:t>
            </a:r>
            <a:r>
              <a:rPr lang="sl-SI" sz="3200" dirty="0"/>
              <a:t>“. Je prejemnik nagrade Prešernovega sklada in Župančičeve nagrade za življenjsko delo ter med drugim več </a:t>
            </a:r>
            <a:r>
              <a:rPr lang="sl-SI" sz="3200" dirty="0" smtClean="0"/>
              <a:t>Grimmovih </a:t>
            </a:r>
            <a:r>
              <a:rPr lang="sl-SI" sz="3200" dirty="0"/>
              <a:t>nagrad</a:t>
            </a:r>
            <a:r>
              <a:rPr lang="sl-SI" sz="3200" dirty="0" smtClean="0"/>
              <a:t>. Njegova dela so prevedena v 40 svetovnih jezikov. Njegova znana dela so:  Čarovnikov vajenec, </a:t>
            </a:r>
            <a:r>
              <a:rPr lang="sl-SI" sz="3200" dirty="0" err="1" smtClean="0"/>
              <a:t>Alica</a:t>
            </a:r>
            <a:r>
              <a:rPr lang="sl-SI" sz="3200" dirty="0" smtClean="0"/>
              <a:t> v nori deželi, Ljubezen in ena smrt, Čaj s kraljico….</a:t>
            </a:r>
            <a:endParaRPr lang="sl-SI" sz="4000" b="1" dirty="0"/>
          </a:p>
        </p:txBody>
      </p:sp>
    </p:spTree>
    <p:extLst>
      <p:ext uri="{BB962C8B-B14F-4D97-AF65-F5344CB8AC3E}">
        <p14:creationId xmlns:p14="http://schemas.microsoft.com/office/powerpoint/2010/main" val="4140816076"/>
      </p:ext>
    </p:extLst>
  </p:cSld>
  <p:clrMapOvr>
    <a:masterClrMapping/>
  </p:clrMapOvr>
  <p:transition spd="slow">
    <p:push dir="u"/>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1"/>
          <p:cNvSpPr>
            <a:spLocks noGrp="1"/>
          </p:cNvSpPr>
          <p:nvPr>
            <p:ph type="title"/>
          </p:nvPr>
        </p:nvSpPr>
        <p:spPr>
          <a:xfrm>
            <a:off x="638287" y="292608"/>
            <a:ext cx="10676069" cy="2816353"/>
          </a:xfrm>
        </p:spPr>
        <p:txBody>
          <a:bodyPr>
            <a:noAutofit/>
          </a:bodyPr>
          <a:lstStyle/>
          <a:p>
            <a:pPr algn="just"/>
            <a:r>
              <a:rPr lang="sl-SI" sz="4800" b="1" dirty="0" smtClean="0"/>
              <a:t>22. </a:t>
            </a:r>
            <a:r>
              <a:rPr lang="sl-SI" sz="3600" b="1" dirty="0" smtClean="0"/>
              <a:t>Katera je najmanjša kost </a:t>
            </a:r>
            <a:r>
              <a:rPr lang="sl-SI" sz="3600" dirty="0" smtClean="0"/>
              <a:t> v človeškem telesu? </a:t>
            </a:r>
            <a:r>
              <a:rPr lang="sl-SI" sz="3200" dirty="0" smtClean="0"/>
              <a:t>V dolžino meri okoli 4-5 mm, v širino</a:t>
            </a:r>
            <a:r>
              <a:rPr lang="sl-SI" sz="3200" b="1" dirty="0" smtClean="0"/>
              <a:t> </a:t>
            </a:r>
            <a:r>
              <a:rPr lang="sl-SI" sz="3200" dirty="0" smtClean="0"/>
              <a:t>pa 1-2 mm.</a:t>
            </a:r>
            <a:endParaRPr lang="sl-SI" sz="3200" dirty="0"/>
          </a:p>
        </p:txBody>
      </p:sp>
    </p:spTree>
    <p:extLst>
      <p:ext uri="{BB962C8B-B14F-4D97-AF65-F5344CB8AC3E}">
        <p14:creationId xmlns:p14="http://schemas.microsoft.com/office/powerpoint/2010/main" val="2396401410"/>
      </p:ext>
    </p:extLst>
  </p:cSld>
  <p:clrMapOvr>
    <a:masterClrMapping/>
  </p:clrMapOvr>
  <p:transition spd="slow">
    <p:push dir="u"/>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slov 1"/>
          <p:cNvSpPr>
            <a:spLocks noGrp="1"/>
          </p:cNvSpPr>
          <p:nvPr>
            <p:ph type="title"/>
          </p:nvPr>
        </p:nvSpPr>
        <p:spPr/>
        <p:txBody>
          <a:bodyPr>
            <a:normAutofit/>
          </a:bodyPr>
          <a:lstStyle/>
          <a:p>
            <a:r>
              <a:rPr lang="sl-SI" sz="4000" b="1" dirty="0" smtClean="0"/>
              <a:t>23. Poimenuj avtorja slik</a:t>
            </a:r>
            <a:r>
              <a:rPr lang="sl-SI" sz="4000" dirty="0" smtClean="0"/>
              <a:t> </a:t>
            </a:r>
            <a:endParaRPr lang="sl-SI" sz="4000" dirty="0"/>
          </a:p>
        </p:txBody>
      </p:sp>
      <p:sp>
        <p:nvSpPr>
          <p:cNvPr id="2" name="Označba mesta besedila 1"/>
          <p:cNvSpPr>
            <a:spLocks noGrp="1"/>
          </p:cNvSpPr>
          <p:nvPr>
            <p:ph type="body" idx="1"/>
          </p:nvPr>
        </p:nvSpPr>
        <p:spPr/>
        <p:txBody>
          <a:bodyPr/>
          <a:lstStyle/>
          <a:p>
            <a:r>
              <a:rPr lang="sl-SI" dirty="0" smtClean="0"/>
              <a:t>a)</a:t>
            </a:r>
            <a:endParaRPr lang="sl-SI" dirty="0"/>
          </a:p>
        </p:txBody>
      </p:sp>
      <p:sp>
        <p:nvSpPr>
          <p:cNvPr id="4" name="Označba mesta besedila 3"/>
          <p:cNvSpPr>
            <a:spLocks noGrp="1"/>
          </p:cNvSpPr>
          <p:nvPr>
            <p:ph type="body" sz="quarter" idx="3"/>
          </p:nvPr>
        </p:nvSpPr>
        <p:spPr/>
        <p:txBody>
          <a:bodyPr/>
          <a:lstStyle/>
          <a:p>
            <a:r>
              <a:rPr lang="sl-SI" dirty="0" smtClean="0"/>
              <a:t>b)</a:t>
            </a:r>
            <a:endParaRPr lang="sl-SI" dirty="0"/>
          </a:p>
        </p:txBody>
      </p:sp>
      <p:pic>
        <p:nvPicPr>
          <p:cNvPr id="10" name="Označba mesta vsebine 9"/>
          <p:cNvPicPr>
            <a:picLocks noGrp="1" noChangeAspect="1"/>
          </p:cNvPicPr>
          <p:nvPr>
            <p:ph sz="quarter" idx="4"/>
          </p:nvPr>
        </p:nvPicPr>
        <p:blipFill>
          <a:blip r:embed="rId2"/>
          <a:stretch>
            <a:fillRect/>
          </a:stretch>
        </p:blipFill>
        <p:spPr>
          <a:xfrm>
            <a:off x="6596725" y="2203373"/>
            <a:ext cx="4516717" cy="3915645"/>
          </a:xfrm>
          <a:prstGeom prst="rect">
            <a:avLst/>
          </a:prstGeom>
        </p:spPr>
      </p:pic>
      <p:pic>
        <p:nvPicPr>
          <p:cNvPr id="9" name="Označba mesta vsebine 8"/>
          <p:cNvPicPr>
            <a:picLocks noGrp="1" noChangeAspect="1"/>
          </p:cNvPicPr>
          <p:nvPr>
            <p:ph sz="half" idx="2"/>
          </p:nvPr>
        </p:nvPicPr>
        <p:blipFill>
          <a:blip r:embed="rId3"/>
          <a:stretch>
            <a:fillRect/>
          </a:stretch>
        </p:blipFill>
        <p:spPr>
          <a:xfrm>
            <a:off x="1989930" y="2097599"/>
            <a:ext cx="3243081" cy="4021420"/>
          </a:xfrm>
          <a:prstGeom prst="rect">
            <a:avLst/>
          </a:prstGeom>
        </p:spPr>
      </p:pic>
    </p:spTree>
    <p:extLst>
      <p:ext uri="{BB962C8B-B14F-4D97-AF65-F5344CB8AC3E}">
        <p14:creationId xmlns:p14="http://schemas.microsoft.com/office/powerpoint/2010/main" val="1610778389"/>
      </p:ext>
    </p:extLst>
  </p:cSld>
  <p:clrMapOvr>
    <a:masterClrMapping/>
  </p:clrMapOvr>
  <p:transition spd="slow">
    <p:push dir="u"/>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slov 1"/>
          <p:cNvSpPr>
            <a:spLocks noGrp="1"/>
          </p:cNvSpPr>
          <p:nvPr>
            <p:ph type="title"/>
          </p:nvPr>
        </p:nvSpPr>
        <p:spPr/>
        <p:txBody>
          <a:bodyPr>
            <a:normAutofit/>
          </a:bodyPr>
          <a:lstStyle/>
          <a:p>
            <a:r>
              <a:rPr lang="sl-SI" sz="4000" b="1" dirty="0" smtClean="0"/>
              <a:t>23. Poimenuj avtorja slik</a:t>
            </a:r>
            <a:r>
              <a:rPr lang="sl-SI" sz="4000" dirty="0" smtClean="0"/>
              <a:t> </a:t>
            </a:r>
            <a:endParaRPr lang="sl-SI" sz="4000" dirty="0"/>
          </a:p>
        </p:txBody>
      </p:sp>
      <p:sp>
        <p:nvSpPr>
          <p:cNvPr id="2" name="Označba mesta besedila 1"/>
          <p:cNvSpPr>
            <a:spLocks noGrp="1"/>
          </p:cNvSpPr>
          <p:nvPr>
            <p:ph type="body" idx="1"/>
          </p:nvPr>
        </p:nvSpPr>
        <p:spPr/>
        <p:txBody>
          <a:bodyPr/>
          <a:lstStyle/>
          <a:p>
            <a:r>
              <a:rPr lang="sl-SI" dirty="0"/>
              <a:t>c</a:t>
            </a:r>
            <a:r>
              <a:rPr lang="sl-SI" dirty="0" smtClean="0"/>
              <a:t>)</a:t>
            </a:r>
            <a:endParaRPr lang="sl-SI" dirty="0"/>
          </a:p>
        </p:txBody>
      </p:sp>
      <p:sp>
        <p:nvSpPr>
          <p:cNvPr id="4" name="Označba mesta besedila 3"/>
          <p:cNvSpPr>
            <a:spLocks noGrp="1"/>
          </p:cNvSpPr>
          <p:nvPr>
            <p:ph type="body" sz="quarter" idx="3"/>
          </p:nvPr>
        </p:nvSpPr>
        <p:spPr/>
        <p:txBody>
          <a:bodyPr/>
          <a:lstStyle/>
          <a:p>
            <a:r>
              <a:rPr lang="sl-SI" dirty="0"/>
              <a:t>d</a:t>
            </a:r>
            <a:r>
              <a:rPr lang="sl-SI" dirty="0" smtClean="0"/>
              <a:t>)</a:t>
            </a:r>
            <a:endParaRPr lang="sl-SI" dirty="0"/>
          </a:p>
        </p:txBody>
      </p:sp>
      <p:pic>
        <p:nvPicPr>
          <p:cNvPr id="6" name="Označba mesta vsebine 5"/>
          <p:cNvPicPr>
            <a:picLocks noGrp="1" noChangeAspect="1"/>
          </p:cNvPicPr>
          <p:nvPr>
            <p:ph sz="quarter" idx="4"/>
          </p:nvPr>
        </p:nvPicPr>
        <p:blipFill>
          <a:blip r:embed="rId2"/>
          <a:stretch>
            <a:fillRect/>
          </a:stretch>
        </p:blipFill>
        <p:spPr>
          <a:xfrm>
            <a:off x="7182998" y="2281129"/>
            <a:ext cx="4021155" cy="3996674"/>
          </a:xfrm>
          <a:prstGeom prst="rect">
            <a:avLst/>
          </a:prstGeom>
        </p:spPr>
      </p:pic>
      <p:pic>
        <p:nvPicPr>
          <p:cNvPr id="7" name="Označba mesta vsebine 5"/>
          <p:cNvPicPr>
            <a:picLocks noGrp="1" noChangeAspect="1"/>
          </p:cNvPicPr>
          <p:nvPr>
            <p:ph sz="half" idx="2"/>
          </p:nvPr>
        </p:nvPicPr>
        <p:blipFill>
          <a:blip r:embed="rId3"/>
          <a:stretch>
            <a:fillRect/>
          </a:stretch>
        </p:blipFill>
        <p:spPr>
          <a:xfrm>
            <a:off x="1333041" y="2226378"/>
            <a:ext cx="3734717" cy="3753203"/>
          </a:xfrm>
          <a:prstGeom prst="rect">
            <a:avLst/>
          </a:prstGeom>
        </p:spPr>
      </p:pic>
    </p:spTree>
    <p:extLst>
      <p:ext uri="{BB962C8B-B14F-4D97-AF65-F5344CB8AC3E}">
        <p14:creationId xmlns:p14="http://schemas.microsoft.com/office/powerpoint/2010/main" val="2549096465"/>
      </p:ext>
    </p:extLst>
  </p:cSld>
  <p:clrMapOvr>
    <a:masterClrMapping/>
  </p:clrMapOvr>
  <p:transition spd="slow">
    <p:push dir="u"/>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aslov 1"/>
          <p:cNvSpPr>
            <a:spLocks noGrp="1"/>
          </p:cNvSpPr>
          <p:nvPr>
            <p:ph type="title" idx="4294967295"/>
          </p:nvPr>
        </p:nvSpPr>
        <p:spPr>
          <a:xfrm>
            <a:off x="451691" y="365125"/>
            <a:ext cx="10333821" cy="2576379"/>
          </a:xfrm>
        </p:spPr>
        <p:txBody>
          <a:bodyPr>
            <a:normAutofit fontScale="90000"/>
          </a:bodyPr>
          <a:lstStyle/>
          <a:p>
            <a:pPr algn="just"/>
            <a:r>
              <a:rPr lang="sl-SI" sz="3200" b="1" dirty="0" smtClean="0"/>
              <a:t/>
            </a:r>
            <a:br>
              <a:rPr lang="sl-SI" sz="3200" b="1" dirty="0" smtClean="0"/>
            </a:br>
            <a:r>
              <a:rPr lang="sl-SI" sz="3200" b="1" dirty="0"/>
              <a:t/>
            </a:r>
            <a:br>
              <a:rPr lang="sl-SI" sz="3200" b="1" dirty="0"/>
            </a:br>
            <a:r>
              <a:rPr lang="sl-SI" sz="3200" b="1" dirty="0"/>
              <a:t> </a:t>
            </a:r>
            <a:r>
              <a:rPr lang="sl-SI" sz="3200" b="1" dirty="0" smtClean="0"/>
              <a:t>      </a:t>
            </a:r>
            <a:r>
              <a:rPr lang="sl-SI" sz="4000" b="1" dirty="0" smtClean="0"/>
              <a:t>24. </a:t>
            </a:r>
            <a:r>
              <a:rPr lang="sl-SI" sz="3200" b="1" dirty="0" smtClean="0"/>
              <a:t>Kateri zavetnik  </a:t>
            </a:r>
            <a:r>
              <a:rPr lang="sl-SI" sz="3200" dirty="0" smtClean="0"/>
              <a:t>goduje 3.februarja in je zavetnik zoper bolezni vratu in zob, saj naj bi po legendi ozdravil materi sina edinca, ki je požrl ribjo kost? Ponekod ga častijo tudi kot zavetnika živine, zoper kugo, na Vipavskem pa tudi kot zavetnika pred burjo, davico in naduho. Je tudi zavetnik tkalcev in klobučarjev. Njegovo ime nosi eden izmed članov Modrijanov in bivši nogometaš Maribora in občasni slovenski reprezentant Vrhovec.</a:t>
            </a:r>
            <a:endParaRPr lang="sl-SI" sz="3200" b="1" dirty="0"/>
          </a:p>
        </p:txBody>
      </p:sp>
      <p:pic>
        <p:nvPicPr>
          <p:cNvPr id="2" name="Slika 1"/>
          <p:cNvPicPr>
            <a:picLocks noChangeAspect="1"/>
          </p:cNvPicPr>
          <p:nvPr/>
        </p:nvPicPr>
        <p:blipFill>
          <a:blip r:embed="rId2"/>
          <a:stretch>
            <a:fillRect/>
          </a:stretch>
        </p:blipFill>
        <p:spPr>
          <a:xfrm>
            <a:off x="7650926" y="3562876"/>
            <a:ext cx="3134586" cy="2978964"/>
          </a:xfrm>
          <a:prstGeom prst="rect">
            <a:avLst/>
          </a:prstGeom>
        </p:spPr>
      </p:pic>
    </p:spTree>
    <p:extLst>
      <p:ext uri="{BB962C8B-B14F-4D97-AF65-F5344CB8AC3E}">
        <p14:creationId xmlns:p14="http://schemas.microsoft.com/office/powerpoint/2010/main" val="1194365969"/>
      </p:ext>
    </p:extLst>
  </p:cSld>
  <p:clrMapOvr>
    <a:masterClrMapping/>
  </p:clrMapOvr>
  <p:transition spd="slow">
    <p:push dir="u"/>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oljeZBesedilom 8"/>
          <p:cNvSpPr txBox="1"/>
          <p:nvPr/>
        </p:nvSpPr>
        <p:spPr>
          <a:xfrm>
            <a:off x="7444292" y="3017296"/>
            <a:ext cx="3593054" cy="769441"/>
          </a:xfrm>
          <a:prstGeom prst="rect">
            <a:avLst/>
          </a:prstGeom>
          <a:noFill/>
        </p:spPr>
        <p:txBody>
          <a:bodyPr wrap="square" rtlCol="0">
            <a:spAutoFit/>
          </a:bodyPr>
          <a:lstStyle/>
          <a:p>
            <a:pPr algn="ctr"/>
            <a:r>
              <a:rPr lang="sl-SI" sz="2400" b="1" dirty="0" smtClean="0"/>
              <a:t/>
            </a:r>
            <a:br>
              <a:rPr lang="sl-SI" sz="2400" b="1" dirty="0" smtClean="0"/>
            </a:br>
            <a:endParaRPr lang="sl-SI" sz="2000" dirty="0"/>
          </a:p>
        </p:txBody>
      </p:sp>
      <p:sp>
        <p:nvSpPr>
          <p:cNvPr id="6" name="Naslov 1"/>
          <p:cNvSpPr>
            <a:spLocks noGrp="1"/>
          </p:cNvSpPr>
          <p:nvPr>
            <p:ph type="title"/>
          </p:nvPr>
        </p:nvSpPr>
        <p:spPr>
          <a:xfrm>
            <a:off x="822600" y="414529"/>
            <a:ext cx="10568841" cy="3372208"/>
          </a:xfrm>
        </p:spPr>
        <p:txBody>
          <a:bodyPr>
            <a:normAutofit fontScale="90000"/>
          </a:bodyPr>
          <a:lstStyle/>
          <a:p>
            <a:pPr algn="just"/>
            <a:r>
              <a:rPr lang="sl-SI" sz="3500" b="1" dirty="0" smtClean="0"/>
              <a:t>25. Kdo je napisal novelo Zapiski iz podzemlja oz. podtalja? </a:t>
            </a:r>
            <a:r>
              <a:rPr lang="sl-SI" sz="3200" dirty="0" smtClean="0"/>
              <a:t>To je bilo leta 1864 v zbirki Epoha po tem, ko se je ta pisatelj vrnil iz izgnanstva v Sibiriji.</a:t>
            </a:r>
            <a:r>
              <a:rPr lang="sl-SI" sz="3200" b="1" dirty="0" smtClean="0"/>
              <a:t> </a:t>
            </a:r>
            <a:r>
              <a:rPr lang="sl-SI" sz="3200" dirty="0" smtClean="0"/>
              <a:t>Je prvoosebna pripoved v obliki izpovedi (prvoten naslov je bil Izpoved) in v njej ta avtor prvič predstavi tip človeka, ki ga sam imenuje podtalni in ki po njegovem predstavlja nov pojav v ruski družbi. Monolog tega podtalnega človeka je kritika zahodnjaške filozofije, racionalizma, </a:t>
            </a:r>
            <a:r>
              <a:rPr lang="sl-SI" sz="3200" dirty="0" err="1" smtClean="0"/>
              <a:t>logocentrizma</a:t>
            </a:r>
            <a:r>
              <a:rPr lang="sl-SI" sz="3200" dirty="0" smtClean="0"/>
              <a:t> ter individualizma, kritika, ki jo je avtor razvil še v svojih poznejših romanih.</a:t>
            </a:r>
            <a:endParaRPr lang="sl-SI" sz="3200" dirty="0"/>
          </a:p>
        </p:txBody>
      </p:sp>
    </p:spTree>
    <p:extLst>
      <p:ext uri="{BB962C8B-B14F-4D97-AF65-F5344CB8AC3E}">
        <p14:creationId xmlns:p14="http://schemas.microsoft.com/office/powerpoint/2010/main" val="204106323"/>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079993"/>
      </p:ext>
    </p:extLst>
  </p:cSld>
  <p:clrMapOvr>
    <a:masterClrMapping/>
  </p:clrMapOvr>
  <p:transition spd="slow">
    <p:push dir="u"/>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slov 1"/>
          <p:cNvSpPr>
            <a:spLocks noGrp="1"/>
          </p:cNvSpPr>
          <p:nvPr>
            <p:ph type="title"/>
          </p:nvPr>
        </p:nvSpPr>
        <p:spPr>
          <a:xfrm>
            <a:off x="813816" y="340741"/>
            <a:ext cx="10515600" cy="2512628"/>
          </a:xfrm>
        </p:spPr>
        <p:txBody>
          <a:bodyPr>
            <a:normAutofit/>
          </a:bodyPr>
          <a:lstStyle/>
          <a:p>
            <a:pPr algn="just"/>
            <a:r>
              <a:rPr lang="sl-SI" sz="3600" b="1" dirty="0" smtClean="0"/>
              <a:t>26. Katera država  </a:t>
            </a:r>
            <a:r>
              <a:rPr lang="sl-SI" sz="3600" dirty="0" smtClean="0"/>
              <a:t>je pred nekaj dnevi, v začetku aprila, dobila novega predsednika, ki je tu na sliki? V drugem krogu je ta oseba premagala „političnega mačka“, ki je bil dvakratni predsednik te države in tudi minister vlade.</a:t>
            </a:r>
            <a:endParaRPr lang="sl-SI" sz="3600" b="1" dirty="0"/>
          </a:p>
        </p:txBody>
      </p:sp>
      <p:pic>
        <p:nvPicPr>
          <p:cNvPr id="2" name="Slika 1"/>
          <p:cNvPicPr>
            <a:picLocks noChangeAspect="1"/>
          </p:cNvPicPr>
          <p:nvPr/>
        </p:nvPicPr>
        <p:blipFill>
          <a:blip r:embed="rId2"/>
          <a:stretch>
            <a:fillRect/>
          </a:stretch>
        </p:blipFill>
        <p:spPr>
          <a:xfrm>
            <a:off x="1169795" y="3181236"/>
            <a:ext cx="2581275" cy="3448050"/>
          </a:xfrm>
          <a:prstGeom prst="rect">
            <a:avLst/>
          </a:prstGeom>
        </p:spPr>
      </p:pic>
    </p:spTree>
    <p:extLst>
      <p:ext uri="{BB962C8B-B14F-4D97-AF65-F5344CB8AC3E}">
        <p14:creationId xmlns:p14="http://schemas.microsoft.com/office/powerpoint/2010/main" val="2722608359"/>
      </p:ext>
    </p:extLst>
  </p:cSld>
  <p:clrMapOvr>
    <a:masterClrMapping/>
  </p:clrMapOvr>
  <p:transition spd="slow">
    <p:push dir="u"/>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1"/>
          <p:cNvSpPr>
            <a:spLocks noGrp="1"/>
          </p:cNvSpPr>
          <p:nvPr>
            <p:ph type="title"/>
          </p:nvPr>
        </p:nvSpPr>
        <p:spPr>
          <a:xfrm>
            <a:off x="766062" y="280416"/>
            <a:ext cx="10416057" cy="3553454"/>
          </a:xfrm>
        </p:spPr>
        <p:txBody>
          <a:bodyPr>
            <a:normAutofit fontScale="90000"/>
          </a:bodyPr>
          <a:lstStyle/>
          <a:p>
            <a:r>
              <a:rPr lang="sl-SI" b="1" dirty="0" smtClean="0"/>
              <a:t>27</a:t>
            </a:r>
            <a:r>
              <a:rPr lang="sl-SI" dirty="0" smtClean="0"/>
              <a:t>. </a:t>
            </a:r>
            <a:r>
              <a:rPr lang="sl-SI" sz="3200" dirty="0" smtClean="0"/>
              <a:t>Ameriška vesoljska agencija Nasa je pred dnevi sporočila imena štirih astronavtov, ki bodo prihodnje leto poleteli okoli Lune. Izbrane je doletela čast, da bodo prvi astronavti po letu 1972 (misija </a:t>
            </a:r>
            <a:r>
              <a:rPr lang="sl-SI" sz="3200" dirty="0" err="1" smtClean="0"/>
              <a:t>Apollo</a:t>
            </a:r>
            <a:r>
              <a:rPr lang="sl-SI" sz="3200" dirty="0" smtClean="0"/>
              <a:t>), ki bodo obkrožili Luno. Nas pa zanima </a:t>
            </a:r>
            <a:r>
              <a:rPr lang="sl-SI" sz="3200" b="1" dirty="0" smtClean="0"/>
              <a:t>kako se imenuje ta misija oz. program? </a:t>
            </a:r>
            <a:r>
              <a:rPr lang="sl-SI" sz="3200" dirty="0" smtClean="0"/>
              <a:t>To bo misija pod številko 2, saj je bila prva misija brez človeške posadke izstreljena  decembra lani in je uspešno obkrožila Luno ter po 26 dneh pristala v Tihem oceanu. Ta program se imenuje po grški boginji. </a:t>
            </a:r>
            <a:endParaRPr lang="sl-SI" sz="3200" b="1" dirty="0"/>
          </a:p>
        </p:txBody>
      </p:sp>
      <p:pic>
        <p:nvPicPr>
          <p:cNvPr id="2" name="Slika 1"/>
          <p:cNvPicPr>
            <a:picLocks noChangeAspect="1"/>
          </p:cNvPicPr>
          <p:nvPr/>
        </p:nvPicPr>
        <p:blipFill>
          <a:blip r:embed="rId2"/>
          <a:stretch>
            <a:fillRect/>
          </a:stretch>
        </p:blipFill>
        <p:spPr>
          <a:xfrm>
            <a:off x="4126506" y="3729611"/>
            <a:ext cx="6950364" cy="2814408"/>
          </a:xfrm>
          <a:prstGeom prst="rect">
            <a:avLst/>
          </a:prstGeom>
        </p:spPr>
      </p:pic>
    </p:spTree>
    <p:extLst>
      <p:ext uri="{BB962C8B-B14F-4D97-AF65-F5344CB8AC3E}">
        <p14:creationId xmlns:p14="http://schemas.microsoft.com/office/powerpoint/2010/main" val="2285249470"/>
      </p:ext>
    </p:extLst>
  </p:cSld>
  <p:clrMapOvr>
    <a:masterClrMapping/>
  </p:clrMapOvr>
  <p:transition spd="slow">
    <p:push dir="u"/>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3"/>
          <p:cNvSpPr>
            <a:spLocks noGrp="1"/>
          </p:cNvSpPr>
          <p:nvPr>
            <p:ph type="title"/>
          </p:nvPr>
        </p:nvSpPr>
        <p:spPr>
          <a:xfrm>
            <a:off x="838200" y="365125"/>
            <a:ext cx="10515600" cy="1650962"/>
          </a:xfrm>
        </p:spPr>
        <p:txBody>
          <a:bodyPr>
            <a:normAutofit fontScale="90000"/>
          </a:bodyPr>
          <a:lstStyle/>
          <a:p>
            <a:r>
              <a:rPr lang="sl-SI" b="1" dirty="0" smtClean="0"/>
              <a:t>28. Katera gora </a:t>
            </a:r>
            <a:r>
              <a:rPr lang="sl-SI" dirty="0" smtClean="0"/>
              <a:t>velja za najtežjo med vsemi 14-imi osemtisočaki, saj bi naj imela nad 29 odstotkov „stopnjo umrljivosti“?</a:t>
            </a:r>
            <a:endParaRPr lang="sl-SI" b="1" dirty="0"/>
          </a:p>
        </p:txBody>
      </p:sp>
    </p:spTree>
    <p:extLst>
      <p:ext uri="{BB962C8B-B14F-4D97-AF65-F5344CB8AC3E}">
        <p14:creationId xmlns:p14="http://schemas.microsoft.com/office/powerpoint/2010/main" val="1808818726"/>
      </p:ext>
    </p:extLst>
  </p:cSld>
  <p:clrMapOvr>
    <a:masterClrMapping/>
  </p:clrMapOvr>
  <p:transition spd="slow">
    <p:push dir="u"/>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1"/>
          <p:cNvSpPr>
            <a:spLocks noGrp="1"/>
          </p:cNvSpPr>
          <p:nvPr>
            <p:ph type="title"/>
          </p:nvPr>
        </p:nvSpPr>
        <p:spPr>
          <a:xfrm>
            <a:off x="813816" y="253963"/>
            <a:ext cx="10588642" cy="3249401"/>
          </a:xfrm>
        </p:spPr>
        <p:txBody>
          <a:bodyPr>
            <a:noAutofit/>
          </a:bodyPr>
          <a:lstStyle/>
          <a:p>
            <a:pPr algn="just"/>
            <a:r>
              <a:rPr lang="sl-SI" sz="3600" b="1" dirty="0" smtClean="0"/>
              <a:t>29.</a:t>
            </a:r>
            <a:r>
              <a:rPr lang="sl-SI" sz="3600" b="1" dirty="0" smtClean="0">
                <a:solidFill>
                  <a:srgbClr val="FF0000"/>
                </a:solidFill>
              </a:rPr>
              <a:t> </a:t>
            </a:r>
            <a:r>
              <a:rPr lang="sl-SI" sz="3200" dirty="0" smtClean="0"/>
              <a:t>60-letna malezijska igralka Michelle </a:t>
            </a:r>
            <a:r>
              <a:rPr lang="sl-SI" sz="3200" dirty="0" err="1" smtClean="0"/>
              <a:t>Yeoh</a:t>
            </a:r>
            <a:r>
              <a:rPr lang="sl-SI" sz="3200" dirty="0" smtClean="0"/>
              <a:t>, ki je letos kot prva igralka azijskega rodu osvojila oskarja za najboljšo glavno vlogo, je od leta 2004 spremljevalka oz. partnerica, </a:t>
            </a:r>
            <a:r>
              <a:rPr lang="sl-SI" sz="3200" b="1" dirty="0" smtClean="0"/>
              <a:t>katerega zelo znanega in uspešnega</a:t>
            </a:r>
            <a:r>
              <a:rPr lang="sl-SI" sz="3200" dirty="0" smtClean="0"/>
              <a:t> bivšega športnega direktorja v formuli ena iz konca 90-tih prejšnjega stoletja in začetka 21. stoletja?</a:t>
            </a:r>
            <a:endParaRPr lang="sl-SI" sz="3200" dirty="0"/>
          </a:p>
        </p:txBody>
      </p:sp>
      <p:pic>
        <p:nvPicPr>
          <p:cNvPr id="2" name="Slika 1"/>
          <p:cNvPicPr>
            <a:picLocks noChangeAspect="1"/>
          </p:cNvPicPr>
          <p:nvPr/>
        </p:nvPicPr>
        <p:blipFill>
          <a:blip r:embed="rId2"/>
          <a:stretch>
            <a:fillRect/>
          </a:stretch>
        </p:blipFill>
        <p:spPr>
          <a:xfrm>
            <a:off x="8736376" y="3093319"/>
            <a:ext cx="2302697" cy="3471128"/>
          </a:xfrm>
          <a:prstGeom prst="rect">
            <a:avLst/>
          </a:prstGeom>
        </p:spPr>
      </p:pic>
    </p:spTree>
    <p:extLst>
      <p:ext uri="{BB962C8B-B14F-4D97-AF65-F5344CB8AC3E}">
        <p14:creationId xmlns:p14="http://schemas.microsoft.com/office/powerpoint/2010/main" val="1571446699"/>
      </p:ext>
    </p:extLst>
  </p:cSld>
  <p:clrMapOvr>
    <a:masterClrMapping/>
  </p:clrMapOvr>
  <p:transition spd="slow">
    <p:push dir="u"/>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jeZBesedilom 3"/>
          <p:cNvSpPr txBox="1"/>
          <p:nvPr/>
        </p:nvSpPr>
        <p:spPr>
          <a:xfrm>
            <a:off x="645459" y="322729"/>
            <a:ext cx="10596282" cy="5539978"/>
          </a:xfrm>
          <a:prstGeom prst="rect">
            <a:avLst/>
          </a:prstGeom>
          <a:noFill/>
        </p:spPr>
        <p:txBody>
          <a:bodyPr wrap="square" rtlCol="0">
            <a:spAutoFit/>
          </a:bodyPr>
          <a:lstStyle/>
          <a:p>
            <a:r>
              <a:rPr lang="sl-SI" sz="4400" b="1" dirty="0" smtClean="0"/>
              <a:t>30.</a:t>
            </a:r>
            <a:r>
              <a:rPr lang="sl-SI" dirty="0" smtClean="0"/>
              <a:t/>
            </a:r>
            <a:br>
              <a:rPr lang="sl-SI" dirty="0" smtClean="0"/>
            </a:br>
            <a:r>
              <a:rPr lang="sl-SI" sz="4000" dirty="0" smtClean="0"/>
              <a:t/>
            </a:r>
            <a:br>
              <a:rPr lang="sl-SI" sz="4000" dirty="0" smtClean="0"/>
            </a:br>
            <a:r>
              <a:rPr lang="sl-SI" sz="3000" b="1" dirty="0" smtClean="0"/>
              <a:t>A) FESTIVAL ČESA OZ.OBMETEVANJA S ČIM </a:t>
            </a:r>
            <a:r>
              <a:rPr lang="sl-SI" sz="3000" dirty="0" smtClean="0"/>
              <a:t> poteka v občini </a:t>
            </a:r>
            <a:r>
              <a:rPr lang="sl-SI" sz="3000" dirty="0"/>
              <a:t>, </a:t>
            </a:r>
            <a:r>
              <a:rPr lang="sl-SI" sz="3000" dirty="0" err="1"/>
              <a:t>Buñol</a:t>
            </a:r>
            <a:r>
              <a:rPr lang="sl-SI" sz="3000" dirty="0"/>
              <a:t> </a:t>
            </a:r>
            <a:r>
              <a:rPr lang="sl-SI" sz="3000" dirty="0" smtClean="0"/>
              <a:t>v Španiji, blizu </a:t>
            </a:r>
            <a:r>
              <a:rPr lang="sl-SI" sz="3000" dirty="0" err="1" smtClean="0"/>
              <a:t>Valencije</a:t>
            </a:r>
            <a:r>
              <a:rPr lang="sl-SI" sz="3000" dirty="0" smtClean="0"/>
              <a:t>, zadnjo sredo v avgustu? Dogodek traja navadno le eno uro, pred tem pa še že nekaj dni prej v mestu odvijajo številni ognjemeti in tekmovanja v kuhanju </a:t>
            </a:r>
            <a:r>
              <a:rPr lang="sl-SI" sz="3000" dirty="0" err="1" smtClean="0"/>
              <a:t>paelle</a:t>
            </a:r>
            <a:r>
              <a:rPr lang="sl-SI" sz="3000" dirty="0"/>
              <a:t>.</a:t>
            </a:r>
            <a:endParaRPr lang="sl-SI" sz="3000" b="1" dirty="0" smtClean="0"/>
          </a:p>
          <a:p>
            <a:endParaRPr lang="sl-SI" sz="3000" b="1" dirty="0" smtClean="0"/>
          </a:p>
          <a:p>
            <a:endParaRPr lang="sl-SI" sz="3000" b="1" dirty="0" smtClean="0"/>
          </a:p>
          <a:p>
            <a:r>
              <a:rPr lang="sl-SI" sz="3000" b="1" dirty="0" smtClean="0"/>
              <a:t>B</a:t>
            </a:r>
            <a:r>
              <a:rPr lang="sl-SI" sz="3000" b="1" dirty="0"/>
              <a:t>) FESTIVAL ČESA OZ.OBMETEVANJA S </a:t>
            </a:r>
            <a:r>
              <a:rPr lang="sl-SI" sz="3000" b="1" dirty="0" smtClean="0"/>
              <a:t>ČIM </a:t>
            </a:r>
            <a:r>
              <a:rPr lang="sl-SI" sz="3000" dirty="0" smtClean="0"/>
              <a:t>poteka v italijanskem mestu </a:t>
            </a:r>
            <a:r>
              <a:rPr lang="sl-SI" sz="3000" dirty="0" err="1" smtClean="0"/>
              <a:t>Ivrea</a:t>
            </a:r>
            <a:r>
              <a:rPr lang="sl-SI" sz="3000" dirty="0" smtClean="0"/>
              <a:t>, v dneh pred pustnih torkom , v mestu, ki je tudi pod zaščito Unesca?</a:t>
            </a:r>
            <a:endParaRPr lang="sl-SI" sz="3000" b="1" dirty="0"/>
          </a:p>
        </p:txBody>
      </p:sp>
    </p:spTree>
    <p:extLst>
      <p:ext uri="{BB962C8B-B14F-4D97-AF65-F5344CB8AC3E}">
        <p14:creationId xmlns:p14="http://schemas.microsoft.com/office/powerpoint/2010/main" val="344748729"/>
      </p:ext>
    </p:extLst>
  </p:cSld>
  <p:clrMapOvr>
    <a:masterClrMapping/>
  </p:clrMapOvr>
  <p:transition spd="slow">
    <p:push dir="u"/>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slov 1"/>
          <p:cNvSpPr>
            <a:spLocks noGrp="1"/>
          </p:cNvSpPr>
          <p:nvPr>
            <p:ph type="title"/>
          </p:nvPr>
        </p:nvSpPr>
        <p:spPr>
          <a:xfrm>
            <a:off x="682998" y="353567"/>
            <a:ext cx="10620307" cy="3678606"/>
          </a:xfrm>
        </p:spPr>
        <p:txBody>
          <a:bodyPr>
            <a:normAutofit/>
          </a:bodyPr>
          <a:lstStyle/>
          <a:p>
            <a:pPr algn="just"/>
            <a:r>
              <a:rPr lang="sl-SI" sz="3600" b="1" dirty="0" smtClean="0"/>
              <a:t>31. Soli katere kisline oz. elementa so nitrati?</a:t>
            </a:r>
            <a:br>
              <a:rPr lang="sl-SI" sz="3600" b="1" dirty="0" smtClean="0"/>
            </a:br>
            <a:r>
              <a:rPr lang="sl-SI" sz="3200" b="1" dirty="0"/>
              <a:t> </a:t>
            </a:r>
            <a:r>
              <a:rPr lang="sl-SI" sz="3200" dirty="0" smtClean="0"/>
              <a:t>Vsi nitrati so v vodi dobro topni in so močni oksidanti kot kislina sama. V organski kemiji jim rečemo estrom …. Kisline in alkoholov.</a:t>
            </a:r>
            <a:r>
              <a:rPr lang="sl-SI" sz="3200" b="1" dirty="0" smtClean="0"/>
              <a:t> </a:t>
            </a:r>
            <a:r>
              <a:rPr lang="sl-SI" sz="3200" dirty="0" smtClean="0"/>
              <a:t>Nitrati so naravno prisotni v živilih kot sta pesa in špinača. Določeni pozitivni učinki, ki so lahko posledica uživanja pese  ali pesinega soka, naj bi bili v veliki meri povezani prav s prisotnostjo večjih količin nitratov.</a:t>
            </a:r>
            <a:endParaRPr lang="sl-SI" sz="3200" dirty="0"/>
          </a:p>
        </p:txBody>
      </p:sp>
      <p:pic>
        <p:nvPicPr>
          <p:cNvPr id="2" name="Slika 1"/>
          <p:cNvPicPr>
            <a:picLocks noChangeAspect="1"/>
          </p:cNvPicPr>
          <p:nvPr/>
        </p:nvPicPr>
        <p:blipFill>
          <a:blip r:embed="rId2"/>
          <a:stretch>
            <a:fillRect/>
          </a:stretch>
        </p:blipFill>
        <p:spPr>
          <a:xfrm>
            <a:off x="8419412" y="3834845"/>
            <a:ext cx="2095500" cy="1876425"/>
          </a:xfrm>
          <a:prstGeom prst="rect">
            <a:avLst/>
          </a:prstGeom>
        </p:spPr>
      </p:pic>
    </p:spTree>
    <p:extLst>
      <p:ext uri="{BB962C8B-B14F-4D97-AF65-F5344CB8AC3E}">
        <p14:creationId xmlns:p14="http://schemas.microsoft.com/office/powerpoint/2010/main" val="1142151369"/>
      </p:ext>
    </p:extLst>
  </p:cSld>
  <p:clrMapOvr>
    <a:masterClrMapping/>
  </p:clrMapOvr>
  <p:transition spd="slow">
    <p:push dir="u"/>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1"/>
          <p:cNvSpPr>
            <a:spLocks noGrp="1"/>
          </p:cNvSpPr>
          <p:nvPr>
            <p:ph type="title"/>
          </p:nvPr>
        </p:nvSpPr>
        <p:spPr>
          <a:xfrm>
            <a:off x="736539" y="341376"/>
            <a:ext cx="10643885" cy="3206744"/>
          </a:xfrm>
        </p:spPr>
        <p:txBody>
          <a:bodyPr>
            <a:noAutofit/>
          </a:bodyPr>
          <a:lstStyle/>
          <a:p>
            <a:pPr algn="just"/>
            <a:r>
              <a:rPr lang="sl-SI" sz="3600" b="1" dirty="0" smtClean="0"/>
              <a:t>32. </a:t>
            </a:r>
            <a:r>
              <a:rPr lang="sl-SI" sz="3200" b="1" dirty="0" smtClean="0"/>
              <a:t>Po kateri veliki bitki </a:t>
            </a:r>
            <a:r>
              <a:rPr lang="sl-SI" sz="3200" dirty="0" smtClean="0"/>
              <a:t> je francoski diplomat oz. zunanji minister,</a:t>
            </a:r>
            <a:r>
              <a:rPr lang="sl-SI" sz="3200" dirty="0">
                <a:solidFill>
                  <a:srgbClr val="202124"/>
                </a:solidFill>
                <a:latin typeface="Google Sans"/>
              </a:rPr>
              <a:t> </a:t>
            </a:r>
            <a:r>
              <a:rPr lang="sl-SI" sz="3200" dirty="0" smtClean="0">
                <a:solidFill>
                  <a:schemeClr val="bg2">
                    <a:lumMod val="25000"/>
                  </a:schemeClr>
                </a:solidFill>
                <a:latin typeface="+mn-lt"/>
              </a:rPr>
              <a:t>Charles-Maurice de </a:t>
            </a:r>
            <a:r>
              <a:rPr lang="sl-SI" sz="3200" dirty="0" err="1" smtClean="0">
                <a:solidFill>
                  <a:schemeClr val="bg2">
                    <a:lumMod val="25000"/>
                  </a:schemeClr>
                </a:solidFill>
                <a:latin typeface="+mn-lt"/>
              </a:rPr>
              <a:t>Talleyrand-Périgord</a:t>
            </a:r>
            <a:r>
              <a:rPr lang="sl-SI" sz="3200" dirty="0" smtClean="0">
                <a:solidFill>
                  <a:srgbClr val="202124"/>
                </a:solidFill>
                <a:latin typeface="Google Sans"/>
              </a:rPr>
              <a:t>,</a:t>
            </a:r>
            <a:r>
              <a:rPr lang="sl-SI" sz="3200" dirty="0" smtClean="0"/>
              <a:t> v času vladanja Napoleona (I.), cinično izjavil:“ To je začetek konca“ ?</a:t>
            </a:r>
            <a:r>
              <a:rPr lang="sl-SI" sz="3200" b="1" dirty="0" smtClean="0"/>
              <a:t> </a:t>
            </a:r>
            <a:r>
              <a:rPr lang="sl-SI" sz="3600" b="1" dirty="0" smtClean="0"/>
              <a:t>  </a:t>
            </a:r>
            <a:endParaRPr lang="sl-SI" sz="3600" dirty="0"/>
          </a:p>
        </p:txBody>
      </p:sp>
      <p:pic>
        <p:nvPicPr>
          <p:cNvPr id="2" name="Slika 1"/>
          <p:cNvPicPr>
            <a:picLocks noChangeAspect="1"/>
          </p:cNvPicPr>
          <p:nvPr/>
        </p:nvPicPr>
        <p:blipFill>
          <a:blip r:embed="rId2"/>
          <a:stretch>
            <a:fillRect/>
          </a:stretch>
        </p:blipFill>
        <p:spPr>
          <a:xfrm>
            <a:off x="8328752" y="2826145"/>
            <a:ext cx="2606122" cy="3222115"/>
          </a:xfrm>
          <a:prstGeom prst="rect">
            <a:avLst/>
          </a:prstGeom>
        </p:spPr>
      </p:pic>
    </p:spTree>
    <p:extLst>
      <p:ext uri="{BB962C8B-B14F-4D97-AF65-F5344CB8AC3E}">
        <p14:creationId xmlns:p14="http://schemas.microsoft.com/office/powerpoint/2010/main" val="1159921365"/>
      </p:ext>
    </p:extLst>
  </p:cSld>
  <p:clrMapOvr>
    <a:masterClrMapping/>
  </p:clrMapOvr>
  <p:transition spd="slow">
    <p:push dir="u"/>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1"/>
          <p:cNvSpPr>
            <a:spLocks noGrp="1"/>
          </p:cNvSpPr>
          <p:nvPr>
            <p:ph type="title"/>
          </p:nvPr>
        </p:nvSpPr>
        <p:spPr>
          <a:xfrm>
            <a:off x="838199" y="365125"/>
            <a:ext cx="10674428" cy="5341612"/>
          </a:xfrm>
        </p:spPr>
        <p:txBody>
          <a:bodyPr>
            <a:noAutofit/>
          </a:bodyPr>
          <a:lstStyle/>
          <a:p>
            <a:r>
              <a:rPr lang="sl-SI" sz="3200" b="1" dirty="0"/>
              <a:t/>
            </a:r>
            <a:br>
              <a:rPr lang="sl-SI" sz="3200" b="1" dirty="0"/>
            </a:br>
            <a:r>
              <a:rPr lang="sl-SI" sz="3200" b="1" dirty="0" smtClean="0"/>
              <a:t>33. Katera trditev </a:t>
            </a:r>
            <a:r>
              <a:rPr lang="sl-SI" sz="3200" b="1" u="sng" dirty="0" smtClean="0"/>
              <a:t>ni</a:t>
            </a:r>
            <a:r>
              <a:rPr lang="sl-SI" sz="3200" b="1" dirty="0" smtClean="0"/>
              <a:t> pravilna:</a:t>
            </a:r>
            <a:br>
              <a:rPr lang="sl-SI" sz="3200" b="1" dirty="0" smtClean="0"/>
            </a:br>
            <a:r>
              <a:rPr lang="sl-SI" sz="3200" b="1" dirty="0"/>
              <a:t/>
            </a:r>
            <a:br>
              <a:rPr lang="sl-SI" sz="3200" b="1" dirty="0"/>
            </a:br>
            <a:r>
              <a:rPr lang="sl-SI" sz="3200" dirty="0" smtClean="0"/>
              <a:t>a)</a:t>
            </a:r>
            <a:r>
              <a:rPr lang="sl-SI" sz="2800" dirty="0" smtClean="0"/>
              <a:t> </a:t>
            </a:r>
            <a:r>
              <a:rPr lang="sl-SI" sz="3200" dirty="0" smtClean="0"/>
              <a:t>Winston Churchill </a:t>
            </a:r>
            <a:r>
              <a:rPr lang="sl-SI" sz="2800" dirty="0" smtClean="0"/>
              <a:t>j</a:t>
            </a:r>
            <a:r>
              <a:rPr lang="sl-SI" sz="3200" dirty="0" smtClean="0"/>
              <a:t>e dobil Nobelovo nagrado za književnost.</a:t>
            </a:r>
            <a:br>
              <a:rPr lang="sl-SI" sz="3200" dirty="0" smtClean="0"/>
            </a:br>
            <a:r>
              <a:rPr lang="sl-SI" sz="3200" dirty="0" smtClean="0"/>
              <a:t/>
            </a:r>
            <a:br>
              <a:rPr lang="sl-SI" sz="3200" dirty="0" smtClean="0"/>
            </a:br>
            <a:r>
              <a:rPr lang="sl-SI" sz="3200" dirty="0" smtClean="0"/>
              <a:t>b) Adolf Hitler je bil predlagan za Nobelovo nagrado za mir.</a:t>
            </a:r>
            <a:br>
              <a:rPr lang="sl-SI" sz="3200" dirty="0" smtClean="0"/>
            </a:br>
            <a:r>
              <a:rPr lang="sl-SI" sz="3200" dirty="0"/>
              <a:t/>
            </a:r>
            <a:br>
              <a:rPr lang="sl-SI" sz="3200" dirty="0"/>
            </a:br>
            <a:r>
              <a:rPr lang="sl-SI" sz="3200" dirty="0" smtClean="0"/>
              <a:t>c) Mahatma </a:t>
            </a:r>
            <a:r>
              <a:rPr lang="sl-SI" sz="3200" dirty="0" err="1" smtClean="0"/>
              <a:t>Gandhi</a:t>
            </a:r>
            <a:r>
              <a:rPr lang="sl-SI" sz="3200" dirty="0" smtClean="0"/>
              <a:t> je dobil Nobelovo nagrado za mir.</a:t>
            </a:r>
            <a:br>
              <a:rPr lang="sl-SI" sz="3200" dirty="0" smtClean="0"/>
            </a:br>
            <a:r>
              <a:rPr lang="sl-SI" sz="3200" b="1" dirty="0" smtClean="0"/>
              <a:t/>
            </a:r>
            <a:br>
              <a:rPr lang="sl-SI" sz="3200" b="1" dirty="0" smtClean="0"/>
            </a:br>
            <a:r>
              <a:rPr lang="sl-SI" sz="3200" dirty="0" smtClean="0"/>
              <a:t>d) Barack Obama je dobil Nobelovo nagrado za mir.</a:t>
            </a:r>
            <a:r>
              <a:rPr lang="sl-SI" sz="3200" b="1" dirty="0" smtClean="0"/>
              <a:t>        </a:t>
            </a:r>
            <a:endParaRPr lang="sl-SI" sz="3200" b="1" dirty="0"/>
          </a:p>
        </p:txBody>
      </p:sp>
    </p:spTree>
    <p:extLst>
      <p:ext uri="{BB962C8B-B14F-4D97-AF65-F5344CB8AC3E}">
        <p14:creationId xmlns:p14="http://schemas.microsoft.com/office/powerpoint/2010/main" val="3625515479"/>
      </p:ext>
    </p:extLst>
  </p:cSld>
  <p:clrMapOvr>
    <a:masterClrMapping/>
  </p:clrMapOvr>
  <p:transition spd="slow">
    <p:push dir="u"/>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1"/>
          <p:cNvSpPr>
            <a:spLocks noGrp="1"/>
          </p:cNvSpPr>
          <p:nvPr>
            <p:ph type="title"/>
          </p:nvPr>
        </p:nvSpPr>
        <p:spPr/>
        <p:txBody>
          <a:bodyPr>
            <a:noAutofit/>
          </a:bodyPr>
          <a:lstStyle/>
          <a:p>
            <a:r>
              <a:rPr lang="sl-SI" sz="3600" b="1" dirty="0" smtClean="0"/>
              <a:t/>
            </a:r>
            <a:br>
              <a:rPr lang="sl-SI" sz="3600" b="1" dirty="0" smtClean="0"/>
            </a:br>
            <a:r>
              <a:rPr lang="sl-SI" sz="3600" b="1" dirty="0"/>
              <a:t/>
            </a:r>
            <a:br>
              <a:rPr lang="sl-SI" sz="3600" b="1" dirty="0"/>
            </a:br>
            <a:r>
              <a:rPr lang="sl-SI" sz="3600" b="1" dirty="0" smtClean="0"/>
              <a:t>34. Kako se imenuje oz. označuje </a:t>
            </a:r>
            <a:r>
              <a:rPr lang="sl-SI" sz="3600" dirty="0" smtClean="0"/>
              <a:t>papeški nagovor in apostolski blagoslov, ki ga daje papež ob določenih slovesnih priložnosti (npr. ob veliki noči, božiču)? Navedite točno kraj oz. lokacijo (ne države) spodnje slike.</a:t>
            </a:r>
            <a:endParaRPr lang="sl-SI" sz="3600" b="1" dirty="0"/>
          </a:p>
        </p:txBody>
      </p:sp>
      <p:pic>
        <p:nvPicPr>
          <p:cNvPr id="2" name="Slika 1"/>
          <p:cNvPicPr>
            <a:picLocks noChangeAspect="1"/>
          </p:cNvPicPr>
          <p:nvPr/>
        </p:nvPicPr>
        <p:blipFill>
          <a:blip r:embed="rId2"/>
          <a:stretch>
            <a:fillRect/>
          </a:stretch>
        </p:blipFill>
        <p:spPr>
          <a:xfrm>
            <a:off x="6096000" y="2192758"/>
            <a:ext cx="4972050" cy="3838575"/>
          </a:xfrm>
          <a:prstGeom prst="rect">
            <a:avLst/>
          </a:prstGeom>
        </p:spPr>
      </p:pic>
    </p:spTree>
    <p:extLst>
      <p:ext uri="{BB962C8B-B14F-4D97-AF65-F5344CB8AC3E}">
        <p14:creationId xmlns:p14="http://schemas.microsoft.com/office/powerpoint/2010/main" val="1825864088"/>
      </p:ext>
    </p:extLst>
  </p:cSld>
  <p:clrMapOvr>
    <a:masterClrMapping/>
  </p:clrMapOvr>
  <p:transition spd="slow">
    <p:push dir="u"/>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1"/>
          <p:cNvSpPr>
            <a:spLocks noGrp="1"/>
          </p:cNvSpPr>
          <p:nvPr>
            <p:ph type="title"/>
          </p:nvPr>
        </p:nvSpPr>
        <p:spPr>
          <a:xfrm>
            <a:off x="813816" y="253963"/>
            <a:ext cx="10621692" cy="4185835"/>
          </a:xfrm>
        </p:spPr>
        <p:txBody>
          <a:bodyPr>
            <a:noAutofit/>
          </a:bodyPr>
          <a:lstStyle/>
          <a:p>
            <a:pPr algn="just"/>
            <a:r>
              <a:rPr lang="sl-SI" sz="3600" b="1" dirty="0" smtClean="0"/>
              <a:t>35. </a:t>
            </a:r>
            <a:r>
              <a:rPr lang="sl-SI" sz="3200" dirty="0" smtClean="0"/>
              <a:t>13. MARCA LETOS je umrl legendarni ameriški atlet Dick </a:t>
            </a:r>
            <a:r>
              <a:rPr lang="sl-SI" sz="3200" dirty="0" err="1" smtClean="0"/>
              <a:t>Fosbury</a:t>
            </a:r>
            <a:r>
              <a:rPr lang="sl-SI" sz="3200" dirty="0" smtClean="0"/>
              <a:t>, s polnim imenom Richard Douglas </a:t>
            </a:r>
            <a:r>
              <a:rPr lang="sl-SI" sz="3200" dirty="0" err="1" smtClean="0"/>
              <a:t>Fosbury</a:t>
            </a:r>
            <a:r>
              <a:rPr lang="sl-SI" sz="3200" dirty="0" smtClean="0"/>
              <a:t>, ki je izumil nov slog (poimenovan po njem) v eni disciplini. </a:t>
            </a:r>
            <a:r>
              <a:rPr lang="sl-SI" sz="3600" b="1" dirty="0" smtClean="0"/>
              <a:t>Katera je bila ta disciplina? </a:t>
            </a:r>
            <a:r>
              <a:rPr lang="sl-SI" sz="3200" dirty="0" smtClean="0"/>
              <a:t>To „revolucijo“  je predstavil na ameriških olimpijskih kvalifikacijah in nato še na Olimpijskih igrah v Ciudad de Mexicu leta 1968, kjer je dosegel tudi svetovni rekord.  </a:t>
            </a:r>
            <a:r>
              <a:rPr lang="sl-SI" sz="3200" b="1" dirty="0" smtClean="0"/>
              <a:t>Za dodatno točko navedite disciplino v kateri je bil postavljen drugi oz. preostali svetovni rekord</a:t>
            </a:r>
            <a:r>
              <a:rPr lang="sl-SI" sz="3200" dirty="0" smtClean="0"/>
              <a:t>, ki ga je postavil tudi zelo znani atlet, Bob </a:t>
            </a:r>
            <a:r>
              <a:rPr lang="sl-SI" sz="3200" dirty="0" err="1" smtClean="0"/>
              <a:t>Beamon</a:t>
            </a:r>
            <a:r>
              <a:rPr lang="sl-SI" sz="3200" dirty="0"/>
              <a:t>?</a:t>
            </a:r>
            <a:endParaRPr lang="sl-SI" sz="3200" dirty="0">
              <a:solidFill>
                <a:srgbClr val="FF0000"/>
              </a:solidFill>
            </a:endParaRPr>
          </a:p>
        </p:txBody>
      </p:sp>
    </p:spTree>
    <p:extLst>
      <p:ext uri="{BB962C8B-B14F-4D97-AF65-F5344CB8AC3E}">
        <p14:creationId xmlns:p14="http://schemas.microsoft.com/office/powerpoint/2010/main" val="1779919350"/>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4C2BCA5-263D-4B5A-AF69-420C9E0BBDB7}"/>
              </a:ext>
            </a:extLst>
          </p:cNvPr>
          <p:cNvSpPr>
            <a:spLocks noGrp="1"/>
          </p:cNvSpPr>
          <p:nvPr>
            <p:ph type="title"/>
          </p:nvPr>
        </p:nvSpPr>
        <p:spPr>
          <a:xfrm>
            <a:off x="386343" y="625219"/>
            <a:ext cx="10972047" cy="4519657"/>
          </a:xfrm>
        </p:spPr>
        <p:txBody>
          <a:bodyPr>
            <a:noAutofit/>
          </a:bodyPr>
          <a:lstStyle/>
          <a:p>
            <a:r>
              <a:rPr lang="sl-SI" sz="4800" b="1" u="sng" dirty="0" smtClean="0"/>
              <a:t>0.</a:t>
            </a:r>
            <a:r>
              <a:rPr lang="sl-SI" b="1" u="sng" dirty="0"/>
              <a:t> </a:t>
            </a:r>
            <a:r>
              <a:rPr lang="sl-SI" b="1" u="sng" dirty="0" smtClean="0"/>
              <a:t>vprašanje</a:t>
            </a:r>
            <a:r>
              <a:rPr lang="sl-SI" dirty="0" smtClean="0"/>
              <a:t/>
            </a:r>
            <a:br>
              <a:rPr lang="sl-SI" dirty="0" smtClean="0"/>
            </a:br>
            <a:r>
              <a:rPr lang="sl-SI" sz="3200" dirty="0" smtClean="0"/>
              <a:t/>
            </a:r>
            <a:br>
              <a:rPr lang="sl-SI" sz="3200" dirty="0" smtClean="0"/>
            </a:br>
            <a:r>
              <a:rPr lang="sl-SI" sz="3200" dirty="0" smtClean="0"/>
              <a:t/>
            </a:r>
            <a:br>
              <a:rPr lang="sl-SI" sz="3200" dirty="0" smtClean="0"/>
            </a:br>
            <a:r>
              <a:rPr lang="sl-SI" b="1" dirty="0" smtClean="0"/>
              <a:t>Koliko</a:t>
            </a:r>
            <a:r>
              <a:rPr lang="sl-SI" sz="3200" dirty="0" smtClean="0"/>
              <a:t> je bilo vseh registriranih cestnih  vozil v Sloveniji       </a:t>
            </a:r>
            <a:r>
              <a:rPr lang="sl-SI" sz="3200" smtClean="0"/>
              <a:t>(31.12.2022</a:t>
            </a:r>
            <a:r>
              <a:rPr lang="sl-SI" sz="3200" dirty="0" smtClean="0"/>
              <a:t>)?</a:t>
            </a:r>
            <a:br>
              <a:rPr lang="sl-SI" sz="3200" dirty="0" smtClean="0"/>
            </a:br>
            <a:r>
              <a:rPr lang="sl-SI" sz="5400" b="1" dirty="0" smtClean="0"/>
              <a:t>                      1.689.045</a:t>
            </a:r>
            <a:r>
              <a:rPr lang="sl-SI" sz="3200" dirty="0" smtClean="0"/>
              <a:t/>
            </a:r>
            <a:br>
              <a:rPr lang="sl-SI" sz="3200" dirty="0" smtClean="0"/>
            </a:br>
            <a:r>
              <a:rPr lang="sl-SI" sz="3200" dirty="0" smtClean="0"/>
              <a:t/>
            </a:r>
            <a:br>
              <a:rPr lang="sl-SI" sz="3200" dirty="0" smtClean="0"/>
            </a:br>
            <a:endParaRPr lang="sl-SI" sz="4800" i="1" dirty="0"/>
          </a:p>
        </p:txBody>
      </p:sp>
    </p:spTree>
    <p:extLst>
      <p:ext uri="{BB962C8B-B14F-4D97-AF65-F5344CB8AC3E}">
        <p14:creationId xmlns:p14="http://schemas.microsoft.com/office/powerpoint/2010/main" val="214769231"/>
      </p:ext>
    </p:extLst>
  </p:cSld>
  <p:clrMapOvr>
    <a:masterClrMapping/>
  </p:clrMapOvr>
  <p:transition spd="slow">
    <p:push dir="u"/>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slov 1"/>
          <p:cNvSpPr>
            <a:spLocks noGrp="1"/>
          </p:cNvSpPr>
          <p:nvPr>
            <p:ph type="title"/>
          </p:nvPr>
        </p:nvSpPr>
        <p:spPr>
          <a:xfrm>
            <a:off x="826008" y="365125"/>
            <a:ext cx="10984074" cy="2924688"/>
          </a:xfrm>
        </p:spPr>
        <p:txBody>
          <a:bodyPr>
            <a:normAutofit/>
          </a:bodyPr>
          <a:lstStyle/>
          <a:p>
            <a:pPr algn="just"/>
            <a:r>
              <a:rPr lang="sl-SI" sz="3600" b="1" dirty="0" smtClean="0"/>
              <a:t>36. Katera oseba na sliki </a:t>
            </a:r>
            <a:r>
              <a:rPr lang="sl-SI" sz="3600" dirty="0"/>
              <a:t>j</a:t>
            </a:r>
            <a:r>
              <a:rPr lang="sl-SI" sz="3600" dirty="0" smtClean="0"/>
              <a:t>e leta 1903 dobila Nobelovo nagrado za fiziko, ki si jo je razdelil z zakoncema Curie? Ta oseba je leta 1896 pri preučevanju  fosforescence uranovih soli po naključju odkril radioaktivnost, zaradi česar je potem dobil to Nobelovo nagrado.</a:t>
            </a:r>
            <a:endParaRPr lang="sl-SI" sz="3600" dirty="0"/>
          </a:p>
        </p:txBody>
      </p:sp>
      <p:pic>
        <p:nvPicPr>
          <p:cNvPr id="2" name="Slika 1"/>
          <p:cNvPicPr>
            <a:picLocks noChangeAspect="1"/>
          </p:cNvPicPr>
          <p:nvPr/>
        </p:nvPicPr>
        <p:blipFill>
          <a:blip r:embed="rId2"/>
          <a:stretch>
            <a:fillRect/>
          </a:stretch>
        </p:blipFill>
        <p:spPr>
          <a:xfrm>
            <a:off x="8044837" y="2975414"/>
            <a:ext cx="2850844" cy="3561343"/>
          </a:xfrm>
          <a:prstGeom prst="rect">
            <a:avLst/>
          </a:prstGeom>
        </p:spPr>
      </p:pic>
    </p:spTree>
    <p:extLst>
      <p:ext uri="{BB962C8B-B14F-4D97-AF65-F5344CB8AC3E}">
        <p14:creationId xmlns:p14="http://schemas.microsoft.com/office/powerpoint/2010/main" val="2127902426"/>
      </p:ext>
    </p:extLst>
  </p:cSld>
  <p:clrMapOvr>
    <a:masterClrMapping/>
  </p:clrMapOvr>
  <p:transition spd="slow">
    <p:push dir="u"/>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1"/>
          <p:cNvSpPr>
            <a:spLocks noGrp="1"/>
          </p:cNvSpPr>
          <p:nvPr>
            <p:ph type="title"/>
          </p:nvPr>
        </p:nvSpPr>
        <p:spPr>
          <a:xfrm>
            <a:off x="838199" y="365124"/>
            <a:ext cx="10652394" cy="2433159"/>
          </a:xfrm>
        </p:spPr>
        <p:txBody>
          <a:bodyPr>
            <a:normAutofit fontScale="90000"/>
          </a:bodyPr>
          <a:lstStyle/>
          <a:p>
            <a:pPr algn="just"/>
            <a:r>
              <a:rPr lang="sl-SI" b="1" dirty="0" smtClean="0"/>
              <a:t>37. </a:t>
            </a:r>
            <a:r>
              <a:rPr lang="sl-SI" sz="3600" b="1" dirty="0" smtClean="0"/>
              <a:t>Kateri slavni igralec </a:t>
            </a:r>
            <a:r>
              <a:rPr lang="sl-SI" sz="3600" dirty="0" smtClean="0"/>
              <a:t>igra Tita v filmu Sutjeska iz leta 1973, ki je bil izbran za jugoslovanskega kandidata za oskarja za najboljši tujejezični film? Ta igralec je bil dvakrat poročen (in tudi ločen) z Elizabeth Taylor. Bil je tudi konec 60-tih eden najbolje plačanih igralcev na svetu, saj naj bi prejemal najmanj milijonov dolarjev bruto letnega prihodka.</a:t>
            </a:r>
            <a:endParaRPr lang="sl-SI" sz="3600" dirty="0"/>
          </a:p>
        </p:txBody>
      </p:sp>
      <p:pic>
        <p:nvPicPr>
          <p:cNvPr id="2" name="Slika 1"/>
          <p:cNvPicPr>
            <a:picLocks noChangeAspect="1"/>
          </p:cNvPicPr>
          <p:nvPr/>
        </p:nvPicPr>
        <p:blipFill>
          <a:blip r:embed="rId2"/>
          <a:stretch>
            <a:fillRect/>
          </a:stretch>
        </p:blipFill>
        <p:spPr>
          <a:xfrm>
            <a:off x="5623767" y="2798283"/>
            <a:ext cx="5505450" cy="3924300"/>
          </a:xfrm>
          <a:prstGeom prst="rect">
            <a:avLst/>
          </a:prstGeom>
        </p:spPr>
      </p:pic>
    </p:spTree>
    <p:extLst>
      <p:ext uri="{BB962C8B-B14F-4D97-AF65-F5344CB8AC3E}">
        <p14:creationId xmlns:p14="http://schemas.microsoft.com/office/powerpoint/2010/main" val="1018568716"/>
      </p:ext>
    </p:extLst>
  </p:cSld>
  <p:clrMapOvr>
    <a:masterClrMapping/>
  </p:clrMapOvr>
  <p:transition spd="slow">
    <p:push dir="u"/>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1"/>
          <p:cNvSpPr>
            <a:spLocks noGrp="1"/>
          </p:cNvSpPr>
          <p:nvPr>
            <p:ph type="title"/>
          </p:nvPr>
        </p:nvSpPr>
        <p:spPr>
          <a:xfrm>
            <a:off x="755904" y="-1355075"/>
            <a:ext cx="10393166" cy="6422834"/>
          </a:xfrm>
        </p:spPr>
        <p:txBody>
          <a:bodyPr>
            <a:normAutofit/>
          </a:bodyPr>
          <a:lstStyle/>
          <a:p>
            <a:pPr algn="just"/>
            <a:r>
              <a:rPr lang="sl-SI" sz="3600" b="1" dirty="0" smtClean="0"/>
              <a:t>38. Kako se imenuje </a:t>
            </a:r>
            <a:r>
              <a:rPr lang="sl-SI" sz="3600" dirty="0" smtClean="0"/>
              <a:t>znanstvena veda, ki proučuje jame in jamska okolja?</a:t>
            </a:r>
            <a:r>
              <a:rPr lang="sl-SI" sz="3600" b="1" dirty="0" smtClean="0"/>
              <a:t>  </a:t>
            </a:r>
            <a:r>
              <a:rPr lang="sl-SI" sz="3600" dirty="0" smtClean="0"/>
              <a:t>Po svetu naj bi bilo odkrito več milijon jam. Po podatkih Jamarske zveze v Sloveniji naj bi bilo trenutno pri nas registriranih okrog 10.200 kraških jam, vsako leto pa bi bilo naj odkrito približno 100 novih. 21 jam  pri nas naj bi bilo vključeno v </a:t>
            </a:r>
            <a:r>
              <a:rPr lang="sl-SI" sz="3600" dirty="0" err="1" smtClean="0"/>
              <a:t>t.i</a:t>
            </a:r>
            <a:r>
              <a:rPr lang="sl-SI" sz="3600" dirty="0" smtClean="0"/>
              <a:t>. turistično transverzalo jam.</a:t>
            </a:r>
            <a:endParaRPr lang="sl-SI" sz="3600" b="1" dirty="0"/>
          </a:p>
        </p:txBody>
      </p:sp>
    </p:spTree>
    <p:extLst>
      <p:ext uri="{BB962C8B-B14F-4D97-AF65-F5344CB8AC3E}">
        <p14:creationId xmlns:p14="http://schemas.microsoft.com/office/powerpoint/2010/main" val="56888635"/>
      </p:ext>
    </p:extLst>
  </p:cSld>
  <p:clrMapOvr>
    <a:masterClrMapping/>
  </p:clrMapOvr>
  <p:transition spd="slow">
    <p:push dir="u"/>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1"/>
          <p:cNvSpPr>
            <a:spLocks noGrp="1"/>
          </p:cNvSpPr>
          <p:nvPr>
            <p:ph type="title"/>
          </p:nvPr>
        </p:nvSpPr>
        <p:spPr>
          <a:xfrm>
            <a:off x="341523" y="377317"/>
            <a:ext cx="11631021" cy="2861642"/>
          </a:xfrm>
        </p:spPr>
        <p:txBody>
          <a:bodyPr>
            <a:noAutofit/>
          </a:bodyPr>
          <a:lstStyle/>
          <a:p>
            <a:r>
              <a:rPr lang="sl-SI" sz="3600" b="1" dirty="0" smtClean="0"/>
              <a:t>39.  Katera umetnost </a:t>
            </a:r>
            <a:r>
              <a:rPr lang="sl-SI" sz="3600" dirty="0" smtClean="0"/>
              <a:t>se skriva pod naslednjimi nazivi: </a:t>
            </a:r>
            <a:r>
              <a:rPr lang="sl-SI" sz="3600" dirty="0" err="1" smtClean="0"/>
              <a:t>manhuaand</a:t>
            </a:r>
            <a:r>
              <a:rPr lang="sl-SI" sz="3600" dirty="0" smtClean="0"/>
              <a:t> (kitajščina), </a:t>
            </a:r>
            <a:r>
              <a:rPr lang="sl-SI" sz="3600" dirty="0" err="1" smtClean="0"/>
              <a:t>manhwa</a:t>
            </a:r>
            <a:r>
              <a:rPr lang="sl-SI" sz="3600" dirty="0" smtClean="0"/>
              <a:t> (korejščina), </a:t>
            </a:r>
            <a:r>
              <a:rPr lang="sl-SI" sz="3600" dirty="0" err="1" smtClean="0"/>
              <a:t>historietas</a:t>
            </a:r>
            <a:r>
              <a:rPr lang="sl-SI" sz="3600" dirty="0" smtClean="0"/>
              <a:t> (špansko), </a:t>
            </a:r>
            <a:r>
              <a:rPr lang="sl-SI" sz="3600" dirty="0" err="1" smtClean="0"/>
              <a:t>quadrinho</a:t>
            </a:r>
            <a:r>
              <a:rPr lang="sl-SI" sz="3600" dirty="0" smtClean="0"/>
              <a:t> (portugalščina</a:t>
            </a:r>
            <a:r>
              <a:rPr lang="sl-SI" sz="3600" dirty="0"/>
              <a:t>), des </a:t>
            </a:r>
            <a:r>
              <a:rPr lang="sl-SI" sz="3600" dirty="0" err="1"/>
              <a:t>bandes</a:t>
            </a:r>
            <a:r>
              <a:rPr lang="sl-SI" sz="3600" dirty="0"/>
              <a:t> </a:t>
            </a:r>
            <a:r>
              <a:rPr lang="sl-SI" sz="3600" dirty="0" err="1" smtClean="0"/>
              <a:t>dessinées</a:t>
            </a:r>
            <a:r>
              <a:rPr lang="sl-SI" sz="3600" dirty="0" smtClean="0"/>
              <a:t> </a:t>
            </a:r>
            <a:r>
              <a:rPr lang="sl-SI" sz="3600" dirty="0"/>
              <a:t>(francoščina), </a:t>
            </a:r>
            <a:r>
              <a:rPr lang="sl-SI" sz="3600" dirty="0" err="1" smtClean="0"/>
              <a:t>tegneserier</a:t>
            </a:r>
            <a:r>
              <a:rPr lang="sl-SI" sz="3600" dirty="0" smtClean="0"/>
              <a:t> ( norveščina in danščina</a:t>
            </a:r>
            <a:r>
              <a:rPr lang="sl-SI" sz="3600" dirty="0"/>
              <a:t>), </a:t>
            </a:r>
            <a:r>
              <a:rPr lang="sl-SI" sz="3600" dirty="0" err="1" smtClean="0"/>
              <a:t>serier</a:t>
            </a:r>
            <a:r>
              <a:rPr lang="sl-SI" sz="3600" dirty="0" smtClean="0"/>
              <a:t> (švedščina), </a:t>
            </a:r>
            <a:r>
              <a:rPr lang="sl-SI" sz="3600" dirty="0" err="1" smtClean="0"/>
              <a:t>sarjakuvat</a:t>
            </a:r>
            <a:r>
              <a:rPr lang="sl-SI" sz="3600" dirty="0" smtClean="0"/>
              <a:t> (finščina), </a:t>
            </a:r>
            <a:r>
              <a:rPr lang="ar-AE" sz="3200" dirty="0" smtClean="0">
                <a:latin typeface="+mn-lt"/>
              </a:rPr>
              <a:t>كاريكاتير</a:t>
            </a:r>
            <a:r>
              <a:rPr lang="sl-SI" sz="3200" dirty="0" smtClean="0">
                <a:latin typeface="+mn-lt"/>
              </a:rPr>
              <a:t> </a:t>
            </a:r>
            <a:r>
              <a:rPr lang="sl-SI" sz="3600" dirty="0" smtClean="0">
                <a:latin typeface="+mn-lt"/>
              </a:rPr>
              <a:t>(</a:t>
            </a:r>
            <a:r>
              <a:rPr lang="sl-SI" sz="3600" dirty="0"/>
              <a:t>arabščina</a:t>
            </a:r>
            <a:r>
              <a:rPr lang="sl-SI" sz="3600" dirty="0" smtClean="0">
                <a:latin typeface="+mn-lt"/>
              </a:rPr>
              <a:t>),</a:t>
            </a:r>
            <a:r>
              <a:rPr lang="hi-IN" sz="3600" dirty="0">
                <a:latin typeface="+mn-lt"/>
              </a:rPr>
              <a:t> </a:t>
            </a:r>
            <a:r>
              <a:rPr lang="hi-IN" sz="2800" dirty="0" smtClean="0">
                <a:latin typeface="+mn-lt"/>
              </a:rPr>
              <a:t>हास्यकथा</a:t>
            </a:r>
            <a:r>
              <a:rPr lang="sl-SI" sz="2800" dirty="0" smtClean="0">
                <a:latin typeface="+mn-lt"/>
              </a:rPr>
              <a:t> </a:t>
            </a:r>
            <a:r>
              <a:rPr lang="sl-SI" sz="3200" dirty="0" smtClean="0">
                <a:latin typeface="+mn-lt"/>
              </a:rPr>
              <a:t>(</a:t>
            </a:r>
            <a:r>
              <a:rPr lang="sl-SI" sz="3600" dirty="0"/>
              <a:t>sanskrt</a:t>
            </a:r>
            <a:r>
              <a:rPr lang="sl-SI" sz="3200" dirty="0" smtClean="0">
                <a:latin typeface="+mn-lt"/>
              </a:rPr>
              <a:t>)?</a:t>
            </a:r>
            <a:endParaRPr lang="sl-SI" sz="3200" dirty="0">
              <a:latin typeface="+mn-lt"/>
            </a:endParaRPr>
          </a:p>
        </p:txBody>
      </p:sp>
    </p:spTree>
    <p:extLst>
      <p:ext uri="{BB962C8B-B14F-4D97-AF65-F5344CB8AC3E}">
        <p14:creationId xmlns:p14="http://schemas.microsoft.com/office/powerpoint/2010/main" val="3044492744"/>
      </p:ext>
    </p:extLst>
  </p:cSld>
  <p:clrMapOvr>
    <a:masterClrMapping/>
  </p:clrMapOvr>
  <p:transition spd="slow">
    <p:push dir="u"/>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slov 1"/>
          <p:cNvSpPr>
            <a:spLocks noGrp="1"/>
          </p:cNvSpPr>
          <p:nvPr>
            <p:ph type="title"/>
          </p:nvPr>
        </p:nvSpPr>
        <p:spPr>
          <a:xfrm>
            <a:off x="752856" y="377317"/>
            <a:ext cx="10515600" cy="1325563"/>
          </a:xfrm>
        </p:spPr>
        <p:txBody>
          <a:bodyPr>
            <a:normAutofit/>
          </a:bodyPr>
          <a:lstStyle/>
          <a:p>
            <a:r>
              <a:rPr lang="sl-SI" b="1" dirty="0" smtClean="0"/>
              <a:t>40.</a:t>
            </a:r>
            <a:r>
              <a:rPr lang="sl-SI" dirty="0" smtClean="0"/>
              <a:t> </a:t>
            </a:r>
            <a:r>
              <a:rPr lang="sl-SI" sz="4000" b="1" dirty="0" smtClean="0"/>
              <a:t>Prestolnice, ki imajo vsaj milijon prebivalcev</a:t>
            </a:r>
            <a:r>
              <a:rPr lang="sl-SI" sz="4000" dirty="0" smtClean="0"/>
              <a:t>?</a:t>
            </a:r>
            <a:endParaRPr lang="sl-SI" sz="4000" dirty="0"/>
          </a:p>
        </p:txBody>
      </p:sp>
      <p:sp>
        <p:nvSpPr>
          <p:cNvPr id="7" name="PoljeZBesedilom 6"/>
          <p:cNvSpPr txBox="1"/>
          <p:nvPr/>
        </p:nvSpPr>
        <p:spPr>
          <a:xfrm>
            <a:off x="1421176" y="1702880"/>
            <a:ext cx="5726079" cy="4154984"/>
          </a:xfrm>
          <a:prstGeom prst="rect">
            <a:avLst/>
          </a:prstGeom>
          <a:noFill/>
        </p:spPr>
        <p:txBody>
          <a:bodyPr wrap="square" rtlCol="0">
            <a:spAutoFit/>
          </a:bodyPr>
          <a:lstStyle/>
          <a:p>
            <a:r>
              <a:rPr lang="sl-SI" sz="2400" dirty="0" smtClean="0"/>
              <a:t>A) RABAT</a:t>
            </a:r>
          </a:p>
          <a:p>
            <a:endParaRPr lang="sl-SI" sz="2400" dirty="0" smtClean="0"/>
          </a:p>
          <a:p>
            <a:r>
              <a:rPr lang="sl-SI" sz="2400" dirty="0" smtClean="0"/>
              <a:t>B) PANAMA CITY</a:t>
            </a:r>
            <a:br>
              <a:rPr lang="sl-SI" sz="2400" dirty="0" smtClean="0"/>
            </a:br>
            <a:r>
              <a:rPr lang="sl-SI" sz="2400" dirty="0" smtClean="0"/>
              <a:t/>
            </a:r>
            <a:br>
              <a:rPr lang="sl-SI" sz="2400" dirty="0" smtClean="0"/>
            </a:br>
            <a:r>
              <a:rPr lang="sl-SI" sz="2400" dirty="0" smtClean="0"/>
              <a:t>C) CANBERRA</a:t>
            </a:r>
            <a:br>
              <a:rPr lang="sl-SI" sz="2400" dirty="0" smtClean="0"/>
            </a:br>
            <a:r>
              <a:rPr lang="sl-SI" sz="2400" dirty="0" smtClean="0"/>
              <a:t/>
            </a:r>
            <a:br>
              <a:rPr lang="sl-SI" sz="2400" dirty="0" smtClean="0"/>
            </a:br>
            <a:r>
              <a:rPr lang="sl-SI" sz="2400" dirty="0" smtClean="0"/>
              <a:t>D) JEREVAN</a:t>
            </a:r>
          </a:p>
          <a:p>
            <a:r>
              <a:rPr lang="sl-SI" sz="2400" dirty="0" smtClean="0"/>
              <a:t/>
            </a:r>
            <a:br>
              <a:rPr lang="sl-SI" sz="2400" dirty="0" smtClean="0"/>
            </a:br>
            <a:r>
              <a:rPr lang="sl-SI" sz="2400" dirty="0" smtClean="0"/>
              <a:t>E) SOFIJA</a:t>
            </a:r>
          </a:p>
          <a:p>
            <a:r>
              <a:rPr lang="sl-SI" sz="2400" dirty="0" smtClean="0"/>
              <a:t/>
            </a:r>
            <a:br>
              <a:rPr lang="sl-SI" sz="2400" dirty="0" smtClean="0"/>
            </a:br>
            <a:r>
              <a:rPr lang="sl-SI" sz="2400" dirty="0" smtClean="0"/>
              <a:t>F) KUVAJT</a:t>
            </a:r>
            <a:endParaRPr lang="sl-SI" sz="2400" dirty="0"/>
          </a:p>
        </p:txBody>
      </p:sp>
    </p:spTree>
    <p:extLst>
      <p:ext uri="{BB962C8B-B14F-4D97-AF65-F5344CB8AC3E}">
        <p14:creationId xmlns:p14="http://schemas.microsoft.com/office/powerpoint/2010/main" val="2303102908"/>
      </p:ext>
    </p:extLst>
  </p:cSld>
  <p:clrMapOvr>
    <a:masterClrMapping/>
  </p:clrMapOvr>
  <p:transition spd="slow">
    <p:push dir="u"/>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Slika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5923" y="1594423"/>
            <a:ext cx="2876676" cy="3553541"/>
          </a:xfrm>
          <a:prstGeom prst="rect">
            <a:avLst/>
          </a:prstGeom>
        </p:spPr>
      </p:pic>
      <p:pic>
        <p:nvPicPr>
          <p:cNvPr id="6" name="Slika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52580">
            <a:off x="3156072" y="433161"/>
            <a:ext cx="5457825" cy="1809750"/>
          </a:xfrm>
          <a:prstGeom prst="rect">
            <a:avLst/>
          </a:prstGeom>
        </p:spPr>
      </p:pic>
      <p:pic>
        <p:nvPicPr>
          <p:cNvPr id="7" name="Slika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6489" y="3014505"/>
            <a:ext cx="3120620" cy="1122095"/>
          </a:xfrm>
          <a:prstGeom prst="rect">
            <a:avLst/>
          </a:prstGeom>
        </p:spPr>
      </p:pic>
      <p:pic>
        <p:nvPicPr>
          <p:cNvPr id="8" name="Slika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65186" y="2914603"/>
            <a:ext cx="4343244" cy="1221997"/>
          </a:xfrm>
          <a:prstGeom prst="rect">
            <a:avLst/>
          </a:prstGeom>
        </p:spPr>
      </p:pic>
      <p:sp>
        <p:nvSpPr>
          <p:cNvPr id="9" name="PoljeZBesedilom 8"/>
          <p:cNvSpPr txBox="1"/>
          <p:nvPr/>
        </p:nvSpPr>
        <p:spPr>
          <a:xfrm>
            <a:off x="1594533" y="5671784"/>
            <a:ext cx="8199455" cy="646331"/>
          </a:xfrm>
          <a:prstGeom prst="rect">
            <a:avLst/>
          </a:prstGeom>
          <a:noFill/>
        </p:spPr>
        <p:txBody>
          <a:bodyPr wrap="square" rtlCol="0">
            <a:spAutoFit/>
          </a:bodyPr>
          <a:lstStyle/>
          <a:p>
            <a:pPr algn="ctr"/>
            <a:r>
              <a:rPr lang="sl-SI" sz="3600" dirty="0">
                <a:latin typeface="Bahnschrift Condensed" panose="020B0502040204020203" pitchFamily="34" charset="0"/>
              </a:rPr>
              <a:t>ODGOVORI (</a:t>
            </a:r>
            <a:r>
              <a:rPr lang="sl-SI" sz="3600">
                <a:latin typeface="Bahnschrift Condensed" panose="020B0502040204020203" pitchFamily="34" charset="0"/>
              </a:rPr>
              <a:t>DRUGI DEL</a:t>
            </a:r>
            <a:r>
              <a:rPr lang="sl-SI" sz="3600" dirty="0">
                <a:latin typeface="Bahnschrift Condensed" panose="020B0502040204020203" pitchFamily="34" charset="0"/>
              </a:rPr>
              <a:t>)</a:t>
            </a:r>
          </a:p>
        </p:txBody>
      </p:sp>
      <p:pic>
        <p:nvPicPr>
          <p:cNvPr id="10" name="Slika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69607" y="5316291"/>
            <a:ext cx="996038" cy="1357319"/>
          </a:xfrm>
          <a:prstGeom prst="rect">
            <a:avLst/>
          </a:prstGeom>
        </p:spPr>
      </p:pic>
    </p:spTree>
    <p:extLst>
      <p:ext uri="{BB962C8B-B14F-4D97-AF65-F5344CB8AC3E}">
        <p14:creationId xmlns:p14="http://schemas.microsoft.com/office/powerpoint/2010/main" val="1575211762"/>
      </p:ext>
    </p:extLst>
  </p:cSld>
  <p:clrMapOvr>
    <a:masterClrMapping/>
  </p:clrMapOvr>
  <p:transition spd="slow">
    <p:push dir="u"/>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slov 3"/>
          <p:cNvSpPr>
            <a:spLocks noGrp="1"/>
          </p:cNvSpPr>
          <p:nvPr>
            <p:ph type="title"/>
          </p:nvPr>
        </p:nvSpPr>
        <p:spPr>
          <a:xfrm>
            <a:off x="537882" y="365126"/>
            <a:ext cx="11139998" cy="4272975"/>
          </a:xfrm>
        </p:spPr>
        <p:txBody>
          <a:bodyPr>
            <a:normAutofit fontScale="90000"/>
          </a:bodyPr>
          <a:lstStyle/>
          <a:p>
            <a:pPr algn="just"/>
            <a:r>
              <a:rPr lang="sl-SI" sz="4000" b="1" dirty="0" smtClean="0"/>
              <a:t>21. </a:t>
            </a:r>
            <a:r>
              <a:rPr lang="sl-SI" sz="3200" dirty="0" smtClean="0"/>
              <a:t>23.marca 2023, ko je potekal zadnji kviz v Bunkerju, je prav tako potekal 74. </a:t>
            </a:r>
            <a:r>
              <a:rPr lang="sl-SI" sz="3200" dirty="0" err="1" smtClean="0"/>
              <a:t>Vanekov</a:t>
            </a:r>
            <a:r>
              <a:rPr lang="sl-SI" sz="3200" dirty="0" smtClean="0"/>
              <a:t> večer v Pokrajinski in študijski knjižnici Murska Sobota, ki ga je organizirala Ustanova dr. </a:t>
            </a:r>
            <a:r>
              <a:rPr lang="sl-SI" sz="3200" dirty="0" err="1" smtClean="0"/>
              <a:t>Šitftarjeva</a:t>
            </a:r>
            <a:r>
              <a:rPr lang="sl-SI" sz="3200" dirty="0" smtClean="0"/>
              <a:t> fundacija. </a:t>
            </a:r>
            <a:r>
              <a:rPr lang="sl-SI" sz="3200" b="1" dirty="0" smtClean="0"/>
              <a:t>Nas pa zanima kdo je bil glavni gost tega večera? </a:t>
            </a:r>
            <a:r>
              <a:rPr lang="sl-SI" sz="3200" dirty="0" smtClean="0"/>
              <a:t>Tam so predstavili njegovo monografijo (Življenje in delo….)</a:t>
            </a:r>
            <a:r>
              <a:rPr lang="sl-SI" sz="3200" b="1" dirty="0" smtClean="0"/>
              <a:t> </a:t>
            </a:r>
            <a:r>
              <a:rPr lang="sl-SI" sz="3200" dirty="0" smtClean="0"/>
              <a:t>Ta pisatelj oz. pesnik je bila rojen 1945 v Gerlincih in sodi med „velikane sodobne slovenske literature</a:t>
            </a:r>
            <a:r>
              <a:rPr lang="sl-SI" sz="3200" dirty="0"/>
              <a:t>“. Je prejemnik nagrade Prešernovega sklada in Župančičeve nagrade za življenjsko delo ter med drugim več </a:t>
            </a:r>
            <a:r>
              <a:rPr lang="sl-SI" sz="3200" dirty="0" smtClean="0"/>
              <a:t>Grimmovih </a:t>
            </a:r>
            <a:r>
              <a:rPr lang="sl-SI" sz="3200" dirty="0"/>
              <a:t>nagrad</a:t>
            </a:r>
            <a:r>
              <a:rPr lang="sl-SI" sz="3200" dirty="0" smtClean="0"/>
              <a:t>. Njegova dela so prevedena v 40 svetovnih jezikov. Njegova znana dela so:  Čarovnikov vajenec, </a:t>
            </a:r>
            <a:r>
              <a:rPr lang="sl-SI" sz="3200" dirty="0" err="1" smtClean="0"/>
              <a:t>Alica</a:t>
            </a:r>
            <a:r>
              <a:rPr lang="sl-SI" sz="3200" dirty="0" smtClean="0"/>
              <a:t> v nori deželi, Ljubezen in ena smrt, Čaj s kraljico</a:t>
            </a:r>
            <a:r>
              <a:rPr lang="sl-SI" sz="4900" b="1" dirty="0" smtClean="0"/>
              <a:t>….    EVALD FLISAR</a:t>
            </a:r>
            <a:endParaRPr lang="sl-SI" sz="4900" b="1" dirty="0"/>
          </a:p>
        </p:txBody>
      </p:sp>
      <p:pic>
        <p:nvPicPr>
          <p:cNvPr id="2" name="Slika 1"/>
          <p:cNvPicPr>
            <a:picLocks noChangeAspect="1"/>
          </p:cNvPicPr>
          <p:nvPr/>
        </p:nvPicPr>
        <p:blipFill>
          <a:blip r:embed="rId2"/>
          <a:stretch>
            <a:fillRect/>
          </a:stretch>
        </p:blipFill>
        <p:spPr>
          <a:xfrm>
            <a:off x="7667740" y="4450814"/>
            <a:ext cx="3362497" cy="2256844"/>
          </a:xfrm>
          <a:prstGeom prst="rect">
            <a:avLst/>
          </a:prstGeom>
        </p:spPr>
      </p:pic>
    </p:spTree>
    <p:extLst>
      <p:ext uri="{BB962C8B-B14F-4D97-AF65-F5344CB8AC3E}">
        <p14:creationId xmlns:p14="http://schemas.microsoft.com/office/powerpoint/2010/main" val="3846620884"/>
      </p:ext>
    </p:extLst>
  </p:cSld>
  <p:clrMapOvr>
    <a:masterClrMapping/>
  </p:clrMapOvr>
  <p:transition spd="slow">
    <p:push dir="u"/>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1"/>
          <p:cNvSpPr>
            <a:spLocks noGrp="1"/>
          </p:cNvSpPr>
          <p:nvPr>
            <p:ph type="title"/>
          </p:nvPr>
        </p:nvSpPr>
        <p:spPr>
          <a:xfrm>
            <a:off x="638287" y="292608"/>
            <a:ext cx="10676069" cy="2816353"/>
          </a:xfrm>
        </p:spPr>
        <p:txBody>
          <a:bodyPr>
            <a:noAutofit/>
          </a:bodyPr>
          <a:lstStyle/>
          <a:p>
            <a:pPr algn="just"/>
            <a:r>
              <a:rPr lang="sl-SI" sz="4800" b="1" dirty="0" smtClean="0"/>
              <a:t>22. </a:t>
            </a:r>
            <a:r>
              <a:rPr lang="sl-SI" sz="3600" b="1" dirty="0" smtClean="0"/>
              <a:t>Katera je najmanjša kost </a:t>
            </a:r>
            <a:r>
              <a:rPr lang="sl-SI" sz="3600" dirty="0" smtClean="0"/>
              <a:t> v človeškem telesu? </a:t>
            </a:r>
            <a:r>
              <a:rPr lang="sl-SI" sz="3200" dirty="0" smtClean="0"/>
              <a:t>V dolžino meri okoli 4-5 mm, v širino</a:t>
            </a:r>
            <a:r>
              <a:rPr lang="sl-SI" sz="3200" b="1" dirty="0" smtClean="0"/>
              <a:t> </a:t>
            </a:r>
            <a:r>
              <a:rPr lang="sl-SI" sz="3200" dirty="0" smtClean="0"/>
              <a:t>pa 1-2 mm.</a:t>
            </a:r>
            <a:br>
              <a:rPr lang="sl-SI" sz="3200" dirty="0" smtClean="0"/>
            </a:br>
            <a:r>
              <a:rPr lang="sl-SI" sz="3200" dirty="0"/>
              <a:t> </a:t>
            </a:r>
            <a:r>
              <a:rPr lang="sl-SI" sz="3200" dirty="0" smtClean="0"/>
              <a:t>                                  </a:t>
            </a:r>
            <a:r>
              <a:rPr lang="sl-SI" sz="5400" b="1" dirty="0" smtClean="0"/>
              <a:t>STREMENCE</a:t>
            </a:r>
            <a:endParaRPr lang="sl-SI" sz="5400" b="1" dirty="0"/>
          </a:p>
        </p:txBody>
      </p:sp>
      <p:pic>
        <p:nvPicPr>
          <p:cNvPr id="2" name="Slika 1"/>
          <p:cNvPicPr>
            <a:picLocks noChangeAspect="1"/>
          </p:cNvPicPr>
          <p:nvPr/>
        </p:nvPicPr>
        <p:blipFill>
          <a:blip r:embed="rId2"/>
          <a:stretch>
            <a:fillRect/>
          </a:stretch>
        </p:blipFill>
        <p:spPr>
          <a:xfrm>
            <a:off x="3216596" y="2765147"/>
            <a:ext cx="5519450" cy="3429562"/>
          </a:xfrm>
          <a:prstGeom prst="rect">
            <a:avLst/>
          </a:prstGeom>
        </p:spPr>
      </p:pic>
    </p:spTree>
    <p:extLst>
      <p:ext uri="{BB962C8B-B14F-4D97-AF65-F5344CB8AC3E}">
        <p14:creationId xmlns:p14="http://schemas.microsoft.com/office/powerpoint/2010/main" val="3144863919"/>
      </p:ext>
    </p:extLst>
  </p:cSld>
  <p:clrMapOvr>
    <a:masterClrMapping/>
  </p:clrMapOvr>
  <p:transition spd="slow">
    <p:push dir="u"/>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slov 1"/>
          <p:cNvSpPr>
            <a:spLocks noGrp="1"/>
          </p:cNvSpPr>
          <p:nvPr>
            <p:ph type="title"/>
          </p:nvPr>
        </p:nvSpPr>
        <p:spPr/>
        <p:txBody>
          <a:bodyPr>
            <a:normAutofit/>
          </a:bodyPr>
          <a:lstStyle/>
          <a:p>
            <a:r>
              <a:rPr lang="sl-SI" sz="4000" b="1" dirty="0" smtClean="0"/>
              <a:t>23. Poimenuj avtorja slik</a:t>
            </a:r>
            <a:r>
              <a:rPr lang="sl-SI" sz="4000" dirty="0" smtClean="0"/>
              <a:t> </a:t>
            </a:r>
            <a:endParaRPr lang="sl-SI" sz="4000" dirty="0"/>
          </a:p>
        </p:txBody>
      </p:sp>
      <p:sp>
        <p:nvSpPr>
          <p:cNvPr id="2" name="Označba mesta besedila 1"/>
          <p:cNvSpPr>
            <a:spLocks noGrp="1"/>
          </p:cNvSpPr>
          <p:nvPr>
            <p:ph type="body" idx="1"/>
          </p:nvPr>
        </p:nvSpPr>
        <p:spPr/>
        <p:txBody>
          <a:bodyPr/>
          <a:lstStyle/>
          <a:p>
            <a:pPr algn="ctr"/>
            <a:r>
              <a:rPr lang="sl-SI" dirty="0" smtClean="0"/>
              <a:t>a)   </a:t>
            </a:r>
            <a:r>
              <a:rPr lang="sl-SI" sz="2800" dirty="0" smtClean="0"/>
              <a:t>EDVARD MUNCH</a:t>
            </a:r>
            <a:endParaRPr lang="sl-SI" sz="2800" dirty="0"/>
          </a:p>
        </p:txBody>
      </p:sp>
      <p:sp>
        <p:nvSpPr>
          <p:cNvPr id="4" name="Označba mesta besedila 3"/>
          <p:cNvSpPr>
            <a:spLocks noGrp="1"/>
          </p:cNvSpPr>
          <p:nvPr>
            <p:ph type="body" sz="quarter" idx="3"/>
          </p:nvPr>
        </p:nvSpPr>
        <p:spPr/>
        <p:txBody>
          <a:bodyPr/>
          <a:lstStyle/>
          <a:p>
            <a:r>
              <a:rPr lang="sl-SI" dirty="0" smtClean="0"/>
              <a:t>b</a:t>
            </a:r>
            <a:r>
              <a:rPr lang="sl-SI" dirty="0"/>
              <a:t>) </a:t>
            </a:r>
            <a:r>
              <a:rPr lang="sl-SI" dirty="0" smtClean="0"/>
              <a:t>              ÉDOUARD  MANET</a:t>
            </a:r>
            <a:endParaRPr lang="sl-SI" sz="2800" dirty="0"/>
          </a:p>
        </p:txBody>
      </p:sp>
      <p:pic>
        <p:nvPicPr>
          <p:cNvPr id="10" name="Označba mesta vsebine 9"/>
          <p:cNvPicPr>
            <a:picLocks noGrp="1" noChangeAspect="1"/>
          </p:cNvPicPr>
          <p:nvPr>
            <p:ph sz="quarter" idx="4"/>
          </p:nvPr>
        </p:nvPicPr>
        <p:blipFill>
          <a:blip r:embed="rId2"/>
          <a:stretch>
            <a:fillRect/>
          </a:stretch>
        </p:blipFill>
        <p:spPr>
          <a:xfrm>
            <a:off x="6596725" y="2505075"/>
            <a:ext cx="4516717" cy="3915645"/>
          </a:xfrm>
          <a:prstGeom prst="rect">
            <a:avLst/>
          </a:prstGeom>
        </p:spPr>
      </p:pic>
      <p:pic>
        <p:nvPicPr>
          <p:cNvPr id="9" name="Označba mesta vsebine 8"/>
          <p:cNvPicPr>
            <a:picLocks noGrp="1" noChangeAspect="1"/>
          </p:cNvPicPr>
          <p:nvPr>
            <p:ph sz="half" idx="2"/>
          </p:nvPr>
        </p:nvPicPr>
        <p:blipFill>
          <a:blip r:embed="rId3"/>
          <a:stretch>
            <a:fillRect/>
          </a:stretch>
        </p:blipFill>
        <p:spPr>
          <a:xfrm>
            <a:off x="1797140" y="2505075"/>
            <a:ext cx="3243081" cy="4021420"/>
          </a:xfrm>
          <a:prstGeom prst="rect">
            <a:avLst/>
          </a:prstGeom>
        </p:spPr>
      </p:pic>
    </p:spTree>
    <p:extLst>
      <p:ext uri="{BB962C8B-B14F-4D97-AF65-F5344CB8AC3E}">
        <p14:creationId xmlns:p14="http://schemas.microsoft.com/office/powerpoint/2010/main" val="1122836844"/>
      </p:ext>
    </p:extLst>
  </p:cSld>
  <p:clrMapOvr>
    <a:masterClrMapping/>
  </p:clrMapOvr>
  <p:transition spd="slow">
    <p:push dir="u"/>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slov 1"/>
          <p:cNvSpPr>
            <a:spLocks noGrp="1"/>
          </p:cNvSpPr>
          <p:nvPr>
            <p:ph type="title"/>
          </p:nvPr>
        </p:nvSpPr>
        <p:spPr/>
        <p:txBody>
          <a:bodyPr>
            <a:normAutofit/>
          </a:bodyPr>
          <a:lstStyle/>
          <a:p>
            <a:r>
              <a:rPr lang="sl-SI" sz="4000" b="1" dirty="0" smtClean="0"/>
              <a:t>23. Poimenuj avtorja slik</a:t>
            </a:r>
            <a:r>
              <a:rPr lang="sl-SI" sz="4000" dirty="0" smtClean="0"/>
              <a:t> </a:t>
            </a:r>
            <a:endParaRPr lang="sl-SI" sz="4000" dirty="0"/>
          </a:p>
        </p:txBody>
      </p:sp>
      <p:sp>
        <p:nvSpPr>
          <p:cNvPr id="2" name="Označba mesta besedila 1"/>
          <p:cNvSpPr>
            <a:spLocks noGrp="1"/>
          </p:cNvSpPr>
          <p:nvPr>
            <p:ph type="body" idx="1"/>
          </p:nvPr>
        </p:nvSpPr>
        <p:spPr/>
        <p:txBody>
          <a:bodyPr/>
          <a:lstStyle/>
          <a:p>
            <a:r>
              <a:rPr lang="sl-SI" dirty="0"/>
              <a:t>c</a:t>
            </a:r>
            <a:r>
              <a:rPr lang="sl-SI" dirty="0" smtClean="0"/>
              <a:t>)             </a:t>
            </a:r>
            <a:r>
              <a:rPr lang="sl-SI" sz="2800" dirty="0" smtClean="0"/>
              <a:t>GUSTAV KLIMT</a:t>
            </a:r>
            <a:r>
              <a:rPr lang="sl-SI" dirty="0" smtClean="0"/>
              <a:t>             </a:t>
            </a:r>
            <a:endParaRPr lang="sl-SI" dirty="0"/>
          </a:p>
        </p:txBody>
      </p:sp>
      <p:sp>
        <p:nvSpPr>
          <p:cNvPr id="4" name="Označba mesta besedila 3"/>
          <p:cNvSpPr>
            <a:spLocks noGrp="1"/>
          </p:cNvSpPr>
          <p:nvPr>
            <p:ph type="body" sz="quarter" idx="3"/>
          </p:nvPr>
        </p:nvSpPr>
        <p:spPr/>
        <p:txBody>
          <a:bodyPr/>
          <a:lstStyle/>
          <a:p>
            <a:r>
              <a:rPr lang="sl-SI" dirty="0"/>
              <a:t>d</a:t>
            </a:r>
            <a:r>
              <a:rPr lang="sl-SI" dirty="0" smtClean="0"/>
              <a:t>)                    </a:t>
            </a:r>
            <a:r>
              <a:rPr lang="sl-SI" sz="2800" dirty="0" smtClean="0"/>
              <a:t>CARAVAGGIO</a:t>
            </a:r>
            <a:endParaRPr lang="sl-SI" dirty="0"/>
          </a:p>
        </p:txBody>
      </p:sp>
      <p:pic>
        <p:nvPicPr>
          <p:cNvPr id="6" name="Označba mesta vsebine 5"/>
          <p:cNvPicPr>
            <a:picLocks noGrp="1" noChangeAspect="1"/>
          </p:cNvPicPr>
          <p:nvPr>
            <p:ph sz="quarter" idx="4"/>
          </p:nvPr>
        </p:nvPicPr>
        <p:blipFill>
          <a:blip r:embed="rId2"/>
          <a:stretch>
            <a:fillRect/>
          </a:stretch>
        </p:blipFill>
        <p:spPr>
          <a:xfrm>
            <a:off x="7160964" y="2505075"/>
            <a:ext cx="4021155" cy="3996674"/>
          </a:xfrm>
          <a:prstGeom prst="rect">
            <a:avLst/>
          </a:prstGeom>
        </p:spPr>
      </p:pic>
      <p:pic>
        <p:nvPicPr>
          <p:cNvPr id="7" name="Označba mesta vsebine 5"/>
          <p:cNvPicPr>
            <a:picLocks noGrp="1" noChangeAspect="1"/>
          </p:cNvPicPr>
          <p:nvPr>
            <p:ph sz="half" idx="2"/>
          </p:nvPr>
        </p:nvPicPr>
        <p:blipFill>
          <a:blip r:embed="rId3"/>
          <a:stretch>
            <a:fillRect/>
          </a:stretch>
        </p:blipFill>
        <p:spPr>
          <a:xfrm>
            <a:off x="1355075" y="2505075"/>
            <a:ext cx="3734717" cy="3753203"/>
          </a:xfrm>
          <a:prstGeom prst="rect">
            <a:avLst/>
          </a:prstGeom>
        </p:spPr>
      </p:pic>
    </p:spTree>
    <p:extLst>
      <p:ext uri="{BB962C8B-B14F-4D97-AF65-F5344CB8AC3E}">
        <p14:creationId xmlns:p14="http://schemas.microsoft.com/office/powerpoint/2010/main" val="2529924960"/>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Slika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5923" y="1594423"/>
            <a:ext cx="2876676" cy="3553541"/>
          </a:xfrm>
          <a:prstGeom prst="rect">
            <a:avLst/>
          </a:prstGeom>
        </p:spPr>
      </p:pic>
      <p:pic>
        <p:nvPicPr>
          <p:cNvPr id="6" name="Slika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52580">
            <a:off x="3156072" y="433161"/>
            <a:ext cx="5457825" cy="1809750"/>
          </a:xfrm>
          <a:prstGeom prst="rect">
            <a:avLst/>
          </a:prstGeom>
        </p:spPr>
      </p:pic>
      <p:pic>
        <p:nvPicPr>
          <p:cNvPr id="7" name="Slika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6489" y="3014505"/>
            <a:ext cx="3120620" cy="1122095"/>
          </a:xfrm>
          <a:prstGeom prst="rect">
            <a:avLst/>
          </a:prstGeom>
        </p:spPr>
      </p:pic>
      <p:pic>
        <p:nvPicPr>
          <p:cNvPr id="8" name="Slika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65186" y="2914603"/>
            <a:ext cx="4343244" cy="1221997"/>
          </a:xfrm>
          <a:prstGeom prst="rect">
            <a:avLst/>
          </a:prstGeom>
        </p:spPr>
      </p:pic>
      <p:sp>
        <p:nvSpPr>
          <p:cNvPr id="9" name="PoljeZBesedilom 8"/>
          <p:cNvSpPr txBox="1"/>
          <p:nvPr/>
        </p:nvSpPr>
        <p:spPr>
          <a:xfrm>
            <a:off x="4133349" y="5603749"/>
            <a:ext cx="8199455" cy="584775"/>
          </a:xfrm>
          <a:prstGeom prst="rect">
            <a:avLst/>
          </a:prstGeom>
          <a:noFill/>
        </p:spPr>
        <p:txBody>
          <a:bodyPr wrap="square" rtlCol="0">
            <a:spAutoFit/>
          </a:bodyPr>
          <a:lstStyle/>
          <a:p>
            <a:r>
              <a:rPr lang="sl-SI" sz="3200" dirty="0">
                <a:latin typeface="Bahnschrift Condensed" panose="020B0502040204020203" pitchFamily="34" charset="0"/>
              </a:rPr>
              <a:t>VPRAŠANJA (</a:t>
            </a:r>
            <a:r>
              <a:rPr lang="sl-SI" sz="3200">
                <a:latin typeface="Bahnschrift Condensed" panose="020B0502040204020203" pitchFamily="34" charset="0"/>
              </a:rPr>
              <a:t>PRVI DEL</a:t>
            </a:r>
            <a:r>
              <a:rPr lang="sl-SI" sz="3200" dirty="0">
                <a:latin typeface="Bahnschrift Condensed" panose="020B0502040204020203" pitchFamily="34" charset="0"/>
              </a:rPr>
              <a:t>)</a:t>
            </a:r>
          </a:p>
        </p:txBody>
      </p:sp>
      <p:pic>
        <p:nvPicPr>
          <p:cNvPr id="10" name="Slika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69607" y="5316291"/>
            <a:ext cx="996038" cy="1357319"/>
          </a:xfrm>
          <a:prstGeom prst="rect">
            <a:avLst/>
          </a:prstGeom>
        </p:spPr>
      </p:pic>
    </p:spTree>
    <p:extLst>
      <p:ext uri="{BB962C8B-B14F-4D97-AF65-F5344CB8AC3E}">
        <p14:creationId xmlns:p14="http://schemas.microsoft.com/office/powerpoint/2010/main" val="3526280439"/>
      </p:ext>
    </p:extLst>
  </p:cSld>
  <p:clrMapOvr>
    <a:masterClrMapping/>
  </p:clrMapOvr>
  <p:transition spd="slow">
    <p:push dir="u"/>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aslov 1"/>
          <p:cNvSpPr>
            <a:spLocks noGrp="1"/>
          </p:cNvSpPr>
          <p:nvPr>
            <p:ph type="title" idx="4294967295"/>
          </p:nvPr>
        </p:nvSpPr>
        <p:spPr>
          <a:xfrm>
            <a:off x="451691" y="365125"/>
            <a:ext cx="10333821" cy="2576379"/>
          </a:xfrm>
        </p:spPr>
        <p:txBody>
          <a:bodyPr>
            <a:normAutofit fontScale="90000"/>
          </a:bodyPr>
          <a:lstStyle/>
          <a:p>
            <a:pPr algn="just"/>
            <a:r>
              <a:rPr lang="sl-SI" sz="3200" b="1" dirty="0" smtClean="0"/>
              <a:t/>
            </a:r>
            <a:br>
              <a:rPr lang="sl-SI" sz="3200" b="1" dirty="0" smtClean="0"/>
            </a:br>
            <a:r>
              <a:rPr lang="sl-SI" sz="3200" b="1" dirty="0"/>
              <a:t/>
            </a:r>
            <a:br>
              <a:rPr lang="sl-SI" sz="3200" b="1" dirty="0"/>
            </a:br>
            <a:r>
              <a:rPr lang="sl-SI" sz="3200" b="1" dirty="0"/>
              <a:t> </a:t>
            </a:r>
            <a:r>
              <a:rPr lang="sl-SI" sz="3200" b="1" dirty="0" smtClean="0"/>
              <a:t>      </a:t>
            </a:r>
            <a:r>
              <a:rPr lang="sl-SI" sz="4000" b="1" dirty="0" smtClean="0"/>
              <a:t>24. </a:t>
            </a:r>
            <a:r>
              <a:rPr lang="sl-SI" sz="3200" b="1" dirty="0" smtClean="0"/>
              <a:t>Kateri zavetnik  </a:t>
            </a:r>
            <a:r>
              <a:rPr lang="sl-SI" sz="3200" dirty="0" smtClean="0"/>
              <a:t>goduje 3.februarja in je zavetnik zoper bolezni vratu in zob, saj naj bi po legendi ozdravil materi sina edinca, ki je požrl ribjo kost? Ponekod ga častijo tudi kot zavetnika živine, zoper kugo, na Vipavskem pa tudi kot zavetnika pred burjo, davico in naduho. Je tudi zavetnik tkalcev in klobučarjev. Njegovo ime nosi eden izmed članov Modrijanov in bivši nogometaš Maribora in občasni slovenski reprezentant Vrhovec</a:t>
            </a:r>
            <a:r>
              <a:rPr lang="sl-SI" sz="4000" b="1" dirty="0" smtClean="0"/>
              <a:t>.               SVETI BLAŽ</a:t>
            </a:r>
            <a:endParaRPr lang="sl-SI" sz="4000" b="1" dirty="0"/>
          </a:p>
        </p:txBody>
      </p:sp>
      <p:pic>
        <p:nvPicPr>
          <p:cNvPr id="2" name="Slika 1"/>
          <p:cNvPicPr>
            <a:picLocks noChangeAspect="1"/>
          </p:cNvPicPr>
          <p:nvPr/>
        </p:nvPicPr>
        <p:blipFill>
          <a:blip r:embed="rId2"/>
          <a:stretch>
            <a:fillRect/>
          </a:stretch>
        </p:blipFill>
        <p:spPr>
          <a:xfrm>
            <a:off x="7650926" y="3562876"/>
            <a:ext cx="3134586" cy="2978964"/>
          </a:xfrm>
          <a:prstGeom prst="rect">
            <a:avLst/>
          </a:prstGeom>
        </p:spPr>
      </p:pic>
    </p:spTree>
    <p:extLst>
      <p:ext uri="{BB962C8B-B14F-4D97-AF65-F5344CB8AC3E}">
        <p14:creationId xmlns:p14="http://schemas.microsoft.com/office/powerpoint/2010/main" val="3316861302"/>
      </p:ext>
    </p:extLst>
  </p:cSld>
  <p:clrMapOvr>
    <a:masterClrMapping/>
  </p:clrMapOvr>
  <p:transition spd="slow">
    <p:push dir="u"/>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oljeZBesedilom 8"/>
          <p:cNvSpPr txBox="1"/>
          <p:nvPr/>
        </p:nvSpPr>
        <p:spPr>
          <a:xfrm>
            <a:off x="7444292" y="3017296"/>
            <a:ext cx="3593054" cy="769441"/>
          </a:xfrm>
          <a:prstGeom prst="rect">
            <a:avLst/>
          </a:prstGeom>
          <a:noFill/>
        </p:spPr>
        <p:txBody>
          <a:bodyPr wrap="square" rtlCol="0">
            <a:spAutoFit/>
          </a:bodyPr>
          <a:lstStyle/>
          <a:p>
            <a:pPr algn="ctr"/>
            <a:r>
              <a:rPr lang="sl-SI" sz="2400" b="1" dirty="0" smtClean="0"/>
              <a:t/>
            </a:r>
            <a:br>
              <a:rPr lang="sl-SI" sz="2400" b="1" dirty="0" smtClean="0"/>
            </a:br>
            <a:endParaRPr lang="sl-SI" sz="2000" dirty="0"/>
          </a:p>
        </p:txBody>
      </p:sp>
      <p:sp>
        <p:nvSpPr>
          <p:cNvPr id="6" name="Naslov 1"/>
          <p:cNvSpPr>
            <a:spLocks noGrp="1"/>
          </p:cNvSpPr>
          <p:nvPr>
            <p:ph type="title"/>
          </p:nvPr>
        </p:nvSpPr>
        <p:spPr>
          <a:xfrm>
            <a:off x="822600" y="414529"/>
            <a:ext cx="10855280" cy="4829500"/>
          </a:xfrm>
        </p:spPr>
        <p:txBody>
          <a:bodyPr>
            <a:normAutofit fontScale="90000"/>
          </a:bodyPr>
          <a:lstStyle/>
          <a:p>
            <a:r>
              <a:rPr lang="sl-SI" sz="3500" b="1" dirty="0" smtClean="0"/>
              <a:t>25. Kdo je napisal novelo Zapiski iz podzemlja oz. podtalja? </a:t>
            </a:r>
            <a:r>
              <a:rPr lang="sl-SI" sz="3200" dirty="0" smtClean="0"/>
              <a:t>To je bilo leta 1864 v zbirki Epoha po tem, ko se je ta pisatelj vrnil iz izgnanstva v Sibiriji.</a:t>
            </a:r>
            <a:r>
              <a:rPr lang="sl-SI" sz="3200" b="1" dirty="0" smtClean="0"/>
              <a:t> </a:t>
            </a:r>
            <a:r>
              <a:rPr lang="sl-SI" sz="3200" dirty="0" smtClean="0"/>
              <a:t>Je prvoosebna pripoved v obliki izpovedi (prvoten naslov je bil Izpoved) in v njej ta avtor prvič predstavi tip človeka, ki ga sam imenuje podtalni in ki po njegovem predstavlja nov pojav v ruski družbi. Monolog tega podtalnega človeka je kritika zahodnjaške filozofije, racionalizma, </a:t>
            </a:r>
            <a:r>
              <a:rPr lang="sl-SI" sz="3200" dirty="0" err="1" smtClean="0"/>
              <a:t>logocentrizma</a:t>
            </a:r>
            <a:r>
              <a:rPr lang="sl-SI" sz="3200" dirty="0" smtClean="0"/>
              <a:t> ter individualizma, kritika, ki jo je avtor razvil še v svojih poznejših romanih.</a:t>
            </a:r>
            <a:br>
              <a:rPr lang="sl-SI" sz="3200" dirty="0" smtClean="0"/>
            </a:br>
            <a:r>
              <a:rPr lang="sl-SI" sz="3200" dirty="0" smtClean="0"/>
              <a:t>               </a:t>
            </a:r>
            <a:r>
              <a:rPr lang="sl-SI" sz="4000" b="1" dirty="0" smtClean="0"/>
              <a:t>Fjodor </a:t>
            </a:r>
            <a:r>
              <a:rPr lang="sl-SI" sz="4000" b="1" dirty="0"/>
              <a:t>Mihajlovič Dostojevski</a:t>
            </a:r>
            <a:r>
              <a:rPr lang="sl-SI" sz="3200" b="1" dirty="0">
                <a:solidFill>
                  <a:srgbClr val="3D4951"/>
                </a:solidFill>
                <a:latin typeface="TitilliumMimovrste"/>
              </a:rPr>
              <a:t/>
            </a:r>
            <a:br>
              <a:rPr lang="sl-SI" sz="3200" b="1" dirty="0">
                <a:solidFill>
                  <a:srgbClr val="3D4951"/>
                </a:solidFill>
                <a:latin typeface="TitilliumMimovrste"/>
              </a:rPr>
            </a:br>
            <a:endParaRPr lang="sl-SI" sz="3200" dirty="0"/>
          </a:p>
        </p:txBody>
      </p:sp>
      <p:pic>
        <p:nvPicPr>
          <p:cNvPr id="2" name="Slika 1"/>
          <p:cNvPicPr>
            <a:picLocks noChangeAspect="1"/>
          </p:cNvPicPr>
          <p:nvPr/>
        </p:nvPicPr>
        <p:blipFill>
          <a:blip r:embed="rId2"/>
          <a:stretch>
            <a:fillRect/>
          </a:stretch>
        </p:blipFill>
        <p:spPr>
          <a:xfrm>
            <a:off x="9240819" y="3786737"/>
            <a:ext cx="1717076" cy="2682931"/>
          </a:xfrm>
          <a:prstGeom prst="rect">
            <a:avLst/>
          </a:prstGeom>
        </p:spPr>
      </p:pic>
    </p:spTree>
    <p:extLst>
      <p:ext uri="{BB962C8B-B14F-4D97-AF65-F5344CB8AC3E}">
        <p14:creationId xmlns:p14="http://schemas.microsoft.com/office/powerpoint/2010/main" val="2027797374"/>
      </p:ext>
    </p:extLst>
  </p:cSld>
  <p:clrMapOvr>
    <a:masterClrMapping/>
  </p:clrMapOvr>
  <p:transition spd="slow">
    <p:push dir="u"/>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slov 1"/>
          <p:cNvSpPr>
            <a:spLocks noGrp="1"/>
          </p:cNvSpPr>
          <p:nvPr>
            <p:ph type="title"/>
          </p:nvPr>
        </p:nvSpPr>
        <p:spPr>
          <a:xfrm>
            <a:off x="813816" y="340741"/>
            <a:ext cx="10515600" cy="2512628"/>
          </a:xfrm>
        </p:spPr>
        <p:txBody>
          <a:bodyPr>
            <a:normAutofit fontScale="90000"/>
          </a:bodyPr>
          <a:lstStyle/>
          <a:p>
            <a:pPr algn="just"/>
            <a:r>
              <a:rPr lang="sl-SI" sz="3600" b="1" dirty="0" smtClean="0"/>
              <a:t>26</a:t>
            </a:r>
            <a:r>
              <a:rPr lang="sl-SI" sz="4000" b="1" dirty="0" smtClean="0"/>
              <a:t>. Katera država  </a:t>
            </a:r>
            <a:r>
              <a:rPr lang="sl-SI" sz="4000" dirty="0" smtClean="0"/>
              <a:t>je pred nekaj dnevi, v začetku aprila, dobila novega predsednika, ki je tu na sliki? V drugem krogu je ta oseba premagala „političnega mačka“, ki je bil dvakratni predsednik te države in tudi minister vlade.   </a:t>
            </a:r>
            <a:br>
              <a:rPr lang="sl-SI" sz="4000" dirty="0" smtClean="0"/>
            </a:br>
            <a:r>
              <a:rPr lang="sl-SI" b="1" dirty="0" smtClean="0"/>
              <a:t>ČRNA GORA</a:t>
            </a:r>
            <a:endParaRPr lang="sl-SI" b="1" dirty="0"/>
          </a:p>
        </p:txBody>
      </p:sp>
      <p:pic>
        <p:nvPicPr>
          <p:cNvPr id="2" name="Slika 1"/>
          <p:cNvPicPr>
            <a:picLocks noChangeAspect="1"/>
          </p:cNvPicPr>
          <p:nvPr/>
        </p:nvPicPr>
        <p:blipFill>
          <a:blip r:embed="rId2"/>
          <a:stretch>
            <a:fillRect/>
          </a:stretch>
        </p:blipFill>
        <p:spPr>
          <a:xfrm>
            <a:off x="1169795" y="3181236"/>
            <a:ext cx="2581275" cy="3448050"/>
          </a:xfrm>
          <a:prstGeom prst="rect">
            <a:avLst/>
          </a:prstGeom>
        </p:spPr>
      </p:pic>
      <p:sp>
        <p:nvSpPr>
          <p:cNvPr id="3" name="Pravokotnik 2"/>
          <p:cNvSpPr/>
          <p:nvPr/>
        </p:nvSpPr>
        <p:spPr>
          <a:xfrm>
            <a:off x="5293408" y="3244334"/>
            <a:ext cx="2799741" cy="584775"/>
          </a:xfrm>
          <a:prstGeom prst="rect">
            <a:avLst/>
          </a:prstGeom>
        </p:spPr>
        <p:txBody>
          <a:bodyPr wrap="none">
            <a:spAutoFit/>
          </a:bodyPr>
          <a:lstStyle/>
          <a:p>
            <a:r>
              <a:rPr lang="sl-SI" sz="3200" i="1" dirty="0"/>
              <a:t>Jakov </a:t>
            </a:r>
            <a:r>
              <a:rPr lang="sl-SI" sz="3200" i="1" dirty="0" err="1"/>
              <a:t>Milatović</a:t>
            </a:r>
            <a:endParaRPr lang="sl-SI" sz="3200" i="1" dirty="0"/>
          </a:p>
        </p:txBody>
      </p:sp>
    </p:spTree>
    <p:extLst>
      <p:ext uri="{BB962C8B-B14F-4D97-AF65-F5344CB8AC3E}">
        <p14:creationId xmlns:p14="http://schemas.microsoft.com/office/powerpoint/2010/main" val="1152638264"/>
      </p:ext>
    </p:extLst>
  </p:cSld>
  <p:clrMapOvr>
    <a:masterClrMapping/>
  </p:clrMapOvr>
  <p:transition spd="slow">
    <p:push dir="u"/>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1"/>
          <p:cNvSpPr>
            <a:spLocks noGrp="1"/>
          </p:cNvSpPr>
          <p:nvPr>
            <p:ph type="title"/>
          </p:nvPr>
        </p:nvSpPr>
        <p:spPr>
          <a:xfrm>
            <a:off x="766062" y="280415"/>
            <a:ext cx="10570295" cy="3950061"/>
          </a:xfrm>
        </p:spPr>
        <p:txBody>
          <a:bodyPr>
            <a:normAutofit fontScale="90000"/>
          </a:bodyPr>
          <a:lstStyle/>
          <a:p>
            <a:r>
              <a:rPr lang="sl-SI" b="1" dirty="0" smtClean="0"/>
              <a:t>27</a:t>
            </a:r>
            <a:r>
              <a:rPr lang="sl-SI" dirty="0" smtClean="0"/>
              <a:t>. </a:t>
            </a:r>
            <a:r>
              <a:rPr lang="sl-SI" sz="3200" dirty="0" smtClean="0"/>
              <a:t>Ameriška vesoljska agencija Nasa je pred dnevi sporočila imena štirih astronavtov, ki bodo prihodnje leto poleteli okoli Lune. Izbrane je doletela čast, da bodo prvi astronavti po letu 1972 (misija </a:t>
            </a:r>
            <a:r>
              <a:rPr lang="sl-SI" sz="3200" dirty="0" err="1" smtClean="0"/>
              <a:t>Apollo</a:t>
            </a:r>
            <a:r>
              <a:rPr lang="sl-SI" sz="3200" dirty="0" smtClean="0"/>
              <a:t>), ki bodo obkrožili Luno. Nas pa zanima </a:t>
            </a:r>
            <a:r>
              <a:rPr lang="sl-SI" sz="3200" b="1" dirty="0" smtClean="0"/>
              <a:t>kako se imenuje ta misija oz. program? </a:t>
            </a:r>
            <a:r>
              <a:rPr lang="sl-SI" sz="3200" dirty="0" smtClean="0"/>
              <a:t>To bo misija pod številko 2, saj je bila prva misija brez človeške posadke izstreljena  decembra lani in je uspešno obkrožila Luno ter po 26 dneh pristala v Tihem oceanu. Ta program se imenuje po grški boginji. </a:t>
            </a:r>
            <a:r>
              <a:rPr lang="sl-SI" sz="3200" i="1" dirty="0" smtClean="0"/>
              <a:t>Artemida je bila grška boginja Lune.</a:t>
            </a:r>
            <a:r>
              <a:rPr lang="sl-SI" sz="3200" dirty="0" smtClean="0"/>
              <a:t/>
            </a:r>
            <a:br>
              <a:rPr lang="sl-SI" sz="3200" dirty="0" smtClean="0"/>
            </a:br>
            <a:r>
              <a:rPr lang="sl-SI" sz="3200" dirty="0"/>
              <a:t> </a:t>
            </a:r>
            <a:r>
              <a:rPr lang="sl-SI" sz="3200" dirty="0" smtClean="0"/>
              <a:t>                                      </a:t>
            </a:r>
            <a:r>
              <a:rPr lang="sl-SI" sz="5300" b="1" dirty="0" smtClean="0"/>
              <a:t> ARTEMIS</a:t>
            </a:r>
            <a:endParaRPr lang="sl-SI" sz="5300" b="1" dirty="0"/>
          </a:p>
        </p:txBody>
      </p:sp>
      <p:pic>
        <p:nvPicPr>
          <p:cNvPr id="2" name="Slika 1"/>
          <p:cNvPicPr>
            <a:picLocks noChangeAspect="1"/>
          </p:cNvPicPr>
          <p:nvPr/>
        </p:nvPicPr>
        <p:blipFill>
          <a:blip r:embed="rId2"/>
          <a:stretch>
            <a:fillRect/>
          </a:stretch>
        </p:blipFill>
        <p:spPr>
          <a:xfrm>
            <a:off x="7078727" y="3718452"/>
            <a:ext cx="4257630" cy="1721726"/>
          </a:xfrm>
          <a:prstGeom prst="rect">
            <a:avLst/>
          </a:prstGeom>
        </p:spPr>
      </p:pic>
    </p:spTree>
    <p:extLst>
      <p:ext uri="{BB962C8B-B14F-4D97-AF65-F5344CB8AC3E}">
        <p14:creationId xmlns:p14="http://schemas.microsoft.com/office/powerpoint/2010/main" val="1199128241"/>
      </p:ext>
    </p:extLst>
  </p:cSld>
  <p:clrMapOvr>
    <a:masterClrMapping/>
  </p:clrMapOvr>
  <p:transition spd="slow">
    <p:push dir="u"/>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3"/>
          <p:cNvSpPr>
            <a:spLocks noGrp="1"/>
          </p:cNvSpPr>
          <p:nvPr>
            <p:ph type="title"/>
          </p:nvPr>
        </p:nvSpPr>
        <p:spPr>
          <a:xfrm>
            <a:off x="838200" y="365125"/>
            <a:ext cx="10515600" cy="1650962"/>
          </a:xfrm>
        </p:spPr>
        <p:txBody>
          <a:bodyPr>
            <a:normAutofit fontScale="90000"/>
          </a:bodyPr>
          <a:lstStyle/>
          <a:p>
            <a:r>
              <a:rPr lang="sl-SI" b="1" dirty="0" smtClean="0"/>
              <a:t>28. Katera gora </a:t>
            </a:r>
            <a:r>
              <a:rPr lang="sl-SI" dirty="0" smtClean="0"/>
              <a:t>velja za najtežjo med vsemi 14-imi osemtisočaki, saj bi naj imela nad 29 odstotkov „stopnjo umrljivosti“? </a:t>
            </a:r>
            <a:r>
              <a:rPr lang="sl-SI" b="1" dirty="0" smtClean="0"/>
              <a:t>ANNAPURNA</a:t>
            </a:r>
            <a:r>
              <a:rPr lang="sl-SI" dirty="0" smtClean="0"/>
              <a:t> (I)</a:t>
            </a:r>
            <a:endParaRPr lang="sl-SI" b="1" dirty="0"/>
          </a:p>
        </p:txBody>
      </p:sp>
      <p:pic>
        <p:nvPicPr>
          <p:cNvPr id="2" name="Slika 1"/>
          <p:cNvPicPr>
            <a:picLocks noChangeAspect="1"/>
          </p:cNvPicPr>
          <p:nvPr/>
        </p:nvPicPr>
        <p:blipFill>
          <a:blip r:embed="rId2"/>
          <a:stretch>
            <a:fillRect/>
          </a:stretch>
        </p:blipFill>
        <p:spPr>
          <a:xfrm>
            <a:off x="6180463" y="1968324"/>
            <a:ext cx="4793082" cy="4607714"/>
          </a:xfrm>
          <a:prstGeom prst="rect">
            <a:avLst/>
          </a:prstGeom>
        </p:spPr>
      </p:pic>
    </p:spTree>
    <p:extLst>
      <p:ext uri="{BB962C8B-B14F-4D97-AF65-F5344CB8AC3E}">
        <p14:creationId xmlns:p14="http://schemas.microsoft.com/office/powerpoint/2010/main" val="4151764827"/>
      </p:ext>
    </p:extLst>
  </p:cSld>
  <p:clrMapOvr>
    <a:masterClrMapping/>
  </p:clrMapOvr>
  <p:transition spd="slow">
    <p:push dir="u"/>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1"/>
          <p:cNvSpPr>
            <a:spLocks noGrp="1"/>
          </p:cNvSpPr>
          <p:nvPr>
            <p:ph type="title"/>
          </p:nvPr>
        </p:nvSpPr>
        <p:spPr>
          <a:xfrm>
            <a:off x="813816" y="253963"/>
            <a:ext cx="10588642" cy="3249401"/>
          </a:xfrm>
        </p:spPr>
        <p:txBody>
          <a:bodyPr>
            <a:noAutofit/>
          </a:bodyPr>
          <a:lstStyle/>
          <a:p>
            <a:pPr algn="just"/>
            <a:r>
              <a:rPr lang="sl-SI" sz="3600" b="1" dirty="0" smtClean="0"/>
              <a:t>29.</a:t>
            </a:r>
            <a:r>
              <a:rPr lang="sl-SI" sz="3600" b="1" dirty="0" smtClean="0">
                <a:solidFill>
                  <a:srgbClr val="FF0000"/>
                </a:solidFill>
              </a:rPr>
              <a:t> </a:t>
            </a:r>
            <a:r>
              <a:rPr lang="sl-SI" sz="3200" dirty="0" smtClean="0"/>
              <a:t>60-letna malezijska igralka Michelle </a:t>
            </a:r>
            <a:r>
              <a:rPr lang="sl-SI" sz="3200" dirty="0" err="1" smtClean="0"/>
              <a:t>Yeoh</a:t>
            </a:r>
            <a:r>
              <a:rPr lang="sl-SI" sz="3200" dirty="0" smtClean="0"/>
              <a:t>, ki je letos kot prva igralka azijskega rodu osvojila oskarja za najboljšo glavno vlogo, je od leta 2004 spremljevalka oz. partnerica, </a:t>
            </a:r>
            <a:r>
              <a:rPr lang="sl-SI" sz="3200" b="1" dirty="0" smtClean="0"/>
              <a:t>katerega zelo znanega in uspešnega</a:t>
            </a:r>
            <a:r>
              <a:rPr lang="sl-SI" sz="3200" dirty="0" smtClean="0"/>
              <a:t> bivšega športnega direktorja v formuli ena iz konca 90-tih prejšnjega stoletja in začetka 21. stoletja? </a:t>
            </a:r>
            <a:r>
              <a:rPr lang="sl-SI" sz="4000" b="1" dirty="0" smtClean="0"/>
              <a:t>JEAN TODTA</a:t>
            </a:r>
            <a:endParaRPr lang="sl-SI" sz="4000" b="1" dirty="0"/>
          </a:p>
        </p:txBody>
      </p:sp>
      <p:pic>
        <p:nvPicPr>
          <p:cNvPr id="2" name="Slika 1"/>
          <p:cNvPicPr>
            <a:picLocks noChangeAspect="1"/>
          </p:cNvPicPr>
          <p:nvPr/>
        </p:nvPicPr>
        <p:blipFill>
          <a:blip r:embed="rId2"/>
          <a:stretch>
            <a:fillRect/>
          </a:stretch>
        </p:blipFill>
        <p:spPr>
          <a:xfrm>
            <a:off x="8775020" y="3201761"/>
            <a:ext cx="2302697" cy="3471128"/>
          </a:xfrm>
          <a:prstGeom prst="rect">
            <a:avLst/>
          </a:prstGeom>
        </p:spPr>
      </p:pic>
      <p:pic>
        <p:nvPicPr>
          <p:cNvPr id="3" name="Slika 2"/>
          <p:cNvPicPr>
            <a:picLocks noChangeAspect="1"/>
          </p:cNvPicPr>
          <p:nvPr/>
        </p:nvPicPr>
        <p:blipFill>
          <a:blip r:embed="rId3"/>
          <a:stretch>
            <a:fillRect/>
          </a:stretch>
        </p:blipFill>
        <p:spPr>
          <a:xfrm>
            <a:off x="1032888" y="3231177"/>
            <a:ext cx="3957753" cy="3504359"/>
          </a:xfrm>
          <a:prstGeom prst="rect">
            <a:avLst/>
          </a:prstGeom>
        </p:spPr>
      </p:pic>
    </p:spTree>
    <p:extLst>
      <p:ext uri="{BB962C8B-B14F-4D97-AF65-F5344CB8AC3E}">
        <p14:creationId xmlns:p14="http://schemas.microsoft.com/office/powerpoint/2010/main" val="1697174877"/>
      </p:ext>
    </p:extLst>
  </p:cSld>
  <p:clrMapOvr>
    <a:masterClrMapping/>
  </p:clrMapOvr>
  <p:transition spd="slow">
    <p:push dir="u"/>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jeZBesedilom 3"/>
          <p:cNvSpPr txBox="1"/>
          <p:nvPr/>
        </p:nvSpPr>
        <p:spPr>
          <a:xfrm>
            <a:off x="645459" y="322729"/>
            <a:ext cx="10596282" cy="5386090"/>
          </a:xfrm>
          <a:prstGeom prst="rect">
            <a:avLst/>
          </a:prstGeom>
          <a:noFill/>
        </p:spPr>
        <p:txBody>
          <a:bodyPr wrap="square" rtlCol="0">
            <a:spAutoFit/>
          </a:bodyPr>
          <a:lstStyle/>
          <a:p>
            <a:r>
              <a:rPr lang="sl-SI" sz="4400" b="1" dirty="0" smtClean="0"/>
              <a:t>30.</a:t>
            </a:r>
            <a:r>
              <a:rPr lang="sl-SI" dirty="0" smtClean="0"/>
              <a:t/>
            </a:r>
            <a:br>
              <a:rPr lang="sl-SI" dirty="0" smtClean="0"/>
            </a:br>
            <a:r>
              <a:rPr lang="sl-SI" sz="3000" b="1" dirty="0" smtClean="0"/>
              <a:t>A) FESTIVAL ČESA OZ.OBMETEVANJA S ČIM </a:t>
            </a:r>
            <a:r>
              <a:rPr lang="sl-SI" sz="3000" dirty="0" smtClean="0"/>
              <a:t> poteka v občini </a:t>
            </a:r>
            <a:r>
              <a:rPr lang="sl-SI" sz="3000" dirty="0"/>
              <a:t>, </a:t>
            </a:r>
            <a:r>
              <a:rPr lang="sl-SI" sz="3000" dirty="0" err="1"/>
              <a:t>Buñol</a:t>
            </a:r>
            <a:r>
              <a:rPr lang="sl-SI" sz="3000" dirty="0"/>
              <a:t> </a:t>
            </a:r>
            <a:r>
              <a:rPr lang="sl-SI" sz="3000" dirty="0" smtClean="0"/>
              <a:t>v Španiji, blizu </a:t>
            </a:r>
            <a:r>
              <a:rPr lang="sl-SI" sz="3000" dirty="0" err="1" smtClean="0"/>
              <a:t>Valencije</a:t>
            </a:r>
            <a:r>
              <a:rPr lang="sl-SI" sz="3000" dirty="0" smtClean="0"/>
              <a:t>, zadnjo sredo v avgustu? Dogodek traja navadno le eno uro, pred tem pa še že nekaj dni prej v mestu odvijajo številni ognjemeti in tekmovanja v kuhanju </a:t>
            </a:r>
            <a:r>
              <a:rPr lang="sl-SI" sz="3000" dirty="0" err="1" smtClean="0"/>
              <a:t>paelle</a:t>
            </a:r>
            <a:r>
              <a:rPr lang="sl-SI" sz="3000" dirty="0" smtClean="0"/>
              <a:t>.             </a:t>
            </a:r>
            <a:r>
              <a:rPr lang="sl-SI" sz="3000" b="1" dirty="0" smtClean="0"/>
              <a:t>PARADIŽNIKA</a:t>
            </a:r>
          </a:p>
          <a:p>
            <a:endParaRPr lang="sl-SI" sz="3000" b="1" dirty="0" smtClean="0"/>
          </a:p>
          <a:p>
            <a:endParaRPr lang="sl-SI" sz="3000" b="1" dirty="0" smtClean="0"/>
          </a:p>
          <a:p>
            <a:r>
              <a:rPr lang="sl-SI" sz="3000" b="1" dirty="0" smtClean="0"/>
              <a:t>B</a:t>
            </a:r>
            <a:r>
              <a:rPr lang="sl-SI" sz="3000" b="1" dirty="0"/>
              <a:t>) FESTIVAL ČESA OZ.OBMETEVANJA S </a:t>
            </a:r>
            <a:r>
              <a:rPr lang="sl-SI" sz="3000" b="1" dirty="0" smtClean="0"/>
              <a:t>ČIM </a:t>
            </a:r>
            <a:r>
              <a:rPr lang="sl-SI" sz="3000" dirty="0" smtClean="0"/>
              <a:t>poteka v italijanskem mestu </a:t>
            </a:r>
            <a:r>
              <a:rPr lang="sl-SI" sz="3000" dirty="0" err="1" smtClean="0"/>
              <a:t>Ivrea</a:t>
            </a:r>
            <a:r>
              <a:rPr lang="sl-SI" sz="3000" dirty="0" smtClean="0"/>
              <a:t>, v dneh pred pustnih torkom, v mestu, ki je tudi pod zaščito Unesca?  </a:t>
            </a:r>
            <a:r>
              <a:rPr lang="sl-SI" sz="3000" b="1" dirty="0" smtClean="0"/>
              <a:t>POMARANČ</a:t>
            </a:r>
            <a:endParaRPr lang="sl-SI" sz="3000" b="1" dirty="0"/>
          </a:p>
        </p:txBody>
      </p:sp>
    </p:spTree>
    <p:extLst>
      <p:ext uri="{BB962C8B-B14F-4D97-AF65-F5344CB8AC3E}">
        <p14:creationId xmlns:p14="http://schemas.microsoft.com/office/powerpoint/2010/main" val="1998145556"/>
      </p:ext>
    </p:extLst>
  </p:cSld>
  <p:clrMapOvr>
    <a:masterClrMapping/>
  </p:clrMapOvr>
  <p:transition spd="slow">
    <p:push dir="u"/>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slov 1"/>
          <p:cNvSpPr>
            <a:spLocks noGrp="1"/>
          </p:cNvSpPr>
          <p:nvPr>
            <p:ph type="title"/>
          </p:nvPr>
        </p:nvSpPr>
        <p:spPr>
          <a:xfrm>
            <a:off x="682999" y="353567"/>
            <a:ext cx="10047430" cy="4714192"/>
          </a:xfrm>
        </p:spPr>
        <p:txBody>
          <a:bodyPr>
            <a:normAutofit/>
          </a:bodyPr>
          <a:lstStyle/>
          <a:p>
            <a:pPr algn="just"/>
            <a:r>
              <a:rPr lang="sl-SI" sz="3600" b="1" dirty="0" smtClean="0"/>
              <a:t>31. Soli katere kisline oz. elementa so nitrati?</a:t>
            </a:r>
            <a:br>
              <a:rPr lang="sl-SI" sz="3600" b="1" dirty="0" smtClean="0"/>
            </a:br>
            <a:r>
              <a:rPr lang="sl-SI" sz="3200" b="1" dirty="0" smtClean="0"/>
              <a:t> </a:t>
            </a:r>
            <a:r>
              <a:rPr lang="sl-SI" sz="3200" dirty="0" smtClean="0"/>
              <a:t>Vsi nitrati so v vodi dobro topni in so močni oksidanti kot kislina sama. V organski kemiji jim rečemo estrom </a:t>
            </a:r>
            <a:r>
              <a:rPr lang="sl-SI" sz="3200" i="1" dirty="0" smtClean="0"/>
              <a:t>dušikove</a:t>
            </a:r>
            <a:r>
              <a:rPr lang="sl-SI" sz="3200" dirty="0" smtClean="0"/>
              <a:t> kisline in alkoholov.</a:t>
            </a:r>
            <a:r>
              <a:rPr lang="sl-SI" sz="3200" b="1" dirty="0" smtClean="0"/>
              <a:t> </a:t>
            </a:r>
            <a:r>
              <a:rPr lang="sl-SI" sz="3200" dirty="0" smtClean="0"/>
              <a:t>Nitrati so naravno prisotni v živilih kot sta pesa in špinača. Določeni pozitivni učinki, ki so lahko posledica uživanja pese  ali pesinega soka, naj bi bili v veliki meri povezani prav s prisotnostjo večjih količin nitratov. </a:t>
            </a:r>
            <a:br>
              <a:rPr lang="sl-SI" sz="3200" dirty="0" smtClean="0"/>
            </a:br>
            <a:r>
              <a:rPr lang="sl-SI" sz="3200" dirty="0" smtClean="0"/>
              <a:t>                                                     </a:t>
            </a:r>
            <a:r>
              <a:rPr lang="sl-SI" b="1" dirty="0" smtClean="0"/>
              <a:t>DUŠIKA</a:t>
            </a:r>
            <a:endParaRPr lang="sl-SI" b="1" dirty="0"/>
          </a:p>
        </p:txBody>
      </p:sp>
      <p:pic>
        <p:nvPicPr>
          <p:cNvPr id="2" name="Slika 1"/>
          <p:cNvPicPr>
            <a:picLocks noChangeAspect="1"/>
          </p:cNvPicPr>
          <p:nvPr/>
        </p:nvPicPr>
        <p:blipFill>
          <a:blip r:embed="rId2"/>
          <a:stretch>
            <a:fillRect/>
          </a:stretch>
        </p:blipFill>
        <p:spPr>
          <a:xfrm>
            <a:off x="8419412" y="4473823"/>
            <a:ext cx="2095500" cy="1876425"/>
          </a:xfrm>
          <a:prstGeom prst="rect">
            <a:avLst/>
          </a:prstGeom>
        </p:spPr>
      </p:pic>
    </p:spTree>
    <p:extLst>
      <p:ext uri="{BB962C8B-B14F-4D97-AF65-F5344CB8AC3E}">
        <p14:creationId xmlns:p14="http://schemas.microsoft.com/office/powerpoint/2010/main" val="3319552308"/>
      </p:ext>
    </p:extLst>
  </p:cSld>
  <p:clrMapOvr>
    <a:masterClrMapping/>
  </p:clrMapOvr>
  <p:transition spd="slow">
    <p:push dir="u"/>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1"/>
          <p:cNvSpPr>
            <a:spLocks noGrp="1"/>
          </p:cNvSpPr>
          <p:nvPr>
            <p:ph type="title"/>
          </p:nvPr>
        </p:nvSpPr>
        <p:spPr>
          <a:xfrm>
            <a:off x="736539" y="341376"/>
            <a:ext cx="10643885" cy="3206744"/>
          </a:xfrm>
        </p:spPr>
        <p:txBody>
          <a:bodyPr>
            <a:noAutofit/>
          </a:bodyPr>
          <a:lstStyle/>
          <a:p>
            <a:pPr algn="just"/>
            <a:r>
              <a:rPr lang="sl-SI" sz="3600" b="1" dirty="0" smtClean="0"/>
              <a:t>32. </a:t>
            </a:r>
            <a:r>
              <a:rPr lang="sl-SI" sz="3200" b="1" dirty="0" smtClean="0"/>
              <a:t>Po kateri veliki bitki </a:t>
            </a:r>
            <a:r>
              <a:rPr lang="sl-SI" sz="3200" dirty="0" smtClean="0"/>
              <a:t> je francoski diplomat oz. zunanji minister,</a:t>
            </a:r>
            <a:r>
              <a:rPr lang="sl-SI" sz="3200" dirty="0">
                <a:solidFill>
                  <a:srgbClr val="202124"/>
                </a:solidFill>
                <a:latin typeface="Google Sans"/>
              </a:rPr>
              <a:t> </a:t>
            </a:r>
            <a:r>
              <a:rPr lang="sl-SI" sz="3200" dirty="0" smtClean="0">
                <a:solidFill>
                  <a:schemeClr val="bg2">
                    <a:lumMod val="25000"/>
                  </a:schemeClr>
                </a:solidFill>
                <a:latin typeface="+mn-lt"/>
              </a:rPr>
              <a:t>Charles-Maurice de </a:t>
            </a:r>
            <a:r>
              <a:rPr lang="sl-SI" sz="3200" dirty="0" err="1" smtClean="0">
                <a:solidFill>
                  <a:schemeClr val="bg2">
                    <a:lumMod val="25000"/>
                  </a:schemeClr>
                </a:solidFill>
                <a:latin typeface="+mn-lt"/>
              </a:rPr>
              <a:t>Talleyrand-Périgord</a:t>
            </a:r>
            <a:r>
              <a:rPr lang="sl-SI" sz="3200" dirty="0" smtClean="0">
                <a:solidFill>
                  <a:srgbClr val="202124"/>
                </a:solidFill>
                <a:latin typeface="Google Sans"/>
              </a:rPr>
              <a:t>,</a:t>
            </a:r>
            <a:r>
              <a:rPr lang="sl-SI" sz="3200" dirty="0" smtClean="0"/>
              <a:t> v času vladanja Napoleona (I.), cinično izjavil:“ To je začetek konca“ ?</a:t>
            </a:r>
            <a:r>
              <a:rPr lang="sl-SI" sz="3200" b="1" dirty="0" smtClean="0"/>
              <a:t> </a:t>
            </a:r>
            <a:br>
              <a:rPr lang="sl-SI" sz="3200" b="1" dirty="0" smtClean="0"/>
            </a:br>
            <a:r>
              <a:rPr lang="sl-SI" sz="3200" b="1" dirty="0"/>
              <a:t> </a:t>
            </a:r>
            <a:r>
              <a:rPr lang="sl-SI" sz="3200" b="1" dirty="0" smtClean="0"/>
              <a:t>BITKA ZA MOSKVO, POHOD NA RUSIJO</a:t>
            </a:r>
            <a:r>
              <a:rPr lang="sl-SI" sz="3600" b="1" dirty="0" smtClean="0"/>
              <a:t>  (1812)</a:t>
            </a:r>
            <a:endParaRPr lang="sl-SI" sz="3600" dirty="0"/>
          </a:p>
        </p:txBody>
      </p:sp>
      <p:pic>
        <p:nvPicPr>
          <p:cNvPr id="2" name="Slika 1"/>
          <p:cNvPicPr>
            <a:picLocks noChangeAspect="1"/>
          </p:cNvPicPr>
          <p:nvPr/>
        </p:nvPicPr>
        <p:blipFill>
          <a:blip r:embed="rId2"/>
          <a:stretch>
            <a:fillRect/>
          </a:stretch>
        </p:blipFill>
        <p:spPr>
          <a:xfrm>
            <a:off x="8627018" y="2544897"/>
            <a:ext cx="2753406" cy="3404212"/>
          </a:xfrm>
          <a:prstGeom prst="rect">
            <a:avLst/>
          </a:prstGeom>
        </p:spPr>
      </p:pic>
    </p:spTree>
    <p:extLst>
      <p:ext uri="{BB962C8B-B14F-4D97-AF65-F5344CB8AC3E}">
        <p14:creationId xmlns:p14="http://schemas.microsoft.com/office/powerpoint/2010/main" val="1588019368"/>
      </p:ext>
    </p:extLst>
  </p:cSld>
  <p:clrMapOvr>
    <a:masterClrMapping/>
  </p:clrMapOvr>
  <p:transition spd="slow">
    <p:push dir="u"/>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1"/>
          <p:cNvSpPr>
            <a:spLocks noGrp="1"/>
          </p:cNvSpPr>
          <p:nvPr>
            <p:ph type="title"/>
          </p:nvPr>
        </p:nvSpPr>
        <p:spPr>
          <a:xfrm>
            <a:off x="838199" y="365125"/>
            <a:ext cx="10674428" cy="5341612"/>
          </a:xfrm>
        </p:spPr>
        <p:txBody>
          <a:bodyPr>
            <a:noAutofit/>
          </a:bodyPr>
          <a:lstStyle/>
          <a:p>
            <a:r>
              <a:rPr lang="sl-SI" sz="3200" b="1" dirty="0"/>
              <a:t/>
            </a:r>
            <a:br>
              <a:rPr lang="sl-SI" sz="3200" b="1" dirty="0"/>
            </a:br>
            <a:r>
              <a:rPr lang="sl-SI" sz="3200" b="1" dirty="0" smtClean="0"/>
              <a:t>33. Katera trditev </a:t>
            </a:r>
            <a:r>
              <a:rPr lang="sl-SI" sz="3200" b="1" u="sng" dirty="0" smtClean="0"/>
              <a:t>ni</a:t>
            </a:r>
            <a:r>
              <a:rPr lang="sl-SI" sz="3200" b="1" dirty="0" smtClean="0"/>
              <a:t> pravilna:</a:t>
            </a:r>
            <a:br>
              <a:rPr lang="sl-SI" sz="3200" b="1" dirty="0" smtClean="0"/>
            </a:br>
            <a:r>
              <a:rPr lang="sl-SI" sz="3200" b="1" dirty="0"/>
              <a:t/>
            </a:r>
            <a:br>
              <a:rPr lang="sl-SI" sz="3200" b="1" dirty="0"/>
            </a:br>
            <a:r>
              <a:rPr lang="sl-SI" sz="3200" dirty="0" smtClean="0"/>
              <a:t>a)</a:t>
            </a:r>
            <a:r>
              <a:rPr lang="sl-SI" sz="2800" dirty="0" smtClean="0"/>
              <a:t> </a:t>
            </a:r>
            <a:r>
              <a:rPr lang="sl-SI" sz="3200" dirty="0" smtClean="0"/>
              <a:t>Winston Churchill </a:t>
            </a:r>
            <a:r>
              <a:rPr lang="sl-SI" sz="2800" dirty="0" smtClean="0"/>
              <a:t>j</a:t>
            </a:r>
            <a:r>
              <a:rPr lang="sl-SI" sz="3200" dirty="0" smtClean="0"/>
              <a:t>e dobil Nobelovo nagrado za književnost. (1953)</a:t>
            </a:r>
            <a:br>
              <a:rPr lang="sl-SI" sz="3200" dirty="0" smtClean="0"/>
            </a:br>
            <a:r>
              <a:rPr lang="sl-SI" sz="3200" dirty="0" smtClean="0"/>
              <a:t/>
            </a:r>
            <a:br>
              <a:rPr lang="sl-SI" sz="3200" dirty="0" smtClean="0"/>
            </a:br>
            <a:r>
              <a:rPr lang="sl-SI" sz="3200" dirty="0" smtClean="0"/>
              <a:t>b) Adolf Hitler je bil predlagan za Nobelovo nagrado za mir. </a:t>
            </a:r>
            <a:br>
              <a:rPr lang="sl-SI" sz="3200" dirty="0" smtClean="0"/>
            </a:br>
            <a:r>
              <a:rPr lang="sl-SI" sz="3200" dirty="0"/>
              <a:t/>
            </a:r>
            <a:br>
              <a:rPr lang="sl-SI" sz="3200" dirty="0"/>
            </a:br>
            <a:r>
              <a:rPr lang="sl-SI" sz="3200" b="1" dirty="0" smtClean="0"/>
              <a:t>c) Mahatma </a:t>
            </a:r>
            <a:r>
              <a:rPr lang="sl-SI" sz="3200" b="1" dirty="0" err="1" smtClean="0"/>
              <a:t>Gandhi</a:t>
            </a:r>
            <a:r>
              <a:rPr lang="sl-SI" sz="3200" b="1" dirty="0" smtClean="0"/>
              <a:t> je dobil Nobelovo nagrado za mir.</a:t>
            </a:r>
            <a:br>
              <a:rPr lang="sl-SI" sz="3200" b="1" dirty="0" smtClean="0"/>
            </a:br>
            <a:r>
              <a:rPr lang="sl-SI" sz="3200" b="1" dirty="0" smtClean="0"/>
              <a:t/>
            </a:r>
            <a:br>
              <a:rPr lang="sl-SI" sz="3200" b="1" dirty="0" smtClean="0"/>
            </a:br>
            <a:r>
              <a:rPr lang="sl-SI" sz="3200" dirty="0" smtClean="0"/>
              <a:t>d) Barack Obama je dobil Nobelovo nagrado za mir.</a:t>
            </a:r>
            <a:r>
              <a:rPr lang="sl-SI" sz="3200" b="1" dirty="0" smtClean="0"/>
              <a:t> </a:t>
            </a:r>
            <a:r>
              <a:rPr lang="sl-SI" sz="3200" dirty="0" smtClean="0"/>
              <a:t>(2009)       </a:t>
            </a:r>
            <a:endParaRPr lang="sl-SI" sz="3200" dirty="0"/>
          </a:p>
        </p:txBody>
      </p:sp>
    </p:spTree>
    <p:extLst>
      <p:ext uri="{BB962C8B-B14F-4D97-AF65-F5344CB8AC3E}">
        <p14:creationId xmlns:p14="http://schemas.microsoft.com/office/powerpoint/2010/main" val="1823880826"/>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slov 3"/>
          <p:cNvSpPr>
            <a:spLocks noGrp="1"/>
          </p:cNvSpPr>
          <p:nvPr>
            <p:ph type="title"/>
          </p:nvPr>
        </p:nvSpPr>
        <p:spPr>
          <a:xfrm>
            <a:off x="838200" y="780586"/>
            <a:ext cx="10515600" cy="1974806"/>
          </a:xfrm>
        </p:spPr>
        <p:txBody>
          <a:bodyPr>
            <a:noAutofit/>
          </a:bodyPr>
          <a:lstStyle/>
          <a:p>
            <a:r>
              <a:rPr lang="sl-SI" sz="4800" b="1" dirty="0" smtClean="0"/>
              <a:t/>
            </a:r>
            <a:br>
              <a:rPr lang="sl-SI" sz="4800" b="1" dirty="0" smtClean="0"/>
            </a:br>
            <a:r>
              <a:rPr lang="sl-SI" sz="4800" b="1" dirty="0"/>
              <a:t/>
            </a:r>
            <a:br>
              <a:rPr lang="sl-SI" sz="4800" b="1" dirty="0"/>
            </a:br>
            <a:r>
              <a:rPr lang="sl-SI" sz="4800" b="1" dirty="0" smtClean="0"/>
              <a:t/>
            </a:r>
            <a:br>
              <a:rPr lang="sl-SI" sz="4800" b="1" dirty="0" smtClean="0"/>
            </a:br>
            <a:r>
              <a:rPr lang="sl-SI" sz="4800" b="1" dirty="0" smtClean="0"/>
              <a:t>1.</a:t>
            </a:r>
            <a:r>
              <a:rPr lang="sl-SI" sz="4800" dirty="0" smtClean="0"/>
              <a:t> </a:t>
            </a:r>
            <a:r>
              <a:rPr lang="sl-SI" sz="3600" b="1" dirty="0" smtClean="0"/>
              <a:t>Katera popularna  društvena igra </a:t>
            </a:r>
            <a:r>
              <a:rPr lang="sl-SI" sz="3600" dirty="0" smtClean="0"/>
              <a:t>danes praznuje svoj praznik? Igro je izumil arhitekt Alfred </a:t>
            </a:r>
            <a:r>
              <a:rPr lang="sl-SI" sz="3600" dirty="0" err="1" smtClean="0"/>
              <a:t>Mosher</a:t>
            </a:r>
            <a:r>
              <a:rPr lang="sl-SI" sz="3600" dirty="0" smtClean="0"/>
              <a:t> </a:t>
            </a:r>
            <a:r>
              <a:rPr lang="sl-SI" sz="3600" dirty="0" err="1" smtClean="0"/>
              <a:t>Butts</a:t>
            </a:r>
            <a:r>
              <a:rPr lang="sl-SI" sz="3600" dirty="0" smtClean="0"/>
              <a:t> leta 1938 kot različico igre </a:t>
            </a:r>
            <a:r>
              <a:rPr lang="sl-SI" sz="3600" dirty="0" err="1" smtClean="0"/>
              <a:t>Lexiko</a:t>
            </a:r>
            <a:r>
              <a:rPr lang="sl-SI" sz="3600" dirty="0" smtClean="0"/>
              <a:t>, ki jo je izumil že prej. Igra je zelo popularna predvsem v angleško govorečih državah, kjer imajo klube, turnirje,.. Obstaja 31 tujejezičnih različic: francoska, nizozemska, nemška, španska, portugalska, angleška, italijanska, madžarska, slovenščina, slovaščina, poljska… danska, švedska, norveška, finska, arabska, hebrejska, turška… in celo verzija v</a:t>
            </a:r>
            <a:r>
              <a:rPr lang="sl-SI" sz="3600" i="1" dirty="0" smtClean="0"/>
              <a:t> </a:t>
            </a:r>
            <a:r>
              <a:rPr lang="sl-SI" sz="3600" i="1" dirty="0" err="1" smtClean="0"/>
              <a:t>braillovi</a:t>
            </a:r>
            <a:r>
              <a:rPr lang="sl-SI" sz="3600" i="1" dirty="0" smtClean="0"/>
              <a:t> </a:t>
            </a:r>
            <a:r>
              <a:rPr lang="sl-SI" sz="3600" dirty="0" smtClean="0"/>
              <a:t>pisavi.</a:t>
            </a:r>
            <a:endParaRPr lang="sl-SI" sz="4800" u="sng" dirty="0"/>
          </a:p>
        </p:txBody>
      </p:sp>
    </p:spTree>
    <p:extLst>
      <p:ext uri="{BB962C8B-B14F-4D97-AF65-F5344CB8AC3E}">
        <p14:creationId xmlns:p14="http://schemas.microsoft.com/office/powerpoint/2010/main" val="2103202959"/>
      </p:ext>
    </p:extLst>
  </p:cSld>
  <p:clrMapOvr>
    <a:masterClrMapping/>
  </p:clrMapOvr>
  <p:transition spd="slow">
    <p:push dir="u"/>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1"/>
          <p:cNvSpPr>
            <a:spLocks noGrp="1"/>
          </p:cNvSpPr>
          <p:nvPr>
            <p:ph type="title"/>
          </p:nvPr>
        </p:nvSpPr>
        <p:spPr>
          <a:xfrm>
            <a:off x="838199" y="365124"/>
            <a:ext cx="10399005" cy="2609429"/>
          </a:xfrm>
        </p:spPr>
        <p:txBody>
          <a:bodyPr>
            <a:noAutofit/>
          </a:bodyPr>
          <a:lstStyle/>
          <a:p>
            <a:r>
              <a:rPr lang="sl-SI" sz="3600" b="1" dirty="0" smtClean="0"/>
              <a:t>34. Kako se imenuje oz. označuje </a:t>
            </a:r>
            <a:r>
              <a:rPr lang="sl-SI" sz="3600" dirty="0" smtClean="0"/>
              <a:t>papeški nagovor in apostolski blagoslov, ki ga daje papež ob določenih slovesnih priložnosti (npr. ob veliki noči, božiču)? </a:t>
            </a:r>
            <a:r>
              <a:rPr lang="sl-SI" sz="3600" dirty="0"/>
              <a:t>Navedite točno kraj oz. lokacijo (ne države) spodnje slike.      </a:t>
            </a:r>
            <a:r>
              <a:rPr lang="sl-SI" b="1" dirty="0" smtClean="0"/>
              <a:t>URBI ET ORBI     TRG  SVETEGA PETRA</a:t>
            </a:r>
            <a:endParaRPr lang="sl-SI" b="1" dirty="0"/>
          </a:p>
        </p:txBody>
      </p:sp>
      <p:pic>
        <p:nvPicPr>
          <p:cNvPr id="2" name="Slika 1"/>
          <p:cNvPicPr>
            <a:picLocks noChangeAspect="1"/>
          </p:cNvPicPr>
          <p:nvPr/>
        </p:nvPicPr>
        <p:blipFill>
          <a:blip r:embed="rId2"/>
          <a:stretch>
            <a:fillRect/>
          </a:stretch>
        </p:blipFill>
        <p:spPr>
          <a:xfrm>
            <a:off x="5761823" y="2974553"/>
            <a:ext cx="5475382" cy="3731018"/>
          </a:xfrm>
          <a:prstGeom prst="rect">
            <a:avLst/>
          </a:prstGeom>
        </p:spPr>
      </p:pic>
    </p:spTree>
    <p:extLst>
      <p:ext uri="{BB962C8B-B14F-4D97-AF65-F5344CB8AC3E}">
        <p14:creationId xmlns:p14="http://schemas.microsoft.com/office/powerpoint/2010/main" val="2835675075"/>
      </p:ext>
    </p:extLst>
  </p:cSld>
  <p:clrMapOvr>
    <a:masterClrMapping/>
  </p:clrMapOvr>
  <p:transition spd="slow">
    <p:push dir="u"/>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1"/>
          <p:cNvSpPr>
            <a:spLocks noGrp="1"/>
          </p:cNvSpPr>
          <p:nvPr>
            <p:ph type="title"/>
          </p:nvPr>
        </p:nvSpPr>
        <p:spPr>
          <a:xfrm>
            <a:off x="813816" y="253963"/>
            <a:ext cx="9894579" cy="4703627"/>
          </a:xfrm>
        </p:spPr>
        <p:txBody>
          <a:bodyPr>
            <a:noAutofit/>
          </a:bodyPr>
          <a:lstStyle/>
          <a:p>
            <a:pPr algn="just"/>
            <a:r>
              <a:rPr lang="sl-SI" sz="2800" b="1" dirty="0" smtClean="0"/>
              <a:t>35. </a:t>
            </a:r>
            <a:r>
              <a:rPr lang="sl-SI" sz="2800" dirty="0" smtClean="0"/>
              <a:t>13. MARCA LETOS je umrl legendarni ameriški atlet Dick </a:t>
            </a:r>
            <a:r>
              <a:rPr lang="sl-SI" sz="2800" dirty="0" err="1" smtClean="0"/>
              <a:t>Fosbury</a:t>
            </a:r>
            <a:r>
              <a:rPr lang="sl-SI" sz="2800" dirty="0" smtClean="0"/>
              <a:t>, s polnim imenom Richard Douglas </a:t>
            </a:r>
            <a:r>
              <a:rPr lang="sl-SI" sz="2800" dirty="0" err="1" smtClean="0"/>
              <a:t>Fosbury</a:t>
            </a:r>
            <a:r>
              <a:rPr lang="sl-SI" sz="2800" dirty="0" smtClean="0"/>
              <a:t>, ki je izumil nov slog (poimenovan po njem)  v eni disciplini. </a:t>
            </a:r>
            <a:r>
              <a:rPr lang="sl-SI" sz="2800" b="1" dirty="0" smtClean="0"/>
              <a:t>Katera je bila ta disciplina? </a:t>
            </a:r>
            <a:r>
              <a:rPr lang="sl-SI" sz="2800" dirty="0" smtClean="0"/>
              <a:t>To „revolucijo“  je predstavil na ameriških olimpijskih kvalifikacijah in nato še na Olimpijskih igrah v Ciudad de Mexicu leta 1968, kjer je dosegel tudi svetovni rekord.  </a:t>
            </a:r>
            <a:r>
              <a:rPr lang="sl-SI" sz="2800" b="1" dirty="0" smtClean="0"/>
              <a:t>Za dodatno točko navedite disciplino v kateri je bil postavljen drugi oz. preostali svetovni rekord</a:t>
            </a:r>
            <a:r>
              <a:rPr lang="sl-SI" sz="2800" dirty="0" smtClean="0"/>
              <a:t>, ki ga je postavil tudi zelo znani atlet, Bob </a:t>
            </a:r>
            <a:r>
              <a:rPr lang="sl-SI" sz="2800" dirty="0" err="1" smtClean="0"/>
              <a:t>Beamon</a:t>
            </a:r>
            <a:r>
              <a:rPr lang="sl-SI" sz="2800" dirty="0" smtClean="0"/>
              <a:t>?</a:t>
            </a:r>
            <a:br>
              <a:rPr lang="sl-SI" sz="2800" dirty="0" smtClean="0"/>
            </a:br>
            <a:r>
              <a:rPr lang="sl-SI" sz="2800" b="1" dirty="0" smtClean="0"/>
              <a:t>SKOK V VIŠINO (</a:t>
            </a:r>
            <a:r>
              <a:rPr lang="sl-SI" sz="2800" i="1" dirty="0" err="1" smtClean="0"/>
              <a:t>Fosbury</a:t>
            </a:r>
            <a:r>
              <a:rPr lang="sl-SI" sz="2800" i="1" dirty="0" smtClean="0"/>
              <a:t> </a:t>
            </a:r>
            <a:r>
              <a:rPr lang="sl-SI" sz="2800" i="1" dirty="0" err="1" smtClean="0"/>
              <a:t>Flop</a:t>
            </a:r>
            <a:r>
              <a:rPr lang="sl-SI" sz="2800" b="1" dirty="0" smtClean="0"/>
              <a:t>)-</a:t>
            </a:r>
            <a:r>
              <a:rPr lang="sl-SI" sz="2800" u="sng" dirty="0" smtClean="0"/>
              <a:t>2,24 M </a:t>
            </a:r>
            <a:r>
              <a:rPr lang="sl-SI" sz="2800" b="1" dirty="0" smtClean="0"/>
              <a:t>                       SKOK V DALJAVO (</a:t>
            </a:r>
            <a:r>
              <a:rPr lang="sl-SI" sz="2800" u="sng" dirty="0" smtClean="0"/>
              <a:t>8,90 M)</a:t>
            </a:r>
            <a:endParaRPr lang="sl-SI" sz="2800" u="sng" dirty="0">
              <a:solidFill>
                <a:srgbClr val="FF0000"/>
              </a:solidFill>
            </a:endParaRPr>
          </a:p>
        </p:txBody>
      </p:sp>
      <p:pic>
        <p:nvPicPr>
          <p:cNvPr id="2" name="Slika 1"/>
          <p:cNvPicPr>
            <a:picLocks noChangeAspect="1"/>
          </p:cNvPicPr>
          <p:nvPr/>
        </p:nvPicPr>
        <p:blipFill>
          <a:blip r:embed="rId2"/>
          <a:stretch>
            <a:fillRect/>
          </a:stretch>
        </p:blipFill>
        <p:spPr>
          <a:xfrm>
            <a:off x="2666083" y="4162463"/>
            <a:ext cx="2654348" cy="2557826"/>
          </a:xfrm>
          <a:prstGeom prst="rect">
            <a:avLst/>
          </a:prstGeom>
        </p:spPr>
      </p:pic>
      <p:pic>
        <p:nvPicPr>
          <p:cNvPr id="3" name="Slika 2"/>
          <p:cNvPicPr>
            <a:picLocks noChangeAspect="1"/>
          </p:cNvPicPr>
          <p:nvPr/>
        </p:nvPicPr>
        <p:blipFill>
          <a:blip r:embed="rId3"/>
          <a:stretch>
            <a:fillRect/>
          </a:stretch>
        </p:blipFill>
        <p:spPr>
          <a:xfrm>
            <a:off x="8394852" y="4149077"/>
            <a:ext cx="2567225" cy="2571212"/>
          </a:xfrm>
          <a:prstGeom prst="rect">
            <a:avLst/>
          </a:prstGeom>
        </p:spPr>
      </p:pic>
    </p:spTree>
    <p:extLst>
      <p:ext uri="{BB962C8B-B14F-4D97-AF65-F5344CB8AC3E}">
        <p14:creationId xmlns:p14="http://schemas.microsoft.com/office/powerpoint/2010/main" val="3285486663"/>
      </p:ext>
    </p:extLst>
  </p:cSld>
  <p:clrMapOvr>
    <a:masterClrMapping/>
  </p:clrMapOvr>
  <p:transition spd="slow">
    <p:push dir="u"/>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slov 1"/>
          <p:cNvSpPr>
            <a:spLocks noGrp="1"/>
          </p:cNvSpPr>
          <p:nvPr>
            <p:ph type="title"/>
          </p:nvPr>
        </p:nvSpPr>
        <p:spPr>
          <a:xfrm>
            <a:off x="826008" y="365125"/>
            <a:ext cx="10984074" cy="2924688"/>
          </a:xfrm>
        </p:spPr>
        <p:txBody>
          <a:bodyPr>
            <a:normAutofit/>
          </a:bodyPr>
          <a:lstStyle/>
          <a:p>
            <a:pPr algn="just"/>
            <a:r>
              <a:rPr lang="sl-SI" sz="3600" b="1" dirty="0" smtClean="0"/>
              <a:t>36. Katera oseba na sliki </a:t>
            </a:r>
            <a:r>
              <a:rPr lang="sl-SI" sz="3600" dirty="0"/>
              <a:t>j</a:t>
            </a:r>
            <a:r>
              <a:rPr lang="sl-SI" sz="3600" dirty="0" smtClean="0"/>
              <a:t>e leta 1903 dobila Nobelovo nagrado za fiziko, ki si jo je razdelil z zakoncema Curie? Ta oseba je leta 1896 pri preučevanju  fosforescence uranovih soli po naključju odkril radioaktivnost, zaradi česar je potem dobil to Nobelovo nagrado.</a:t>
            </a:r>
            <a:endParaRPr lang="sl-SI" sz="3600" dirty="0"/>
          </a:p>
        </p:txBody>
      </p:sp>
      <p:pic>
        <p:nvPicPr>
          <p:cNvPr id="2" name="Slika 1"/>
          <p:cNvPicPr>
            <a:picLocks noChangeAspect="1"/>
          </p:cNvPicPr>
          <p:nvPr/>
        </p:nvPicPr>
        <p:blipFill>
          <a:blip r:embed="rId2"/>
          <a:stretch>
            <a:fillRect/>
          </a:stretch>
        </p:blipFill>
        <p:spPr>
          <a:xfrm>
            <a:off x="8044837" y="2975414"/>
            <a:ext cx="2850844" cy="3561343"/>
          </a:xfrm>
          <a:prstGeom prst="rect">
            <a:avLst/>
          </a:prstGeom>
        </p:spPr>
      </p:pic>
      <p:sp>
        <p:nvSpPr>
          <p:cNvPr id="3" name="Pravokotnik 2"/>
          <p:cNvSpPr/>
          <p:nvPr/>
        </p:nvSpPr>
        <p:spPr>
          <a:xfrm>
            <a:off x="1035586" y="3244334"/>
            <a:ext cx="10258567" cy="830997"/>
          </a:xfrm>
          <a:prstGeom prst="rect">
            <a:avLst/>
          </a:prstGeom>
        </p:spPr>
        <p:txBody>
          <a:bodyPr wrap="square">
            <a:spAutoFit/>
          </a:bodyPr>
          <a:lstStyle/>
          <a:p>
            <a:r>
              <a:rPr lang="sl-SI" sz="4800" b="1" dirty="0" err="1"/>
              <a:t>Antoine</a:t>
            </a:r>
            <a:r>
              <a:rPr lang="sl-SI" sz="4800" b="1" dirty="0"/>
              <a:t> Henri </a:t>
            </a:r>
            <a:r>
              <a:rPr lang="sl-SI" sz="4800" b="1" dirty="0" err="1"/>
              <a:t>Becquerel</a:t>
            </a:r>
            <a:endParaRPr lang="sl-SI" sz="4800" b="1" dirty="0"/>
          </a:p>
        </p:txBody>
      </p:sp>
    </p:spTree>
    <p:extLst>
      <p:ext uri="{BB962C8B-B14F-4D97-AF65-F5344CB8AC3E}">
        <p14:creationId xmlns:p14="http://schemas.microsoft.com/office/powerpoint/2010/main" val="4249535487"/>
      </p:ext>
    </p:extLst>
  </p:cSld>
  <p:clrMapOvr>
    <a:masterClrMapping/>
  </p:clrMapOvr>
  <p:transition spd="slow">
    <p:push dir="u"/>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1"/>
          <p:cNvSpPr>
            <a:spLocks noGrp="1"/>
          </p:cNvSpPr>
          <p:nvPr>
            <p:ph type="title"/>
          </p:nvPr>
        </p:nvSpPr>
        <p:spPr>
          <a:xfrm>
            <a:off x="838199" y="365124"/>
            <a:ext cx="10806630" cy="2665063"/>
          </a:xfrm>
        </p:spPr>
        <p:txBody>
          <a:bodyPr>
            <a:normAutofit fontScale="90000"/>
          </a:bodyPr>
          <a:lstStyle/>
          <a:p>
            <a:pPr algn="just"/>
            <a:r>
              <a:rPr lang="sl-SI" b="1" dirty="0" smtClean="0"/>
              <a:t>37. </a:t>
            </a:r>
            <a:r>
              <a:rPr lang="sl-SI" sz="3600" b="1" dirty="0" smtClean="0"/>
              <a:t>Kateri slavni igralec </a:t>
            </a:r>
            <a:r>
              <a:rPr lang="sl-SI" sz="3600" dirty="0" smtClean="0"/>
              <a:t>igra Tita v filmu Sutjeska iz leta 1973, ki je bil izbran za jugoslovanskega kandidata za oskarja za najboljši tujejezični film? Ta igralec je bil dvakrat poročen (in tudi ločen) z Elizabeth Taylor. Bil je tudi konec 60-tih eden najbolje plačanih igralcev na svetu, saj naj bi prejemal najmanj milijonov dolarjev bruto letnega prihodka.                 </a:t>
            </a:r>
            <a:r>
              <a:rPr lang="sl-SI" b="1" dirty="0" smtClean="0"/>
              <a:t>RICHARD BURTON</a:t>
            </a:r>
            <a:endParaRPr lang="sl-SI" b="1" dirty="0"/>
          </a:p>
        </p:txBody>
      </p:sp>
      <p:pic>
        <p:nvPicPr>
          <p:cNvPr id="2" name="Slika 1"/>
          <p:cNvPicPr>
            <a:picLocks noChangeAspect="1"/>
          </p:cNvPicPr>
          <p:nvPr/>
        </p:nvPicPr>
        <p:blipFill>
          <a:blip r:embed="rId2"/>
          <a:stretch>
            <a:fillRect/>
          </a:stretch>
        </p:blipFill>
        <p:spPr>
          <a:xfrm>
            <a:off x="5949107" y="3030187"/>
            <a:ext cx="5180109" cy="3692396"/>
          </a:xfrm>
          <a:prstGeom prst="rect">
            <a:avLst/>
          </a:prstGeom>
        </p:spPr>
      </p:pic>
    </p:spTree>
    <p:extLst>
      <p:ext uri="{BB962C8B-B14F-4D97-AF65-F5344CB8AC3E}">
        <p14:creationId xmlns:p14="http://schemas.microsoft.com/office/powerpoint/2010/main" val="3496180214"/>
      </p:ext>
    </p:extLst>
  </p:cSld>
  <p:clrMapOvr>
    <a:masterClrMapping/>
  </p:clrMapOvr>
  <p:transition spd="slow">
    <p:push dir="u"/>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1"/>
          <p:cNvSpPr>
            <a:spLocks noGrp="1"/>
          </p:cNvSpPr>
          <p:nvPr>
            <p:ph type="title"/>
          </p:nvPr>
        </p:nvSpPr>
        <p:spPr>
          <a:xfrm>
            <a:off x="755904" y="-1355075"/>
            <a:ext cx="10426216" cy="7205032"/>
          </a:xfrm>
        </p:spPr>
        <p:txBody>
          <a:bodyPr>
            <a:normAutofit/>
          </a:bodyPr>
          <a:lstStyle/>
          <a:p>
            <a:pPr algn="just"/>
            <a:r>
              <a:rPr lang="sl-SI" sz="3600" b="1" dirty="0" smtClean="0"/>
              <a:t>38. Kako se imenuje </a:t>
            </a:r>
            <a:r>
              <a:rPr lang="sl-SI" sz="3600" dirty="0" smtClean="0"/>
              <a:t>znanstvena veda, ki proučuje jame in jamska okolja?</a:t>
            </a:r>
            <a:r>
              <a:rPr lang="sl-SI" sz="3600" b="1" dirty="0" smtClean="0"/>
              <a:t>  </a:t>
            </a:r>
            <a:r>
              <a:rPr lang="sl-SI" sz="3600" dirty="0" smtClean="0"/>
              <a:t>Po svetu naj bi bilo odkrito več milijon jam. Po podatkih Jamarske zveze v Sloveniji naj bi bilo trenutno pri nas registriranih okrog 10.200 kraških jam, vsako leto pa bi bilo naj odkrito približno 100 novih. 21 jam pri nas naj bi bilo vključeno v </a:t>
            </a:r>
            <a:r>
              <a:rPr lang="sl-SI" sz="3600" dirty="0" err="1" smtClean="0"/>
              <a:t>t.i</a:t>
            </a:r>
            <a:r>
              <a:rPr lang="sl-SI" sz="3600" dirty="0" smtClean="0"/>
              <a:t>. turistično transverzalo jam.                     </a:t>
            </a:r>
            <a:r>
              <a:rPr lang="sl-SI" sz="4000" b="1" dirty="0" smtClean="0"/>
              <a:t>SPELEOLOGIJA</a:t>
            </a:r>
            <a:endParaRPr lang="sl-SI" sz="4000" b="1" dirty="0"/>
          </a:p>
        </p:txBody>
      </p:sp>
    </p:spTree>
    <p:extLst>
      <p:ext uri="{BB962C8B-B14F-4D97-AF65-F5344CB8AC3E}">
        <p14:creationId xmlns:p14="http://schemas.microsoft.com/office/powerpoint/2010/main" val="1336938811"/>
      </p:ext>
    </p:extLst>
  </p:cSld>
  <p:clrMapOvr>
    <a:masterClrMapping/>
  </p:clrMapOvr>
  <p:transition spd="slow">
    <p:push dir="u"/>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1"/>
          <p:cNvSpPr>
            <a:spLocks noGrp="1"/>
          </p:cNvSpPr>
          <p:nvPr>
            <p:ph type="title"/>
          </p:nvPr>
        </p:nvSpPr>
        <p:spPr>
          <a:xfrm>
            <a:off x="341523" y="377317"/>
            <a:ext cx="11631021" cy="2861642"/>
          </a:xfrm>
        </p:spPr>
        <p:txBody>
          <a:bodyPr>
            <a:noAutofit/>
          </a:bodyPr>
          <a:lstStyle/>
          <a:p>
            <a:r>
              <a:rPr lang="sl-SI" sz="3600" b="1" dirty="0" smtClean="0"/>
              <a:t>39.  Katera umetnost </a:t>
            </a:r>
            <a:r>
              <a:rPr lang="sl-SI" sz="3600" dirty="0" smtClean="0"/>
              <a:t>se skriva pod naslednjimi nazivi: </a:t>
            </a:r>
            <a:r>
              <a:rPr lang="sl-SI" sz="3600" dirty="0" err="1" smtClean="0"/>
              <a:t>manhuaand</a:t>
            </a:r>
            <a:r>
              <a:rPr lang="sl-SI" sz="3600" dirty="0" smtClean="0"/>
              <a:t> (kitajščina), </a:t>
            </a:r>
            <a:r>
              <a:rPr lang="sl-SI" sz="3600" dirty="0" err="1" smtClean="0"/>
              <a:t>manhwa</a:t>
            </a:r>
            <a:r>
              <a:rPr lang="sl-SI" sz="3600" dirty="0" smtClean="0"/>
              <a:t> (korejščina), </a:t>
            </a:r>
            <a:r>
              <a:rPr lang="sl-SI" sz="3600" dirty="0" err="1" smtClean="0"/>
              <a:t>historietas</a:t>
            </a:r>
            <a:r>
              <a:rPr lang="sl-SI" sz="3600" dirty="0" smtClean="0"/>
              <a:t> (špansko), </a:t>
            </a:r>
            <a:r>
              <a:rPr lang="sl-SI" sz="3600" dirty="0" err="1" smtClean="0"/>
              <a:t>quadrinho</a:t>
            </a:r>
            <a:r>
              <a:rPr lang="sl-SI" sz="3600" dirty="0" smtClean="0"/>
              <a:t> (portugalščina</a:t>
            </a:r>
            <a:r>
              <a:rPr lang="sl-SI" sz="3600" dirty="0"/>
              <a:t>), des </a:t>
            </a:r>
            <a:r>
              <a:rPr lang="sl-SI" sz="3600" dirty="0" err="1"/>
              <a:t>bandes</a:t>
            </a:r>
            <a:r>
              <a:rPr lang="sl-SI" sz="3600" dirty="0"/>
              <a:t> </a:t>
            </a:r>
            <a:r>
              <a:rPr lang="sl-SI" sz="3600" dirty="0" err="1" smtClean="0"/>
              <a:t>dessinées</a:t>
            </a:r>
            <a:r>
              <a:rPr lang="sl-SI" sz="3600" dirty="0" smtClean="0"/>
              <a:t> </a:t>
            </a:r>
            <a:r>
              <a:rPr lang="sl-SI" sz="3600" dirty="0"/>
              <a:t>(francoščina), </a:t>
            </a:r>
            <a:r>
              <a:rPr lang="sl-SI" sz="3600" dirty="0" err="1" smtClean="0"/>
              <a:t>tegneserier</a:t>
            </a:r>
            <a:r>
              <a:rPr lang="sl-SI" sz="3600" dirty="0" smtClean="0"/>
              <a:t> ( norveščina in danščina</a:t>
            </a:r>
            <a:r>
              <a:rPr lang="sl-SI" sz="3600" dirty="0"/>
              <a:t>), </a:t>
            </a:r>
            <a:r>
              <a:rPr lang="sl-SI" sz="3600" dirty="0" err="1" smtClean="0"/>
              <a:t>serier</a:t>
            </a:r>
            <a:r>
              <a:rPr lang="sl-SI" sz="3600" dirty="0" smtClean="0"/>
              <a:t> (švedščina), </a:t>
            </a:r>
            <a:r>
              <a:rPr lang="sl-SI" sz="3600" dirty="0" err="1" smtClean="0"/>
              <a:t>sarjakuvat</a:t>
            </a:r>
            <a:r>
              <a:rPr lang="sl-SI" sz="3600" dirty="0" smtClean="0"/>
              <a:t> (finščina), </a:t>
            </a:r>
            <a:r>
              <a:rPr lang="ar-AE" sz="3200" dirty="0" smtClean="0">
                <a:latin typeface="+mn-lt"/>
              </a:rPr>
              <a:t>كاريكاتير</a:t>
            </a:r>
            <a:r>
              <a:rPr lang="sl-SI" sz="3200" dirty="0" smtClean="0">
                <a:latin typeface="+mn-lt"/>
              </a:rPr>
              <a:t> </a:t>
            </a:r>
            <a:r>
              <a:rPr lang="sl-SI" sz="3600" dirty="0" smtClean="0">
                <a:latin typeface="+mn-lt"/>
              </a:rPr>
              <a:t>(</a:t>
            </a:r>
            <a:r>
              <a:rPr lang="sl-SI" sz="3600" dirty="0"/>
              <a:t>arabščina</a:t>
            </a:r>
            <a:r>
              <a:rPr lang="sl-SI" sz="3600" dirty="0" smtClean="0">
                <a:latin typeface="+mn-lt"/>
              </a:rPr>
              <a:t>),</a:t>
            </a:r>
            <a:r>
              <a:rPr lang="hi-IN" sz="3600" dirty="0">
                <a:latin typeface="+mn-lt"/>
              </a:rPr>
              <a:t> </a:t>
            </a:r>
            <a:r>
              <a:rPr lang="hi-IN" sz="2800" dirty="0" smtClean="0">
                <a:latin typeface="+mn-lt"/>
              </a:rPr>
              <a:t>हास्यकथा</a:t>
            </a:r>
            <a:r>
              <a:rPr lang="sl-SI" sz="2800" dirty="0" smtClean="0">
                <a:latin typeface="+mn-lt"/>
              </a:rPr>
              <a:t> </a:t>
            </a:r>
            <a:r>
              <a:rPr lang="sl-SI" sz="3200" dirty="0" smtClean="0">
                <a:latin typeface="+mn-lt"/>
              </a:rPr>
              <a:t>(</a:t>
            </a:r>
            <a:r>
              <a:rPr lang="sl-SI" sz="3600" dirty="0"/>
              <a:t>sanskrt</a:t>
            </a:r>
            <a:r>
              <a:rPr lang="sl-SI" sz="3200" dirty="0" smtClean="0">
                <a:latin typeface="+mn-lt"/>
              </a:rPr>
              <a:t>)?                                           </a:t>
            </a:r>
            <a:r>
              <a:rPr lang="sl-SI" sz="4000" b="1" dirty="0" smtClean="0">
                <a:latin typeface="+mn-lt"/>
              </a:rPr>
              <a:t>STRIP</a:t>
            </a:r>
            <a:endParaRPr lang="sl-SI" sz="4000" b="1" dirty="0">
              <a:latin typeface="+mn-lt"/>
            </a:endParaRPr>
          </a:p>
        </p:txBody>
      </p:sp>
    </p:spTree>
    <p:extLst>
      <p:ext uri="{BB962C8B-B14F-4D97-AF65-F5344CB8AC3E}">
        <p14:creationId xmlns:p14="http://schemas.microsoft.com/office/powerpoint/2010/main" val="3106380727"/>
      </p:ext>
    </p:extLst>
  </p:cSld>
  <p:clrMapOvr>
    <a:masterClrMapping/>
  </p:clrMapOvr>
  <p:transition spd="slow">
    <p:push dir="u"/>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slov 1"/>
          <p:cNvSpPr>
            <a:spLocks noGrp="1"/>
          </p:cNvSpPr>
          <p:nvPr>
            <p:ph type="title"/>
          </p:nvPr>
        </p:nvSpPr>
        <p:spPr>
          <a:xfrm>
            <a:off x="752856" y="377317"/>
            <a:ext cx="10515600" cy="1325563"/>
          </a:xfrm>
        </p:spPr>
        <p:txBody>
          <a:bodyPr>
            <a:normAutofit/>
          </a:bodyPr>
          <a:lstStyle/>
          <a:p>
            <a:r>
              <a:rPr lang="sl-SI" b="1" dirty="0" smtClean="0"/>
              <a:t>40.</a:t>
            </a:r>
            <a:r>
              <a:rPr lang="sl-SI" dirty="0" smtClean="0"/>
              <a:t> </a:t>
            </a:r>
            <a:r>
              <a:rPr lang="sl-SI" sz="4000" b="1" dirty="0" smtClean="0"/>
              <a:t>Prestolnice, ki imajo vsaj milijon prebivalcev</a:t>
            </a:r>
            <a:r>
              <a:rPr lang="sl-SI" sz="4000" dirty="0" smtClean="0"/>
              <a:t>?</a:t>
            </a:r>
            <a:endParaRPr lang="sl-SI" sz="4000" dirty="0"/>
          </a:p>
        </p:txBody>
      </p:sp>
      <p:sp>
        <p:nvSpPr>
          <p:cNvPr id="7" name="PoljeZBesedilom 6"/>
          <p:cNvSpPr txBox="1"/>
          <p:nvPr/>
        </p:nvSpPr>
        <p:spPr>
          <a:xfrm>
            <a:off x="1421176" y="1702880"/>
            <a:ext cx="5726079" cy="4154984"/>
          </a:xfrm>
          <a:prstGeom prst="rect">
            <a:avLst/>
          </a:prstGeom>
          <a:noFill/>
        </p:spPr>
        <p:txBody>
          <a:bodyPr wrap="square" rtlCol="0">
            <a:spAutoFit/>
          </a:bodyPr>
          <a:lstStyle/>
          <a:p>
            <a:r>
              <a:rPr lang="sl-SI" sz="2400" dirty="0" smtClean="0"/>
              <a:t>A) RABAT</a:t>
            </a:r>
          </a:p>
          <a:p>
            <a:endParaRPr lang="sl-SI" sz="2400" dirty="0" smtClean="0"/>
          </a:p>
          <a:p>
            <a:r>
              <a:rPr lang="sl-SI" sz="2400" dirty="0" smtClean="0"/>
              <a:t>B) PANAMA CITY</a:t>
            </a:r>
            <a:br>
              <a:rPr lang="sl-SI" sz="2400" dirty="0" smtClean="0"/>
            </a:br>
            <a:r>
              <a:rPr lang="sl-SI" sz="2400" dirty="0" smtClean="0"/>
              <a:t/>
            </a:r>
            <a:br>
              <a:rPr lang="sl-SI" sz="2400" dirty="0" smtClean="0"/>
            </a:br>
            <a:r>
              <a:rPr lang="sl-SI" sz="2400" dirty="0" smtClean="0"/>
              <a:t>C) CANBERRA</a:t>
            </a:r>
            <a:br>
              <a:rPr lang="sl-SI" sz="2400" dirty="0" smtClean="0"/>
            </a:br>
            <a:r>
              <a:rPr lang="sl-SI" sz="2400" dirty="0" smtClean="0"/>
              <a:t/>
            </a:r>
            <a:br>
              <a:rPr lang="sl-SI" sz="2400" dirty="0" smtClean="0"/>
            </a:br>
            <a:r>
              <a:rPr lang="sl-SI" sz="2400" b="1" dirty="0" smtClean="0"/>
              <a:t>D) JEREVAN</a:t>
            </a:r>
          </a:p>
          <a:p>
            <a:r>
              <a:rPr lang="sl-SI" sz="2400" b="1" dirty="0" smtClean="0"/>
              <a:t/>
            </a:r>
            <a:br>
              <a:rPr lang="sl-SI" sz="2400" b="1" dirty="0" smtClean="0"/>
            </a:br>
            <a:r>
              <a:rPr lang="sl-SI" sz="2400" b="1" dirty="0" smtClean="0"/>
              <a:t>E) SOFIJA</a:t>
            </a:r>
          </a:p>
          <a:p>
            <a:r>
              <a:rPr lang="sl-SI" sz="2400" b="1" dirty="0" smtClean="0"/>
              <a:t/>
            </a:r>
            <a:br>
              <a:rPr lang="sl-SI" sz="2400" b="1" dirty="0" smtClean="0"/>
            </a:br>
            <a:r>
              <a:rPr lang="sl-SI" sz="2400" b="1" dirty="0" smtClean="0"/>
              <a:t>F) KUVAJT</a:t>
            </a:r>
            <a:endParaRPr lang="sl-SI" sz="2400" b="1" dirty="0"/>
          </a:p>
        </p:txBody>
      </p:sp>
    </p:spTree>
    <p:extLst>
      <p:ext uri="{BB962C8B-B14F-4D97-AF65-F5344CB8AC3E}">
        <p14:creationId xmlns:p14="http://schemas.microsoft.com/office/powerpoint/2010/main" val="301925551"/>
      </p:ext>
    </p:extLst>
  </p:cSld>
  <p:clrMapOvr>
    <a:masterClrMapping/>
  </p:clrMapOvr>
  <p:transition spd="slow">
    <p:push dir="u"/>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sl-SI"/>
          </a:p>
        </p:txBody>
      </p:sp>
      <p:sp>
        <p:nvSpPr>
          <p:cNvPr id="3" name="Označba mesta vsebine 2"/>
          <p:cNvSpPr>
            <a:spLocks noGrp="1"/>
          </p:cNvSpPr>
          <p:nvPr>
            <p:ph idx="1"/>
          </p:nvPr>
        </p:nvSpPr>
        <p:spPr/>
        <p:txBody>
          <a:bodyPr/>
          <a:lstStyle/>
          <a:p>
            <a:endParaRPr lang="sl-SI"/>
          </a:p>
        </p:txBody>
      </p:sp>
    </p:spTree>
    <p:extLst>
      <p:ext uri="{BB962C8B-B14F-4D97-AF65-F5344CB8AC3E}">
        <p14:creationId xmlns:p14="http://schemas.microsoft.com/office/powerpoint/2010/main" val="2296573978"/>
      </p:ext>
    </p:extLst>
  </p:cSld>
  <p:clrMapOvr>
    <a:masterClrMapping/>
  </p:clrMapOvr>
  <p:transition spd="slow">
    <p:push dir="u"/>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sl-SI"/>
          </a:p>
        </p:txBody>
      </p:sp>
      <p:sp>
        <p:nvSpPr>
          <p:cNvPr id="3" name="Označba mesta vsebine 2"/>
          <p:cNvSpPr>
            <a:spLocks noGrp="1"/>
          </p:cNvSpPr>
          <p:nvPr>
            <p:ph idx="1"/>
          </p:nvPr>
        </p:nvSpPr>
        <p:spPr/>
        <p:txBody>
          <a:bodyPr/>
          <a:lstStyle/>
          <a:p>
            <a:endParaRPr lang="sl-SI"/>
          </a:p>
        </p:txBody>
      </p:sp>
    </p:spTree>
    <p:extLst>
      <p:ext uri="{BB962C8B-B14F-4D97-AF65-F5344CB8AC3E}">
        <p14:creationId xmlns:p14="http://schemas.microsoft.com/office/powerpoint/2010/main" val="2824508676"/>
      </p:ext>
    </p:extLst>
  </p:cSld>
  <p:clrMapOvr>
    <a:masterClrMapping/>
  </p:clrMapOvr>
  <p:transition spd="slow">
    <p:push dir="u"/>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4C2BCA5-263D-4B5A-AF69-420C9E0BBDB7}"/>
              </a:ext>
            </a:extLst>
          </p:cNvPr>
          <p:cNvSpPr>
            <a:spLocks noGrp="1"/>
          </p:cNvSpPr>
          <p:nvPr>
            <p:ph type="title"/>
          </p:nvPr>
        </p:nvSpPr>
        <p:spPr>
          <a:xfrm>
            <a:off x="428038" y="469557"/>
            <a:ext cx="11131296" cy="3669957"/>
          </a:xfrm>
        </p:spPr>
        <p:txBody>
          <a:bodyPr>
            <a:noAutofit/>
          </a:bodyPr>
          <a:lstStyle/>
          <a:p>
            <a:r>
              <a:rPr lang="sl-SI" sz="3600" b="1" u="sng" dirty="0" smtClean="0"/>
              <a:t>TIEBREAK vprašanje:</a:t>
            </a:r>
            <a:br>
              <a:rPr lang="sl-SI" sz="3600" b="1" u="sng" dirty="0" smtClean="0"/>
            </a:br>
            <a:r>
              <a:rPr lang="sl-SI" sz="3600" dirty="0"/>
              <a:t/>
            </a:r>
            <a:br>
              <a:rPr lang="sl-SI" sz="3600" dirty="0"/>
            </a:br>
            <a:r>
              <a:rPr lang="sl-SI" sz="3600" b="1" dirty="0" smtClean="0"/>
              <a:t>Kolikokrat </a:t>
            </a:r>
            <a:r>
              <a:rPr lang="sl-SI" sz="3600" dirty="0" smtClean="0"/>
              <a:t>je naš „</a:t>
            </a:r>
            <a:r>
              <a:rPr lang="sl-SI" sz="3600" dirty="0" err="1" smtClean="0"/>
              <a:t>skakalski</a:t>
            </a:r>
            <a:r>
              <a:rPr lang="sl-SI" sz="3600" dirty="0" smtClean="0"/>
              <a:t> orel“ Robert Kranjec</a:t>
            </a:r>
            <a:r>
              <a:rPr lang="sl-SI" sz="3600" dirty="0"/>
              <a:t> </a:t>
            </a:r>
            <a:r>
              <a:rPr lang="sl-SI" sz="3600" dirty="0" smtClean="0"/>
              <a:t>v svoji karieri poletel čez 200 m?</a:t>
            </a:r>
            <a:r>
              <a:rPr lang="sl-SI" sz="3600" b="1" dirty="0"/>
              <a:t/>
            </a:r>
            <a:br>
              <a:rPr lang="sl-SI" sz="3600" b="1" dirty="0"/>
            </a:br>
            <a:endParaRPr lang="sl-SI" sz="3600" b="1" dirty="0"/>
          </a:p>
        </p:txBody>
      </p:sp>
      <p:pic>
        <p:nvPicPr>
          <p:cNvPr id="3" name="Slika 2"/>
          <p:cNvPicPr>
            <a:picLocks noChangeAspect="1"/>
          </p:cNvPicPr>
          <p:nvPr/>
        </p:nvPicPr>
        <p:blipFill>
          <a:blip r:embed="rId2"/>
          <a:stretch>
            <a:fillRect/>
          </a:stretch>
        </p:blipFill>
        <p:spPr>
          <a:xfrm>
            <a:off x="804231" y="3265973"/>
            <a:ext cx="4219461" cy="3055472"/>
          </a:xfrm>
          <a:prstGeom prst="rect">
            <a:avLst/>
          </a:prstGeom>
        </p:spPr>
      </p:pic>
    </p:spTree>
    <p:extLst>
      <p:ext uri="{BB962C8B-B14F-4D97-AF65-F5344CB8AC3E}">
        <p14:creationId xmlns:p14="http://schemas.microsoft.com/office/powerpoint/2010/main" val="2316047767"/>
      </p:ext>
    </p:extLst>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9EEC6135-E6C5-4247-9D7B-D9BAB2A19B77}">
  <we:reference id="wa104380121" version="2.0.0.0" store="en-US" storeType="OMEX"/>
  <we:alternateReferences>
    <we:reference id="wa104380121" version="2.0.0.0" store="WA104380121"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
  <TotalTime>2815</TotalTime>
  <Words>3241</Words>
  <Application>Microsoft Office PowerPoint</Application>
  <PresentationFormat>Širokozaslonsko</PresentationFormat>
  <Paragraphs>168</Paragraphs>
  <Slides>104</Slides>
  <Notes>0</Notes>
  <HiddenSlides>0</HiddenSlides>
  <MMClips>0</MMClips>
  <ScaleCrop>false</ScaleCrop>
  <HeadingPairs>
    <vt:vector size="6" baseType="variant">
      <vt:variant>
        <vt:lpstr>Uporabljene pisave</vt:lpstr>
      </vt:variant>
      <vt:variant>
        <vt:i4>9</vt:i4>
      </vt:variant>
      <vt:variant>
        <vt:lpstr>Tema</vt:lpstr>
      </vt:variant>
      <vt:variant>
        <vt:i4>1</vt:i4>
      </vt:variant>
      <vt:variant>
        <vt:lpstr>Naslovi diapozitivov</vt:lpstr>
      </vt:variant>
      <vt:variant>
        <vt:i4>104</vt:i4>
      </vt:variant>
    </vt:vector>
  </HeadingPairs>
  <TitlesOfParts>
    <vt:vector size="114" baseType="lpstr">
      <vt:lpstr>Arial</vt:lpstr>
      <vt:lpstr>Bahnschrift Condensed</vt:lpstr>
      <vt:lpstr>Calibri</vt:lpstr>
      <vt:lpstr>Calibri Light</vt:lpstr>
      <vt:lpstr>Google Sans</vt:lpstr>
      <vt:lpstr>Mangal</vt:lpstr>
      <vt:lpstr>Segoe Script</vt:lpstr>
      <vt:lpstr>Times New Roman</vt:lpstr>
      <vt:lpstr>TitilliumMimovrste</vt:lpstr>
      <vt:lpstr>Office Theme</vt:lpstr>
      <vt:lpstr>PowerPointova predstavitev</vt:lpstr>
      <vt:lpstr>PowerPointova predstavitev</vt:lpstr>
      <vt:lpstr>PowerPointova predstavitev</vt:lpstr>
      <vt:lpstr>0. vprašanje   Koliko je bilo vseh registriranih cestnih vozil v Sloveniji                   ( 31.12.2022)?  </vt:lpstr>
      <vt:lpstr>PowerPointova predstavitev</vt:lpstr>
      <vt:lpstr>PowerPointova predstavitev</vt:lpstr>
      <vt:lpstr>0. vprašanje   Koliko je bilo vseh registriranih cestnih  vozil v Sloveniji       (31.12.2022)?                       1.689.045  </vt:lpstr>
      <vt:lpstr>PowerPointova predstavitev</vt:lpstr>
      <vt:lpstr>   1. Katera popularna  društvena igra danes praznuje svoj praznik? Igro je izumil arhitekt Alfred Mosher Butts leta 1938 kot različico igre Lexiko, ki jo je izumil že prej. Igra je zelo popularna predvsem v angleško govorečih državah, kjer imajo klube, turnirje,.. Obstaja 31 tujejezičnih različic: francoska, nizozemska, nemška, španska, portugalska, angleška, italijanska, madžarska, slovenščina, slovaščina, poljska… danska, švedska, norveška, finska, arabska, hebrejska, turška… in celo verzija v braillovi pisavi.</vt:lpstr>
      <vt:lpstr>PowerPointova predstavitev</vt:lpstr>
      <vt:lpstr>3.  POIMENUJ AVTORJE CITATOV </vt:lpstr>
      <vt:lpstr>PowerPointova predstavitev</vt:lpstr>
      <vt:lpstr>PowerPointova predstavitev</vt:lpstr>
      <vt:lpstr>   5. Katero je naše največje umetno jezero?   Po površini naj bi bilo celo večje od Bohinjskega jezera, vendar je plitvejše in vsebuje manj vode. Dolgo naj bi bilo  7,3 km, v najširšem delu široko 1,2 km, globina jezera pa naj bi bila 12 km, volumen jezera pa 12m³. Jezero je bogato z ribami in ima dva otoka, kjer gnezdijo ptice. Služi kot rekreacijska površina za veslanje, jadranje, deskanje ter ribištvo.</vt:lpstr>
      <vt:lpstr>PowerPointova predstavitev</vt:lpstr>
      <vt:lpstr>PowerPointova predstavitev</vt:lpstr>
      <vt:lpstr> 8. Kalevala je nacionalni ep, katere države?</vt:lpstr>
      <vt:lpstr>9. Kako  se imenuje fobija pred delom? Enak koren se skriva v vedi, katere namen je zagotavljanje zdravja ljudi in povečanje produktivnosti.</vt:lpstr>
      <vt:lpstr>10. Kateri sadež oz. „zelenjava“ ima zaradi svoje oblike vzdevek aligatorska hruška? Ime sadeža izhaja iz besede „ahuatl“, ki  v azteškem jeziku (kateri so ga začeli gojit) pomeni tudi modo. Španci so ta sadež prvič omenili leta 1519 in mu dali tudi sedanje ime. Velja za enega najbolj zdravih sadežev, čeprav ima dosti kalorij, vendar vsebuje dosti antioksidantov, vitaminov, mineralov, zdravih nenasičenih maščob in prehranskih vlaknin.</vt:lpstr>
      <vt:lpstr>11. POIMENUJ DRŽAVI  A)                                                 B)  </vt:lpstr>
      <vt:lpstr>  12. Kako se eksplicitno imenuje zakon žene z več možmi naenkrat? V korenu se skriva tudi priljubljeno moško hrvaško ime. Torej odgovor ni poligamija, katera zajema oba pojma oz. zakon moža z več ženami ali žene z več možni naenkrat. Obratno je poliginija, ki vključuje enega moškega in dve ali več ženski. </vt:lpstr>
      <vt:lpstr>PowerPointova predstavitev</vt:lpstr>
      <vt:lpstr>14. Kakšen je naziv filma oz. njegove franšize, katerega četrti del  se trenutno predvaja pri nas v kinih ter ima glavno vlogo v njem Keanu Reeves, ki igra plačanca. Dogaja se New Yorku, Parizu, Osaki in Berlinu. Glavni junak naj bi bil inspiriran po dedku, ameriškega scenarista in producenta Dereka Kolstadta, ki je to filmsko franšizo tudi ustvaril (leta 2014).</vt:lpstr>
      <vt:lpstr>15. Kdo drži svetovni rekord pri ženskah v smučarskih poletih, ki znaša 226 m in je bil postavljen marca letos v Vikersundu? </vt:lpstr>
      <vt:lpstr>16.  Katera žival povzroči daleč največ smrti letno na svetu?                                                                       </vt:lpstr>
      <vt:lpstr> 17. Knjiga Zbogom Orožje, katera je doživela tudi filmsko uprizoritev in ki  jo je napisal Ernest Hemingway se dogaja v kateri vojni oz. na kateri fronti?   Za obe točki  mora biti oboje pravilno. </vt:lpstr>
      <vt:lpstr> 18. Katera matematična enačba oz. formula, ki je spodaj na sliki, ima „sloves“ najlepše na svetu? </vt:lpstr>
      <vt:lpstr>19. Po podatkih spletne strani Esports Earnings, ki sledi zaslužkom profesionalnih tekmovalcev v računalniških igrah, imamo v Sloveniji enega igralca, ki je z zmagami in dobrimi uvrstitvami na mednarodnih turnirjih v     žep pospravil vsaj milijon ameriških dolarjev. To je oseba na sliki, 18-letni      Tai Starčič, ki velja za enega najboljših v tej igri. Kako se imenuje ta igra?          </vt:lpstr>
      <vt:lpstr>20. V katerih državah JE KRŠČANSTVO   prva oz. dominantna religija (ima pripadnikov več kot 50% populacije)?</vt:lpstr>
      <vt:lpstr>PowerPointova predstavitev</vt:lpstr>
      <vt:lpstr>   1. Katera popularna  društvena igra danes praznuje svoj praznik? Igro je izumil arhitekt Alfred Mosher Butts leta 1938 kot različico igre Lexiko, ki jo je izumil že prej. Igra je zelo popularna predvsem v angleško govorečih državah, kjer imajo klube, turnirje,.. Obstaja 31 tujejezičnih različic: francoska, nizozemska, nemška, španska, portugalska, angleška, italijanska, madžarska, slovenščina, slovaščina, poljska… danska, švedska, norveška, finska, arabska, hebrejska, turška… in celo verzija v braillovi pisavi.</vt:lpstr>
      <vt:lpstr>PowerPointova predstavitev</vt:lpstr>
      <vt:lpstr>3.  POIMENUJ AVTORJE CITATOV </vt:lpstr>
      <vt:lpstr>PowerPointova predstavitev</vt:lpstr>
      <vt:lpstr>PowerPointova predstavitev</vt:lpstr>
      <vt:lpstr>   5. Katero je naše največje umetno jezero?   Po površini naj bi bilo celo večje od Bohinjskega jezera, vendar je plitvejše in vsebuje manj vode. Dolgo naj bi bilo  7,3 km, v najširšem delu široko 1,2 km, globina jezera pa naj bi bila 12 km, volumen jezera pa 12m³. Jezero je bogato z ribami in ima dva otoka, kjer gnezdijo ptice. Služi kot rekreacijska površina za veslanje, jadranje, deskanje ter ribištvo.</vt:lpstr>
      <vt:lpstr>PowerPointova predstavitev</vt:lpstr>
      <vt:lpstr>PowerPointova predstavitev</vt:lpstr>
      <vt:lpstr> 8. Kalevala je nacionalni ep, katere države?                                   FINSKE</vt:lpstr>
      <vt:lpstr>9. Kako  se imenuje fobija pred delom? Enak koren se skriva v vedi, katere namen je zagotavljanje zdravja ljudi in povečanje produktivnosti.                              ERGOFOBIJA</vt:lpstr>
      <vt:lpstr>10. Kateri sadež oz. „zelenjava“ ima zaradi svoje oblike vzdevek aligatorska hruška? Ime sadeža izhaja iz besede „ahuatl“, ki  v azteškem jeziku (kateri so ga začeli gojit) pomeni tudi modo. Španci so ta sadež prvič omenili leta 1519 in mu dali tudi sedanje ime. Velja za enega najbolj zdravih sadežev, čeprav ima dosti kalorij, vendar vsebuje dosti antioksidantov, vitaminov, mineralov, zdravih nenasičenih maščob in prehranskih vlaknin.      AVOKADO</vt:lpstr>
      <vt:lpstr>11. POIMENUJ DRŽAVI  A)   LIBIJA                                               B) JUŽNI SUDAN  </vt:lpstr>
      <vt:lpstr>  12. Kako se eksplicitno imenuje zakon žene z več možmi naenkrat? V korenu se skriva tudi priljubljeno moško hrvaško ime. Torej odgovor ni poligamija, katera zajema oba pojma oz. zakon moža z več ženami ali žene z več možni naenkrat. Obratno je poliginija , ki vključuje enega moškega in dve ali več ženski.                           POLIANDRIJA</vt:lpstr>
      <vt:lpstr>PowerPointova predstavitev</vt:lpstr>
      <vt:lpstr>14. Kakšen je naziv filma oz. njegove franšize, katerega četrti del  se trenutno predvaja pri nas v kinih ter ima glavno vlogo v njem Keanu Reeves, ki igra plačanca. Dogaja se New Yorku, Parizu, Osaki in Berlinu. Glavni junak naj bi bil inspiriran po dedku, ameriškega scenarista in producenta Dereka Kolstadta, ki je to filmsko franšizo tudi ustvaril (leta 2014).                 JOHN WICK</vt:lpstr>
      <vt:lpstr>15. Kdo drži svetovni rekord pri ženskah v smučarskih poletih, ki znaša 226 m in je bil postavljen marca letos v Vikersundu?             EMA KLINEC </vt:lpstr>
      <vt:lpstr>16.  Katera žival povzroči daleč največ smrti letno na svetu?                                         KOMAR                                                                     </vt:lpstr>
      <vt:lpstr> 17. Knjiga Zbogom Orožje, katera je doživela tudi filmsko uprizoritev in ki jo je napisal Ernest Hemingway  se dogaja v kateri vojni oz. na kateri fronti?   Za obe točki  mora biti oboje pravilno. </vt:lpstr>
      <vt:lpstr> 18. Katera matematična enačba oz. formula, ki je spodaj na sliki, ima „sloves“ najlepše na svetu?  EULERJEVA FORMULA</vt:lpstr>
      <vt:lpstr>19. Po podatkih spletne strani Esports Earnings, ki sledi zaslužkom profesionalnih tekmovalcev v računalniških igrah, imamo v Sloveniji enega igralca, ki je z zmagami in dobrimi uvrstitvami na mednarodnih turnirjih v     žep pospravil vsaj milijon ameriških dolarjev. To je oseba na sliki, 18-letni      Tai Starčič, ki velja za enega najboljših v tej igri. Kako se imenuje ta igra?          </vt:lpstr>
      <vt:lpstr>20. V katerih državah JE KRŠČANSTVO   prva oz. dominantna religija (ima pripadnikov več kot 50% populacije)?</vt:lpstr>
      <vt:lpstr>PowerPointova predstavitev</vt:lpstr>
      <vt:lpstr>PowerPointova predstavitev</vt:lpstr>
      <vt:lpstr>21. 23.marca 2023, ko je potekal zadnji kviz v Bunkerju, je prav tako potekal 74. Vanekov večer v Pokrajinski in študijski knjižnici Murska Sobota, ki ga je organizirala Ustanova dr. Šitftarjeva fundacija. Nas pa zanima kdo je bil glavni gost tega večera? Tam so predstavili njegovo monografijo (Življenje in delo….) Ta pisatelj oz. pesnik je bila rojen 1945 v Gerlincih in sodi med „velikane sodobne slovenske literature“. Je prejemnik nagrade Prešernovega sklada in Župančičeve nagrade za življenjsko delo ter med drugim več Grimmovih nagrad. Njegova dela so prevedena v 40 svetovnih jezikov. Njegova znana dela so:  Čarovnikov vajenec, Alica v nori deželi, Ljubezen in ena smrt, Čaj s kraljico….</vt:lpstr>
      <vt:lpstr>22. Katera je najmanjša kost  v človeškem telesu? V dolžino meri okoli 4-5 mm, v širino pa 1-2 mm.</vt:lpstr>
      <vt:lpstr>23. Poimenuj avtorja slik </vt:lpstr>
      <vt:lpstr>23. Poimenuj avtorja slik </vt:lpstr>
      <vt:lpstr>         24. Kateri zavetnik  goduje 3.februarja in je zavetnik zoper bolezni vratu in zob, saj naj bi po legendi ozdravil materi sina edinca, ki je požrl ribjo kost? Ponekod ga častijo tudi kot zavetnika živine, zoper kugo, na Vipavskem pa tudi kot zavetnika pred burjo, davico in naduho. Je tudi zavetnik tkalcev in klobučarjev. Njegovo ime nosi eden izmed članov Modrijanov in bivši nogometaš Maribora in občasni slovenski reprezentant Vrhovec.</vt:lpstr>
      <vt:lpstr>25. Kdo je napisal novelo Zapiski iz podzemlja oz. podtalja? To je bilo leta 1864 v zbirki Epoha po tem, ko se je ta pisatelj vrnil iz izgnanstva v Sibiriji. Je prvoosebna pripoved v obliki izpovedi (prvoten naslov je bil Izpoved) in v njej ta avtor prvič predstavi tip človeka, ki ga sam imenuje podtalni in ki po njegovem predstavlja nov pojav v ruski družbi. Monolog tega podtalnega človeka je kritika zahodnjaške filozofije, racionalizma, logocentrizma ter individualizma, kritika, ki jo je avtor razvil še v svojih poznejših romanih.</vt:lpstr>
      <vt:lpstr>26. Katera država  je pred nekaj dnevi, v začetku aprila, dobila novega predsednika, ki je tu na sliki? V drugem krogu je ta oseba premagala „političnega mačka“, ki je bil dvakratni predsednik te države in tudi minister vlade.</vt:lpstr>
      <vt:lpstr>27. Ameriška vesoljska agencija Nasa je pred dnevi sporočila imena štirih astronavtov, ki bodo prihodnje leto poleteli okoli Lune. Izbrane je doletela čast, da bodo prvi astronavti po letu 1972 (misija Apollo), ki bodo obkrožili Luno. Nas pa zanima kako se imenuje ta misija oz. program? To bo misija pod številko 2, saj je bila prva misija brez človeške posadke izstreljena  decembra lani in je uspešno obkrožila Luno ter po 26 dneh pristala v Tihem oceanu. Ta program se imenuje po grški boginji. </vt:lpstr>
      <vt:lpstr>28. Katera gora velja za najtežjo med vsemi 14-imi osemtisočaki, saj bi naj imela nad 29 odstotkov „stopnjo umrljivosti“?</vt:lpstr>
      <vt:lpstr>29. 60-letna malezijska igralka Michelle Yeoh, ki je letos kot prva igralka azijskega rodu osvojila oskarja za najboljšo glavno vlogo, je od leta 2004 spremljevalka oz. partnerica, katerega zelo znanega in uspešnega bivšega športnega direktorja v formuli ena iz konca 90-tih prejšnjega stoletja in začetka 21. stoletja?</vt:lpstr>
      <vt:lpstr>PowerPointova predstavitev</vt:lpstr>
      <vt:lpstr>31. Soli katere kisline oz. elementa so nitrati?  Vsi nitrati so v vodi dobro topni in so močni oksidanti kot kislina sama. V organski kemiji jim rečemo estrom …. Kisline in alkoholov. Nitrati so naravno prisotni v živilih kot sta pesa in špinača. Določeni pozitivni učinki, ki so lahko posledica uživanja pese  ali pesinega soka, naj bi bili v veliki meri povezani prav s prisotnostjo večjih količin nitratov.</vt:lpstr>
      <vt:lpstr>32. Po kateri veliki bitki  je francoski diplomat oz. zunanji minister, Charles-Maurice de Talleyrand-Périgord, v času vladanja Napoleona (I.), cinično izjavil:“ To je začetek konca“ ?   </vt:lpstr>
      <vt:lpstr> 33. Katera trditev ni pravilna:  a) Winston Churchill je dobil Nobelovo nagrado za književnost.  b) Adolf Hitler je bil predlagan za Nobelovo nagrado za mir.  c) Mahatma Gandhi je dobil Nobelovo nagrado za mir.  d) Barack Obama je dobil Nobelovo nagrado za mir.        </vt:lpstr>
      <vt:lpstr>  34. Kako se imenuje oz. označuje papeški nagovor in apostolski blagoslov, ki ga daje papež ob določenih slovesnih priložnosti (npr. ob veliki noči, božiču)? Navedite točno kraj oz. lokacijo (ne države) spodnje slike.</vt:lpstr>
      <vt:lpstr>35. 13. MARCA LETOS je umrl legendarni ameriški atlet Dick Fosbury, s polnim imenom Richard Douglas Fosbury, ki je izumil nov slog (poimenovan po njem) v eni disciplini. Katera je bila ta disciplina? To „revolucijo“  je predstavil na ameriških olimpijskih kvalifikacijah in nato še na Olimpijskih igrah v Ciudad de Mexicu leta 1968, kjer je dosegel tudi svetovni rekord.  Za dodatno točko navedite disciplino v kateri je bil postavljen drugi oz. preostali svetovni rekord, ki ga je postavil tudi zelo znani atlet, Bob Beamon?</vt:lpstr>
      <vt:lpstr>36. Katera oseba na sliki je leta 1903 dobila Nobelovo nagrado za fiziko, ki si jo je razdelil z zakoncema Curie? Ta oseba je leta 1896 pri preučevanju  fosforescence uranovih soli po naključju odkril radioaktivnost, zaradi česar je potem dobil to Nobelovo nagrado.</vt:lpstr>
      <vt:lpstr>37. Kateri slavni igralec igra Tita v filmu Sutjeska iz leta 1973, ki je bil izbran za jugoslovanskega kandidata za oskarja za najboljši tujejezični film? Ta igralec je bil dvakrat poročen (in tudi ločen) z Elizabeth Taylor. Bil je tudi konec 60-tih eden najbolje plačanih igralcev na svetu, saj naj bi prejemal najmanj milijonov dolarjev bruto letnega prihodka.</vt:lpstr>
      <vt:lpstr>38. Kako se imenuje znanstvena veda, ki proučuje jame in jamska okolja?  Po svetu naj bi bilo odkrito več milijon jam. Po podatkih Jamarske zveze v Sloveniji naj bi bilo trenutno pri nas registriranih okrog 10.200 kraških jam, vsako leto pa bi bilo naj odkrito približno 100 novih. 21 jam  pri nas naj bi bilo vključeno v t.i. turistično transverzalo jam.</vt:lpstr>
      <vt:lpstr>39.  Katera umetnost se skriva pod naslednjimi nazivi: manhuaand (kitajščina), manhwa (korejščina), historietas (špansko), quadrinho (portugalščina), des bandes dessinées (francoščina), tegneserier ( norveščina in danščina), serier (švedščina), sarjakuvat (finščina), كاريكاتير (arabščina), हास्यकथा (sanskrt)?</vt:lpstr>
      <vt:lpstr>40. Prestolnice, ki imajo vsaj milijon prebivalcev?</vt:lpstr>
      <vt:lpstr>PowerPointova predstavitev</vt:lpstr>
      <vt:lpstr>21. 23.marca 2023, ko je potekal zadnji kviz v Bunkerju, je prav tako potekal 74. Vanekov večer v Pokrajinski in študijski knjižnici Murska Sobota, ki ga je organizirala Ustanova dr. Šitftarjeva fundacija. Nas pa zanima kdo je bil glavni gost tega večera? Tam so predstavili njegovo monografijo (Življenje in delo….) Ta pisatelj oz. pesnik je bila rojen 1945 v Gerlincih in sodi med „velikane sodobne slovenske literature“. Je prejemnik nagrade Prešernovega sklada in Župančičeve nagrade za življenjsko delo ter med drugim več Grimmovih nagrad. Njegova dela so prevedena v 40 svetovnih jezikov. Njegova znana dela so:  Čarovnikov vajenec, Alica v nori deželi, Ljubezen in ena smrt, Čaj s kraljico….    EVALD FLISAR</vt:lpstr>
      <vt:lpstr>22. Katera je najmanjša kost  v človeškem telesu? V dolžino meri okoli 4-5 mm, v širino pa 1-2 mm.                                    STREMENCE</vt:lpstr>
      <vt:lpstr>23. Poimenuj avtorja slik </vt:lpstr>
      <vt:lpstr>23. Poimenuj avtorja slik </vt:lpstr>
      <vt:lpstr>         24. Kateri zavetnik  goduje 3.februarja in je zavetnik zoper bolezni vratu in zob, saj naj bi po legendi ozdravil materi sina edinca, ki je požrl ribjo kost? Ponekod ga častijo tudi kot zavetnika živine, zoper kugo, na Vipavskem pa tudi kot zavetnika pred burjo, davico in naduho. Je tudi zavetnik tkalcev in klobučarjev. Njegovo ime nosi eden izmed članov Modrijanov in bivši nogometaš Maribora in občasni slovenski reprezentant Vrhovec.               SVETI BLAŽ</vt:lpstr>
      <vt:lpstr>25. Kdo je napisal novelo Zapiski iz podzemlja oz. podtalja? To je bilo leta 1864 v zbirki Epoha po tem, ko se je ta pisatelj vrnil iz izgnanstva v Sibiriji. Je prvoosebna pripoved v obliki izpovedi (prvoten naslov je bil Izpoved) in v njej ta avtor prvič predstavi tip človeka, ki ga sam imenuje podtalni in ki po njegovem predstavlja nov pojav v ruski družbi. Monolog tega podtalnega človeka je kritika zahodnjaške filozofije, racionalizma, logocentrizma ter individualizma, kritika, ki jo je avtor razvil še v svojih poznejših romanih.                Fjodor Mihajlovič Dostojevski </vt:lpstr>
      <vt:lpstr>26. Katera država  je pred nekaj dnevi, v začetku aprila, dobila novega predsednika, ki je tu na sliki? V drugem krogu je ta oseba premagala „političnega mačka“, ki je bil dvakratni predsednik te države in tudi minister vlade.    ČRNA GORA</vt:lpstr>
      <vt:lpstr>27. Ameriška vesoljska agencija Nasa je pred dnevi sporočila imena štirih astronavtov, ki bodo prihodnje leto poleteli okoli Lune. Izbrane je doletela čast, da bodo prvi astronavti po letu 1972 (misija Apollo), ki bodo obkrožili Luno. Nas pa zanima kako se imenuje ta misija oz. program? To bo misija pod številko 2, saj je bila prva misija brez človeške posadke izstreljena  decembra lani in je uspešno obkrožila Luno ter po 26 dneh pristala v Tihem oceanu. Ta program se imenuje po grški boginji. Artemida je bila grška boginja Lune.                                         ARTEMIS</vt:lpstr>
      <vt:lpstr>28. Katera gora velja za najtežjo med vsemi 14-imi osemtisočaki, saj bi naj imela nad 29 odstotkov „stopnjo umrljivosti“? ANNAPURNA (I)</vt:lpstr>
      <vt:lpstr>29. 60-letna malezijska igralka Michelle Yeoh, ki je letos kot prva igralka azijskega rodu osvojila oskarja za najboljšo glavno vlogo, je od leta 2004 spremljevalka oz. partnerica, katerega zelo znanega in uspešnega bivšega športnega direktorja v formuli ena iz konca 90-tih prejšnjega stoletja in začetka 21. stoletja? JEAN TODTA</vt:lpstr>
      <vt:lpstr>PowerPointova predstavitev</vt:lpstr>
      <vt:lpstr>31. Soli katere kisline oz. elementa so nitrati?  Vsi nitrati so v vodi dobro topni in so močni oksidanti kot kislina sama. V organski kemiji jim rečemo estrom dušikove kisline in alkoholov. Nitrati so naravno prisotni v živilih kot sta pesa in špinača. Določeni pozitivni učinki, ki so lahko posledica uživanja pese  ali pesinega soka, naj bi bili v veliki meri povezani prav s prisotnostjo večjih količin nitratov.                                                       DUŠIKA</vt:lpstr>
      <vt:lpstr>32. Po kateri veliki bitki  je francoski diplomat oz. zunanji minister, Charles-Maurice de Talleyrand-Périgord, v času vladanja Napoleona (I.), cinično izjavil:“ To je začetek konca“ ?   BITKA ZA MOSKVO, POHOD NA RUSIJO  (1812)</vt:lpstr>
      <vt:lpstr> 33. Katera trditev ni pravilna:  a) Winston Churchill je dobil Nobelovo nagrado za književnost. (1953)  b) Adolf Hitler je bil predlagan za Nobelovo nagrado za mir.   c) Mahatma Gandhi je dobil Nobelovo nagrado za mir.  d) Barack Obama je dobil Nobelovo nagrado za mir. (2009)       </vt:lpstr>
      <vt:lpstr>34. Kako se imenuje oz. označuje papeški nagovor in apostolski blagoslov, ki ga daje papež ob določenih slovesnih priložnosti (npr. ob veliki noči, božiču)? Navedite točno kraj oz. lokacijo (ne države) spodnje slike.      URBI ET ORBI     TRG  SVETEGA PETRA</vt:lpstr>
      <vt:lpstr>35. 13. MARCA LETOS je umrl legendarni ameriški atlet Dick Fosbury, s polnim imenom Richard Douglas Fosbury, ki je izumil nov slog (poimenovan po njem)  v eni disciplini. Katera je bila ta disciplina? To „revolucijo“  je predstavil na ameriških olimpijskih kvalifikacijah in nato še na Olimpijskih igrah v Ciudad de Mexicu leta 1968, kjer je dosegel tudi svetovni rekord.  Za dodatno točko navedite disciplino v kateri je bil postavljen drugi oz. preostali svetovni rekord, ki ga je postavil tudi zelo znani atlet, Bob Beamon? SKOK V VIŠINO (Fosbury Flop)-2,24 M                        SKOK V DALJAVO (8,90 M)</vt:lpstr>
      <vt:lpstr>36. Katera oseba na sliki je leta 1903 dobila Nobelovo nagrado za fiziko, ki si jo je razdelil z zakoncema Curie? Ta oseba je leta 1896 pri preučevanju  fosforescence uranovih soli po naključju odkril radioaktivnost, zaradi česar je potem dobil to Nobelovo nagrado.</vt:lpstr>
      <vt:lpstr>37. Kateri slavni igralec igra Tita v filmu Sutjeska iz leta 1973, ki je bil izbran za jugoslovanskega kandidata za oskarja za najboljši tujejezični film? Ta igralec je bil dvakrat poročen (in tudi ločen) z Elizabeth Taylor. Bil je tudi konec 60-tih eden najbolje plačanih igralcev na svetu, saj naj bi prejemal najmanj milijonov dolarjev bruto letnega prihodka.                 RICHARD BURTON</vt:lpstr>
      <vt:lpstr>38. Kako se imenuje znanstvena veda, ki proučuje jame in jamska okolja?  Po svetu naj bi bilo odkrito več milijon jam. Po podatkih Jamarske zveze v Sloveniji naj bi bilo trenutno pri nas registriranih okrog 10.200 kraških jam, vsako leto pa bi bilo naj odkrito približno 100 novih. 21 jam pri nas naj bi bilo vključeno v t.i. turistično transverzalo jam.                     SPELEOLOGIJA</vt:lpstr>
      <vt:lpstr>39.  Katera umetnost se skriva pod naslednjimi nazivi: manhuaand (kitajščina), manhwa (korejščina), historietas (špansko), quadrinho (portugalščina), des bandes dessinées (francoščina), tegneserier ( norveščina in danščina), serier (švedščina), sarjakuvat (finščina), كاريكاتير (arabščina), हास्यकथा (sanskrt)?                                           STRIP</vt:lpstr>
      <vt:lpstr>40. Prestolnice, ki imajo vsaj milijon prebivalcev?</vt:lpstr>
      <vt:lpstr>PowerPointova predstavitev</vt:lpstr>
      <vt:lpstr>PowerPointova predstavitev</vt:lpstr>
      <vt:lpstr>TIEBREAK vprašanje:  Kolikokrat je naš „skakalski orel“ Robert Kranjec v svoji karieri poletel čez 200 m? </vt:lpstr>
      <vt:lpstr>PowerPointova predstavitev</vt:lpstr>
      <vt:lpstr>PowerPointova predstavitev</vt:lpstr>
      <vt:lpstr>TIEBREAK vprašanje:  Kolikokrat je naš „skakalski orel“ Robert Kranjec v svoji karieri poletel čez 200 m? 212 </vt:lpstr>
      <vt:lpstr>PowerPointova predstavitev</vt:lpstr>
      <vt:lpstr>PowerPointova predstavitev</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1.KVIZ</dc:title>
  <dc:creator>Timon Grabovac</dc:creator>
  <cp:lastModifiedBy>Kemik Ojstra</cp:lastModifiedBy>
  <cp:revision>1709</cp:revision>
  <dcterms:created xsi:type="dcterms:W3CDTF">2019-01-31T15:57:46Z</dcterms:created>
  <dcterms:modified xsi:type="dcterms:W3CDTF">2023-04-15T08:07:57Z</dcterms:modified>
</cp:coreProperties>
</file>