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11/relationships/webextensiontaskpanes" Target="ppt/webextensions/taskpanes.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1362" r:id="rId2"/>
    <p:sldId id="1363" r:id="rId3"/>
    <p:sldId id="1790" r:id="rId4"/>
    <p:sldId id="1562" r:id="rId5"/>
    <p:sldId id="840" r:id="rId6"/>
    <p:sldId id="1739" r:id="rId7"/>
    <p:sldId id="1561" r:id="rId8"/>
    <p:sldId id="1364" r:id="rId9"/>
    <p:sldId id="1619" r:id="rId10"/>
    <p:sldId id="1621" r:id="rId11"/>
    <p:sldId id="1746" r:id="rId12"/>
    <p:sldId id="1747" r:id="rId13"/>
    <p:sldId id="1717" r:id="rId14"/>
    <p:sldId id="1625" r:id="rId15"/>
    <p:sldId id="1751" r:id="rId16"/>
    <p:sldId id="1627" r:id="rId17"/>
    <p:sldId id="1753" r:id="rId18"/>
    <p:sldId id="1755" r:id="rId19"/>
    <p:sldId id="1631" r:id="rId20"/>
    <p:sldId id="1724" r:id="rId21"/>
    <p:sldId id="1726" r:id="rId22"/>
    <p:sldId id="1633" r:id="rId23"/>
    <p:sldId id="1634" r:id="rId24"/>
    <p:sldId id="1730" r:id="rId25"/>
    <p:sldId id="1764" r:id="rId26"/>
    <p:sldId id="1638" r:id="rId27"/>
    <p:sldId id="1640" r:id="rId28"/>
    <p:sldId id="1641" r:id="rId29"/>
    <p:sldId id="1642" r:id="rId30"/>
    <p:sldId id="1366" r:id="rId31"/>
    <p:sldId id="1744" r:id="rId32"/>
    <p:sldId id="1745" r:id="rId33"/>
    <p:sldId id="1646" r:id="rId34"/>
    <p:sldId id="1647" r:id="rId35"/>
    <p:sldId id="1748" r:id="rId36"/>
    <p:sldId id="1750" r:id="rId37"/>
    <p:sldId id="1719" r:id="rId38"/>
    <p:sldId id="1752" r:id="rId39"/>
    <p:sldId id="1721" r:id="rId40"/>
    <p:sldId id="1754" r:id="rId41"/>
    <p:sldId id="1756" r:id="rId42"/>
    <p:sldId id="1757" r:id="rId43"/>
    <p:sldId id="1758" r:id="rId44"/>
    <p:sldId id="1759" r:id="rId45"/>
    <p:sldId id="1760" r:id="rId46"/>
    <p:sldId id="1761" r:id="rId47"/>
    <p:sldId id="1731" r:id="rId48"/>
    <p:sldId id="1749" r:id="rId49"/>
    <p:sldId id="1765" r:id="rId50"/>
    <p:sldId id="1766" r:id="rId51"/>
    <p:sldId id="1738" r:id="rId52"/>
    <p:sldId id="1367" r:id="rId53"/>
    <p:sldId id="1368" r:id="rId54"/>
    <p:sldId id="1665" r:id="rId55"/>
    <p:sldId id="1668" r:id="rId56"/>
    <p:sldId id="1669" r:id="rId57"/>
    <p:sldId id="1767" r:id="rId58"/>
    <p:sldId id="1671" r:id="rId59"/>
    <p:sldId id="1673" r:id="rId60"/>
    <p:sldId id="1675" r:id="rId61"/>
    <p:sldId id="1680" r:id="rId62"/>
    <p:sldId id="1683" r:id="rId63"/>
    <p:sldId id="1684" r:id="rId64"/>
    <p:sldId id="1687" r:id="rId65"/>
    <p:sldId id="1691" r:id="rId66"/>
    <p:sldId id="1693" r:id="rId67"/>
    <p:sldId id="1694" r:id="rId68"/>
    <p:sldId id="1697" r:id="rId69"/>
    <p:sldId id="1698" r:id="rId70"/>
    <p:sldId id="1700" r:id="rId71"/>
    <p:sldId id="1703" r:id="rId72"/>
    <p:sldId id="1704" r:id="rId73"/>
    <p:sldId id="1709" r:id="rId74"/>
    <p:sldId id="1707" r:id="rId75"/>
    <p:sldId id="1369" r:id="rId76"/>
    <p:sldId id="1771" r:id="rId77"/>
    <p:sldId id="1772" r:id="rId78"/>
    <p:sldId id="1768" r:id="rId79"/>
    <p:sldId id="1769" r:id="rId80"/>
    <p:sldId id="1773" r:id="rId81"/>
    <p:sldId id="1774" r:id="rId82"/>
    <p:sldId id="1740" r:id="rId83"/>
    <p:sldId id="1775" r:id="rId84"/>
    <p:sldId id="1777" r:id="rId85"/>
    <p:sldId id="1778" r:id="rId86"/>
    <p:sldId id="1770" r:id="rId87"/>
    <p:sldId id="1780" r:id="rId88"/>
    <p:sldId id="1781" r:id="rId89"/>
    <p:sldId id="1782" r:id="rId90"/>
    <p:sldId id="1783" r:id="rId91"/>
    <p:sldId id="1789" r:id="rId92"/>
    <p:sldId id="1785" r:id="rId93"/>
    <p:sldId id="1786" r:id="rId94"/>
    <p:sldId id="1787" r:id="rId95"/>
    <p:sldId id="1788" r:id="rId96"/>
    <p:sldId id="1741" r:id="rId97"/>
    <p:sldId id="1791" r:id="rId98"/>
    <p:sldId id="1792" r:id="rId99"/>
    <p:sldId id="1563" r:id="rId100"/>
    <p:sldId id="1735" r:id="rId101"/>
    <p:sldId id="1742" r:id="rId102"/>
    <p:sldId id="1617" r:id="rId103"/>
    <p:sldId id="1498" r:id="rId104"/>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AADAFF"/>
    <a:srgbClr val="FFFFFF"/>
    <a:srgbClr val="9FCBEE"/>
    <a:srgbClr val="1945BD"/>
    <a:srgbClr val="5D302B"/>
    <a:srgbClr val="D79B5C"/>
    <a:srgbClr val="D02C2B"/>
    <a:srgbClr val="9FBAC3"/>
    <a:srgbClr val="C7BD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478" autoAdjust="0"/>
    <p:restoredTop sz="94249" autoAdjust="0"/>
  </p:normalViewPr>
  <p:slideViewPr>
    <p:cSldViewPr snapToGrid="0">
      <p:cViewPr varScale="1">
        <p:scale>
          <a:sx n="73" d="100"/>
          <a:sy n="73" d="100"/>
        </p:scale>
        <p:origin x="-1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7E3DDA-6EEF-4270-AD56-13A318514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xmlns="" id="{7FB36468-BE74-4595-9E9C-C79B44284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xmlns="" id="{64C182B1-E358-40F3-AC4B-168E490B0FD9}"/>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5" name="Footer Placeholder 4">
            <a:extLst>
              <a:ext uri="{FF2B5EF4-FFF2-40B4-BE49-F238E27FC236}">
                <a16:creationId xmlns:a16="http://schemas.microsoft.com/office/drawing/2014/main" xmlns="" id="{EE6D59C0-381D-41A0-8E8D-3099D78DB4D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BFE9027-4A33-4C4B-8C83-89D22EC2F5BF}"/>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17811032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3B5D1-D553-4C15-9F68-0CC657DD4D77}"/>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4A34B5E8-8B9C-4B73-9598-8702C8E4D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9CA7F22-52A2-4992-B72A-F1DDBE2186A4}"/>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5" name="Footer Placeholder 4">
            <a:extLst>
              <a:ext uri="{FF2B5EF4-FFF2-40B4-BE49-F238E27FC236}">
                <a16:creationId xmlns:a16="http://schemas.microsoft.com/office/drawing/2014/main" xmlns="" id="{2C4F3347-9BEE-4FA1-B887-2F4C202AA03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49B331A-89F4-43EE-9BF2-5314288AA16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23283202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B320FE-6E24-465C-843B-1D8561D4F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1BF03036-32AE-43C6-9D28-4C36855FC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2B56CABB-EFB4-4E17-B832-8E7FE1F3F1DD}"/>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5" name="Footer Placeholder 4">
            <a:extLst>
              <a:ext uri="{FF2B5EF4-FFF2-40B4-BE49-F238E27FC236}">
                <a16:creationId xmlns:a16="http://schemas.microsoft.com/office/drawing/2014/main" xmlns="" id="{8F94147F-260A-46E1-B056-94DD99ED477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6A71BA24-7A11-4753-B003-D8EBA78C666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8565282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2724B-1221-40F8-82F8-50F2011B7BE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C32BAE01-7012-4F25-8B47-4192C3B9E8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72A4B21-EA9F-41B3-A9C3-120EE2CD6013}"/>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5" name="Footer Placeholder 4">
            <a:extLst>
              <a:ext uri="{FF2B5EF4-FFF2-40B4-BE49-F238E27FC236}">
                <a16:creationId xmlns:a16="http://schemas.microsoft.com/office/drawing/2014/main" xmlns="" id="{BF131121-BD6A-4A2C-86C0-DE96825C45B4}"/>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B19BB957-668F-4D1E-85C2-3E1C3F1A9296}"/>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90057087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F1556-89FF-48D7-8439-8681E8517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xmlns="" id="{1C940EC3-593F-4B37-BE8E-79A0AFB2BF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331732E-945F-4BB8-9CE9-AD983C229575}"/>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5" name="Footer Placeholder 4">
            <a:extLst>
              <a:ext uri="{FF2B5EF4-FFF2-40B4-BE49-F238E27FC236}">
                <a16:creationId xmlns:a16="http://schemas.microsoft.com/office/drawing/2014/main" xmlns="" id="{7F9F9EF5-BC73-44BF-80A6-BF0477C6A30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0971E51C-EAAF-4F71-95CC-B117E03D2A24}"/>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2012703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64CB6-D651-4924-BACD-67619079500C}"/>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D6BEE589-24CF-4EA4-9112-D67CE19168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xmlns="" id="{1713588A-13A1-4C68-BC6E-3E469CA6E1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xmlns="" id="{15850854-1A39-47C8-9016-5871587BD391}"/>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6" name="Footer Placeholder 5">
            <a:extLst>
              <a:ext uri="{FF2B5EF4-FFF2-40B4-BE49-F238E27FC236}">
                <a16:creationId xmlns:a16="http://schemas.microsoft.com/office/drawing/2014/main" xmlns="" id="{5EDCEDC4-F662-4868-BDFB-AC2CEE6E0140}"/>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2DF912A7-DAE5-4456-B278-6136622904D7}"/>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0929432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98D91-0920-4CE0-8D4E-8551B40D619B}"/>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F0D22ACE-A8B2-42DA-A1E4-9894636A9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DF7D63-980B-403F-AA3A-78ADE884C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xmlns="" id="{D9138064-26B4-44AF-853A-68F517B8B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416F93-AAEB-46F9-A608-85DC50679B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xmlns="" id="{9ACB1959-186E-45B7-8B87-D85D40CC7D98}"/>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8" name="Footer Placeholder 7">
            <a:extLst>
              <a:ext uri="{FF2B5EF4-FFF2-40B4-BE49-F238E27FC236}">
                <a16:creationId xmlns:a16="http://schemas.microsoft.com/office/drawing/2014/main" xmlns="" id="{3C03ACFA-CB8D-48CA-85DF-AD4977044411}"/>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xmlns="" id="{7F9477D1-FFAC-49E5-A1AB-CE56532F6ECE}"/>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987224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2C558-34A6-4597-8F8C-33C42FA58591}"/>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xmlns="" id="{FD7B0486-1E44-4C2F-9C09-BDA569FB038C}"/>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4" name="Footer Placeholder 3">
            <a:extLst>
              <a:ext uri="{FF2B5EF4-FFF2-40B4-BE49-F238E27FC236}">
                <a16:creationId xmlns:a16="http://schemas.microsoft.com/office/drawing/2014/main" xmlns="" id="{EDBFDFE3-6127-4639-8BD0-18E0CBDA5FF2}"/>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xmlns="" id="{4DF6A762-6A16-4879-ABC8-AD4A6B57F69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36376850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F9649EF-CAD3-4D1F-9839-EDBEFBC748FB}"/>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3" name="Footer Placeholder 2">
            <a:extLst>
              <a:ext uri="{FF2B5EF4-FFF2-40B4-BE49-F238E27FC236}">
                <a16:creationId xmlns:a16="http://schemas.microsoft.com/office/drawing/2014/main" xmlns="" id="{A39BEFE6-D8F0-4FAA-B1C8-7F9A59FFFD4F}"/>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xmlns="" id="{FC7DA7E8-3CEB-49E8-B675-1E26C5B640C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35544216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055E4-3BB0-4654-A955-34DD402E6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13D5D74B-45B6-4264-9F21-1C6EBC98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xmlns="" id="{310DB15F-982F-44F6-83BA-41C7DCDA6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50C78D-2541-43AC-A934-D2881C133DFA}"/>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6" name="Footer Placeholder 5">
            <a:extLst>
              <a:ext uri="{FF2B5EF4-FFF2-40B4-BE49-F238E27FC236}">
                <a16:creationId xmlns:a16="http://schemas.microsoft.com/office/drawing/2014/main" xmlns="" id="{7009148D-4074-476C-B4DA-39234C24777F}"/>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DBFAAE5B-2009-49E3-9171-3D4357EB5D03}"/>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69197317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18A61-5AA1-4F02-BF19-846BAAEFF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xmlns="" id="{53F67152-3159-4B84-80F3-642181F03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xmlns="" id="{338C1F8C-5738-4AF3-BFCC-8C72CA84D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E24B99-2080-4D8E-B15E-9543A4E1F7A1}"/>
              </a:ext>
            </a:extLst>
          </p:cNvPr>
          <p:cNvSpPr>
            <a:spLocks noGrp="1"/>
          </p:cNvSpPr>
          <p:nvPr>
            <p:ph type="dt" sz="half" idx="10"/>
          </p:nvPr>
        </p:nvSpPr>
        <p:spPr/>
        <p:txBody>
          <a:bodyPr/>
          <a:lstStyle/>
          <a:p>
            <a:fld id="{7F2B0DE9-EB77-4DAE-A92F-2BE97838A996}" type="datetimeFigureOut">
              <a:rPr lang="sl-SI" smtClean="0"/>
              <a:t>23. 03. 2023</a:t>
            </a:fld>
            <a:endParaRPr lang="sl-SI"/>
          </a:p>
        </p:txBody>
      </p:sp>
      <p:sp>
        <p:nvSpPr>
          <p:cNvPr id="6" name="Footer Placeholder 5">
            <a:extLst>
              <a:ext uri="{FF2B5EF4-FFF2-40B4-BE49-F238E27FC236}">
                <a16:creationId xmlns:a16="http://schemas.microsoft.com/office/drawing/2014/main" xmlns="" id="{38C886A3-AFFC-4821-B3C1-8B5201A9FD32}"/>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895AA677-1339-4DE6-A425-4B0DC20F7385}"/>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6077290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13218F-10E4-4BE3-8621-5CE133CD52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7F73EE6F-1FBE-4C8F-8F1E-96A2FA55A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A3DC2F27-E1C6-4A75-A73B-07061CF8B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B0DE9-EB77-4DAE-A92F-2BE97838A996}" type="datetimeFigureOut">
              <a:rPr lang="sl-SI" smtClean="0"/>
              <a:t>23. 03. 2023</a:t>
            </a:fld>
            <a:endParaRPr lang="sl-SI"/>
          </a:p>
        </p:txBody>
      </p:sp>
      <p:sp>
        <p:nvSpPr>
          <p:cNvPr id="5" name="Footer Placeholder 4">
            <a:extLst>
              <a:ext uri="{FF2B5EF4-FFF2-40B4-BE49-F238E27FC236}">
                <a16:creationId xmlns:a16="http://schemas.microsoft.com/office/drawing/2014/main" xmlns="" id="{34CAF15A-6CF2-4F58-8ABE-3BD0B1786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a:extLst>
              <a:ext uri="{FF2B5EF4-FFF2-40B4-BE49-F238E27FC236}">
                <a16:creationId xmlns:a16="http://schemas.microsoft.com/office/drawing/2014/main" xmlns="" id="{521F650E-4794-4B14-8101-0B66AEA19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6124A-1419-41EA-AC5C-55A7E137CC19}" type="slidenum">
              <a:rPr lang="sl-SI" smtClean="0"/>
              <a:t>‹#›</a:t>
            </a:fld>
            <a:endParaRPr lang="sl-SI"/>
          </a:p>
        </p:txBody>
      </p:sp>
    </p:spTree>
    <p:extLst>
      <p:ext uri="{BB962C8B-B14F-4D97-AF65-F5344CB8AC3E}">
        <p14:creationId xmlns:p14="http://schemas.microsoft.com/office/powerpoint/2010/main" val="34030381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7" y="5435179"/>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23. 3. 2023</a:t>
            </a:r>
            <a:endParaRPr lang="sl-SI" sz="2000" b="1" dirty="0">
              <a:solidFill>
                <a:schemeClr val="tx1"/>
              </a:solidFill>
              <a:latin typeface="Bahnschrift Condensed" panose="020B0502040204020203" pitchFamily="34" charset="0"/>
            </a:endParaRPr>
          </a:p>
          <a:p>
            <a:pPr algn="ctr"/>
            <a:r>
              <a:rPr lang="sl-SI" sz="2000" b="1" dirty="0" smtClean="0">
                <a:solidFill>
                  <a:schemeClr val="tx1"/>
                </a:solidFill>
                <a:latin typeface="Bahnschrift Condensed" panose="020B0502040204020203" pitchFamily="34" charset="0"/>
              </a:rPr>
              <a:t>19:00-22:00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40030481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značba mesta vsebine 10"/>
          <p:cNvSpPr>
            <a:spLocks noGrp="1"/>
          </p:cNvSpPr>
          <p:nvPr>
            <p:ph idx="1"/>
          </p:nvPr>
        </p:nvSpPr>
        <p:spPr>
          <a:xfrm>
            <a:off x="937055" y="750586"/>
            <a:ext cx="10515600" cy="1696051"/>
          </a:xfrm>
        </p:spPr>
        <p:txBody>
          <a:bodyPr>
            <a:normAutofit/>
          </a:bodyPr>
          <a:lstStyle/>
          <a:p>
            <a:pPr marL="742950" indent="-742950">
              <a:buAutoNum type="arabicPeriod" startAt="2"/>
            </a:pPr>
            <a:r>
              <a:rPr lang="sl-SI" sz="4000" b="1" dirty="0" smtClean="0"/>
              <a:t>Kaj </a:t>
            </a:r>
            <a:r>
              <a:rPr lang="sl-SI" sz="4000" dirty="0" smtClean="0"/>
              <a:t>je na sliki? </a:t>
            </a:r>
          </a:p>
          <a:p>
            <a:pPr marL="0" indent="0">
              <a:buNone/>
            </a:pPr>
            <a:endParaRPr lang="sl-SI" sz="4000" dirty="0" smtClean="0"/>
          </a:p>
          <a:p>
            <a:pPr marL="0" indent="0">
              <a:buNone/>
            </a:pPr>
            <a:endParaRPr lang="sl-SI" sz="4000" dirty="0"/>
          </a:p>
          <a:p>
            <a:pPr marL="0" indent="0">
              <a:buNone/>
            </a:pPr>
            <a:endParaRPr lang="sl-SI" sz="4000" dirty="0"/>
          </a:p>
        </p:txBody>
      </p:sp>
      <p:pic>
        <p:nvPicPr>
          <p:cNvPr id="2" name="Slika 1"/>
          <p:cNvPicPr>
            <a:picLocks noChangeAspect="1"/>
          </p:cNvPicPr>
          <p:nvPr/>
        </p:nvPicPr>
        <p:blipFill>
          <a:blip r:embed="rId2"/>
          <a:stretch>
            <a:fillRect/>
          </a:stretch>
        </p:blipFill>
        <p:spPr>
          <a:xfrm>
            <a:off x="937055" y="1472186"/>
            <a:ext cx="5882778" cy="3918562"/>
          </a:xfrm>
          <a:prstGeom prst="rect">
            <a:avLst/>
          </a:prstGeom>
        </p:spPr>
      </p:pic>
    </p:spTree>
    <p:extLst>
      <p:ext uri="{BB962C8B-B14F-4D97-AF65-F5344CB8AC3E}">
        <p14:creationId xmlns:p14="http://schemas.microsoft.com/office/powerpoint/2010/main" val="3749768296"/>
      </p:ext>
    </p:extLst>
  </p:cSld>
  <p:clrMapOvr>
    <a:masterClrMapping/>
  </p:clrMapOvr>
  <p:transition spd="slow">
    <p:push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091070"/>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916118212"/>
      </p:ext>
    </p:extLst>
  </p:cSld>
  <p:clrMapOvr>
    <a:masterClrMapping/>
  </p:clrMapOvr>
  <p:transition spd="slow">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28038" y="469557"/>
            <a:ext cx="11131296" cy="3669957"/>
          </a:xfrm>
        </p:spPr>
        <p:txBody>
          <a:bodyPr>
            <a:noAutofit/>
          </a:bodyPr>
          <a:lstStyle/>
          <a:p>
            <a:r>
              <a:rPr lang="sl-SI" sz="3600" b="1" u="sng" dirty="0" smtClean="0"/>
              <a:t>Odgovor na TIEBREAK vprašanje:</a:t>
            </a:r>
            <a:br>
              <a:rPr lang="sl-SI" sz="3600" b="1" u="sng" dirty="0" smtClean="0"/>
            </a:br>
            <a:r>
              <a:rPr lang="sl-SI" sz="3600" dirty="0"/>
              <a:t/>
            </a:r>
            <a:br>
              <a:rPr lang="sl-SI" sz="3600" dirty="0"/>
            </a:br>
            <a:r>
              <a:rPr lang="sl-SI" sz="3600" b="1" dirty="0"/>
              <a:t>Koliko je naselij v Sloveniji </a:t>
            </a:r>
            <a:r>
              <a:rPr lang="sl-SI" sz="3600" dirty="0"/>
              <a:t>(podatek iz </a:t>
            </a:r>
            <a:r>
              <a:rPr lang="sl-SI" sz="3600" dirty="0" smtClean="0"/>
              <a:t>leta 2022), </a:t>
            </a:r>
            <a:r>
              <a:rPr lang="sl-SI" sz="3600" dirty="0"/>
              <a:t>katera </a:t>
            </a:r>
            <a:r>
              <a:rPr lang="sl-SI" sz="3600" b="1" dirty="0"/>
              <a:t>nimajo </a:t>
            </a:r>
            <a:r>
              <a:rPr lang="sl-SI" sz="3600" dirty="0"/>
              <a:t>prebivalcev?</a:t>
            </a:r>
            <a:r>
              <a:rPr lang="sl-SI" sz="3600" b="1" dirty="0"/>
              <a:t/>
            </a:r>
            <a:br>
              <a:rPr lang="sl-SI" sz="3600" b="1" dirty="0"/>
            </a:br>
            <a:endParaRPr lang="sl-SI" sz="3600" b="1" dirty="0"/>
          </a:p>
        </p:txBody>
      </p:sp>
      <p:sp>
        <p:nvSpPr>
          <p:cNvPr id="4" name="PoljeZBesedilom 3"/>
          <p:cNvSpPr txBox="1"/>
          <p:nvPr/>
        </p:nvSpPr>
        <p:spPr>
          <a:xfrm>
            <a:off x="1618735" y="4139514"/>
            <a:ext cx="2397211" cy="1569660"/>
          </a:xfrm>
          <a:prstGeom prst="rect">
            <a:avLst/>
          </a:prstGeom>
          <a:noFill/>
        </p:spPr>
        <p:txBody>
          <a:bodyPr wrap="square" rtlCol="0">
            <a:spAutoFit/>
          </a:bodyPr>
          <a:lstStyle/>
          <a:p>
            <a:r>
              <a:rPr lang="sl-SI" sz="9600" b="1" dirty="0" smtClean="0"/>
              <a:t>54</a:t>
            </a:r>
            <a:endParaRPr lang="sl-SI" sz="9600" b="1" dirty="0"/>
          </a:p>
        </p:txBody>
      </p:sp>
    </p:spTree>
    <p:extLst>
      <p:ext uri="{BB962C8B-B14F-4D97-AF65-F5344CB8AC3E}">
        <p14:creationId xmlns:p14="http://schemas.microsoft.com/office/powerpoint/2010/main" val="2753783802"/>
      </p:ext>
    </p:extLst>
  </p:cSld>
  <p:clrMapOvr>
    <a:masterClrMapping/>
  </p:clrMapOvr>
  <p:transition spd="slow">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6" y="5402523"/>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a:t>
            </a:r>
            <a:r>
              <a:rPr lang="sl-SI" sz="2000" b="1" dirty="0" smtClean="0">
                <a:solidFill>
                  <a:schemeClr val="tx1"/>
                </a:solidFill>
                <a:latin typeface="Bahnschrift Condensed" panose="020B0502040204020203" pitchFamily="34" charset="0"/>
              </a:rPr>
              <a:t>23. 3. 2023</a:t>
            </a:r>
          </a:p>
          <a:p>
            <a:pPr algn="ctr"/>
            <a:r>
              <a:rPr lang="sl-SI" sz="2000" b="1" dirty="0" smtClean="0">
                <a:solidFill>
                  <a:schemeClr val="tx1"/>
                </a:solidFill>
                <a:latin typeface="Bahnschrift Condensed" panose="020B0502040204020203" pitchFamily="34" charset="0"/>
              </a:rPr>
              <a:t>19:00-22:00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390159978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17340"/>
            <a:ext cx="10515600" cy="1325563"/>
          </a:xfrm>
        </p:spPr>
        <p:txBody>
          <a:bodyPr/>
          <a:lstStyle/>
          <a:p>
            <a:r>
              <a:rPr lang="sl-SI" b="1" dirty="0" smtClean="0"/>
              <a:t>3.  POIMENUJ OSEBNOSTI </a:t>
            </a:r>
            <a:endParaRPr lang="sl-SI" b="1" dirty="0"/>
          </a:p>
        </p:txBody>
      </p:sp>
      <p:sp>
        <p:nvSpPr>
          <p:cNvPr id="11" name="Označba mesta vsebine 2"/>
          <p:cNvSpPr>
            <a:spLocks noGrp="1"/>
          </p:cNvSpPr>
          <p:nvPr>
            <p:ph sz="half" idx="1"/>
          </p:nvPr>
        </p:nvSpPr>
        <p:spPr>
          <a:xfrm>
            <a:off x="838200" y="1766249"/>
            <a:ext cx="5463746" cy="4351338"/>
          </a:xfrm>
        </p:spPr>
        <p:txBody>
          <a:bodyPr/>
          <a:lstStyle/>
          <a:p>
            <a:pPr marL="0" indent="0">
              <a:buNone/>
            </a:pPr>
            <a:r>
              <a:rPr lang="sl-SI" dirty="0" smtClean="0"/>
              <a:t>A)</a:t>
            </a:r>
            <a:endParaRPr lang="sl-SI" sz="3200" b="1" i="1" u="sng" dirty="0"/>
          </a:p>
        </p:txBody>
      </p:sp>
      <p:sp>
        <p:nvSpPr>
          <p:cNvPr id="12" name="Označba mesta vsebine 3"/>
          <p:cNvSpPr>
            <a:spLocks noGrp="1"/>
          </p:cNvSpPr>
          <p:nvPr>
            <p:ph sz="half" idx="2"/>
          </p:nvPr>
        </p:nvSpPr>
        <p:spPr>
          <a:xfrm>
            <a:off x="6172200" y="1825625"/>
            <a:ext cx="5181600" cy="4351338"/>
          </a:xfrm>
        </p:spPr>
        <p:txBody>
          <a:bodyPr/>
          <a:lstStyle/>
          <a:p>
            <a:pPr marL="0" indent="0">
              <a:buNone/>
            </a:pPr>
            <a:r>
              <a:rPr lang="sl-SI" dirty="0" smtClean="0"/>
              <a:t>       B)</a:t>
            </a:r>
          </a:p>
        </p:txBody>
      </p:sp>
      <p:pic>
        <p:nvPicPr>
          <p:cNvPr id="3" name="Slika 2"/>
          <p:cNvPicPr>
            <a:picLocks noChangeAspect="1"/>
          </p:cNvPicPr>
          <p:nvPr/>
        </p:nvPicPr>
        <p:blipFill>
          <a:blip r:embed="rId2"/>
          <a:stretch>
            <a:fillRect/>
          </a:stretch>
        </p:blipFill>
        <p:spPr>
          <a:xfrm>
            <a:off x="1641514" y="2704468"/>
            <a:ext cx="3048000" cy="3057525"/>
          </a:xfrm>
          <a:prstGeom prst="rect">
            <a:avLst/>
          </a:prstGeom>
        </p:spPr>
      </p:pic>
      <p:pic>
        <p:nvPicPr>
          <p:cNvPr id="4" name="Slika 3"/>
          <p:cNvPicPr>
            <a:picLocks noChangeAspect="1"/>
          </p:cNvPicPr>
          <p:nvPr/>
        </p:nvPicPr>
        <p:blipFill>
          <a:blip r:embed="rId3"/>
          <a:stretch>
            <a:fillRect/>
          </a:stretch>
        </p:blipFill>
        <p:spPr>
          <a:xfrm>
            <a:off x="7392319" y="2704467"/>
            <a:ext cx="3150824" cy="3136121"/>
          </a:xfrm>
          <a:prstGeom prst="rect">
            <a:avLst/>
          </a:prstGeom>
        </p:spPr>
      </p:pic>
    </p:spTree>
    <p:extLst>
      <p:ext uri="{BB962C8B-B14F-4D97-AF65-F5344CB8AC3E}">
        <p14:creationId xmlns:p14="http://schemas.microsoft.com/office/powerpoint/2010/main" val="18908783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značba mesta vsebine 2"/>
          <p:cNvSpPr>
            <a:spLocks noGrp="1"/>
          </p:cNvSpPr>
          <p:nvPr>
            <p:ph sz="half" idx="1"/>
          </p:nvPr>
        </p:nvSpPr>
        <p:spPr>
          <a:xfrm>
            <a:off x="801624" y="1179449"/>
            <a:ext cx="5181600" cy="4351338"/>
          </a:xfrm>
        </p:spPr>
        <p:txBody>
          <a:bodyPr/>
          <a:lstStyle/>
          <a:p>
            <a:pPr marL="0" indent="0">
              <a:buNone/>
            </a:pPr>
            <a:r>
              <a:rPr lang="sl-SI" dirty="0" smtClean="0"/>
              <a:t>C)</a:t>
            </a:r>
            <a:endParaRPr lang="sl-SI" sz="3200" b="1" i="1" dirty="0"/>
          </a:p>
        </p:txBody>
      </p:sp>
      <p:sp>
        <p:nvSpPr>
          <p:cNvPr id="9" name="Označba mesta vsebine 3"/>
          <p:cNvSpPr>
            <a:spLocks noGrp="1"/>
          </p:cNvSpPr>
          <p:nvPr>
            <p:ph sz="half" idx="2"/>
          </p:nvPr>
        </p:nvSpPr>
        <p:spPr>
          <a:xfrm>
            <a:off x="6342888" y="1179449"/>
            <a:ext cx="5181600" cy="4351338"/>
          </a:xfrm>
        </p:spPr>
        <p:txBody>
          <a:bodyPr/>
          <a:lstStyle/>
          <a:p>
            <a:pPr marL="0" indent="0">
              <a:buNone/>
            </a:pPr>
            <a:r>
              <a:rPr lang="sl-SI" dirty="0" smtClean="0"/>
              <a:t>D)</a:t>
            </a:r>
            <a:endParaRPr lang="sl-SI" sz="3200" b="1" i="1" dirty="0"/>
          </a:p>
        </p:txBody>
      </p:sp>
      <p:pic>
        <p:nvPicPr>
          <p:cNvPr id="3" name="Slika 2"/>
          <p:cNvPicPr>
            <a:picLocks noChangeAspect="1"/>
          </p:cNvPicPr>
          <p:nvPr/>
        </p:nvPicPr>
        <p:blipFill>
          <a:blip r:embed="rId2"/>
          <a:stretch>
            <a:fillRect/>
          </a:stretch>
        </p:blipFill>
        <p:spPr>
          <a:xfrm>
            <a:off x="1957502" y="2082737"/>
            <a:ext cx="2482296" cy="3709707"/>
          </a:xfrm>
          <a:prstGeom prst="rect">
            <a:avLst/>
          </a:prstGeom>
        </p:spPr>
      </p:pic>
      <p:pic>
        <p:nvPicPr>
          <p:cNvPr id="4" name="Slika 3"/>
          <p:cNvPicPr>
            <a:picLocks noChangeAspect="1"/>
          </p:cNvPicPr>
          <p:nvPr/>
        </p:nvPicPr>
        <p:blipFill>
          <a:blip r:embed="rId3"/>
          <a:stretch>
            <a:fillRect/>
          </a:stretch>
        </p:blipFill>
        <p:spPr>
          <a:xfrm>
            <a:off x="7516085" y="2082736"/>
            <a:ext cx="2960956" cy="3680873"/>
          </a:xfrm>
          <a:prstGeom prst="rect">
            <a:avLst/>
          </a:prstGeom>
        </p:spPr>
      </p:pic>
    </p:spTree>
    <p:extLst>
      <p:ext uri="{BB962C8B-B14F-4D97-AF65-F5344CB8AC3E}">
        <p14:creationId xmlns:p14="http://schemas.microsoft.com/office/powerpoint/2010/main" val="397031202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924697" y="725873"/>
            <a:ext cx="10515600" cy="2981153"/>
          </a:xfrm>
        </p:spPr>
        <p:txBody>
          <a:bodyPr>
            <a:normAutofit/>
          </a:bodyPr>
          <a:lstStyle/>
          <a:p>
            <a:pPr marL="0" indent="0">
              <a:buNone/>
            </a:pPr>
            <a:r>
              <a:rPr lang="sl-SI" sz="3600" b="1" dirty="0" smtClean="0"/>
              <a:t>4. Katera znana osebnost na sliki </a:t>
            </a:r>
            <a:r>
              <a:rPr lang="sl-SI" sz="3600" dirty="0" smtClean="0"/>
              <a:t>je uglasbila pesem    Oj ,Triglav, moj dom? </a:t>
            </a:r>
            <a:r>
              <a:rPr lang="sl-SI" dirty="0" smtClean="0"/>
              <a:t>Pesem je drugače leta 1894 objavil radgonski duhovnik, pesnik in prevajalec Matija Zemljič pod imenom „Slavin“ v mariborskem bogoslovnem glasilu Lipica.</a:t>
            </a:r>
            <a:endParaRPr lang="sl-SI" b="1" dirty="0"/>
          </a:p>
        </p:txBody>
      </p:sp>
      <p:pic>
        <p:nvPicPr>
          <p:cNvPr id="3" name="Slika 2"/>
          <p:cNvPicPr>
            <a:picLocks noChangeAspect="1"/>
          </p:cNvPicPr>
          <p:nvPr/>
        </p:nvPicPr>
        <p:blipFill>
          <a:blip r:embed="rId2"/>
          <a:stretch>
            <a:fillRect/>
          </a:stretch>
        </p:blipFill>
        <p:spPr>
          <a:xfrm>
            <a:off x="3745736" y="2653824"/>
            <a:ext cx="3300584" cy="4005775"/>
          </a:xfrm>
          <a:prstGeom prst="rect">
            <a:avLst/>
          </a:prstGeom>
        </p:spPr>
      </p:pic>
    </p:spTree>
    <p:extLst>
      <p:ext uri="{BB962C8B-B14F-4D97-AF65-F5344CB8AC3E}">
        <p14:creationId xmlns:p14="http://schemas.microsoft.com/office/powerpoint/2010/main" val="88612821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5"/>
          <p:cNvSpPr>
            <a:spLocks noGrp="1"/>
          </p:cNvSpPr>
          <p:nvPr>
            <p:ph type="title"/>
          </p:nvPr>
        </p:nvSpPr>
        <p:spPr>
          <a:xfrm>
            <a:off x="1058268" y="407773"/>
            <a:ext cx="10515600" cy="1112108"/>
          </a:xfrm>
        </p:spPr>
        <p:txBody>
          <a:bodyPr>
            <a:normAutofit fontScale="90000"/>
          </a:bodyPr>
          <a:lstStyle/>
          <a:p>
            <a:r>
              <a:rPr lang="pl-PL" b="1" dirty="0" smtClean="0"/>
              <a:t/>
            </a:r>
            <a:br>
              <a:rPr lang="pl-PL" b="1" dirty="0" smtClean="0"/>
            </a:br>
            <a:r>
              <a:rPr lang="pl-PL" b="1" dirty="0"/>
              <a:t/>
            </a:r>
            <a:br>
              <a:rPr lang="pl-PL" b="1" dirty="0"/>
            </a:br>
            <a:r>
              <a:rPr lang="pl-PL" b="1" i="1" dirty="0" smtClean="0"/>
              <a:t/>
            </a:r>
            <a:br>
              <a:rPr lang="pl-PL" b="1" i="1" dirty="0" smtClean="0"/>
            </a:br>
            <a:r>
              <a:rPr lang="pl-PL" b="1" dirty="0" smtClean="0"/>
              <a:t>5. Koliko </a:t>
            </a:r>
            <a:r>
              <a:rPr lang="pl-PL" dirty="0" smtClean="0"/>
              <a:t>ekip bo na naslednjem svetovnem prvenstvu leta 2026, ki bo potekalo  v ZDA, Kanadi in Mehiki?</a:t>
            </a:r>
            <a:r>
              <a:rPr lang="sl-SI" dirty="0"/>
              <a:t/>
            </a:r>
            <a:br>
              <a:rPr lang="sl-SI" dirty="0"/>
            </a:br>
            <a:endParaRPr lang="sl-SI" sz="4000" dirty="0"/>
          </a:p>
        </p:txBody>
      </p:sp>
      <p:pic>
        <p:nvPicPr>
          <p:cNvPr id="5" name="Slika 4"/>
          <p:cNvPicPr>
            <a:picLocks noChangeAspect="1"/>
          </p:cNvPicPr>
          <p:nvPr/>
        </p:nvPicPr>
        <p:blipFill>
          <a:blip r:embed="rId2"/>
          <a:stretch>
            <a:fillRect/>
          </a:stretch>
        </p:blipFill>
        <p:spPr>
          <a:xfrm>
            <a:off x="1795577" y="3012884"/>
            <a:ext cx="3819525" cy="2705100"/>
          </a:xfrm>
          <a:prstGeom prst="rect">
            <a:avLst/>
          </a:prstGeom>
        </p:spPr>
      </p:pic>
    </p:spTree>
    <p:extLst>
      <p:ext uri="{BB962C8B-B14F-4D97-AF65-F5344CB8AC3E}">
        <p14:creationId xmlns:p14="http://schemas.microsoft.com/office/powerpoint/2010/main" val="2652590430"/>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776417" y="878119"/>
            <a:ext cx="10515600" cy="4351338"/>
          </a:xfrm>
        </p:spPr>
        <p:txBody>
          <a:bodyPr>
            <a:normAutofit lnSpcReduction="10000"/>
          </a:bodyPr>
          <a:lstStyle/>
          <a:p>
            <a:pPr marL="0" indent="0">
              <a:buNone/>
            </a:pPr>
            <a:r>
              <a:rPr lang="sl-SI" sz="4000" b="1" dirty="0" smtClean="0"/>
              <a:t>6. Kako</a:t>
            </a:r>
            <a:r>
              <a:rPr lang="sl-SI" sz="4000" dirty="0" smtClean="0"/>
              <a:t> se imenuje pesniška oblika sestavljena iz štirih kitic, dveh </a:t>
            </a:r>
            <a:r>
              <a:rPr lang="sl-SI" sz="4000" dirty="0" err="1" smtClean="0"/>
              <a:t>kvartinih</a:t>
            </a:r>
            <a:r>
              <a:rPr lang="sl-SI" sz="4000" dirty="0" smtClean="0"/>
              <a:t> in dveh </a:t>
            </a:r>
            <a:r>
              <a:rPr lang="sl-SI" sz="4000" dirty="0" err="1" smtClean="0"/>
              <a:t>tercinih</a:t>
            </a:r>
            <a:r>
              <a:rPr lang="sl-SI" sz="4000" dirty="0"/>
              <a:t>?</a:t>
            </a:r>
            <a:r>
              <a:rPr lang="sl-SI" sz="4000" dirty="0" smtClean="0"/>
              <a:t> Pri nas je bil mojster le njih naš največji pesnik</a:t>
            </a:r>
            <a:r>
              <a:rPr lang="sl-SI" sz="4000" b="1" dirty="0" smtClean="0"/>
              <a:t> </a:t>
            </a:r>
            <a:r>
              <a:rPr lang="sl-SI" sz="4000" dirty="0" smtClean="0"/>
              <a:t>France Prešeren. Pojavila bi se  naj v 13. stoletju na sicilskem dvoru, v času vladavine Friderika II. Za najboljšega predstavnika velja </a:t>
            </a:r>
            <a:r>
              <a:rPr lang="sl-SI" sz="4000" dirty="0" err="1" smtClean="0"/>
              <a:t>Giacomo</a:t>
            </a:r>
            <a:r>
              <a:rPr lang="sl-SI" sz="4000" dirty="0" smtClean="0"/>
              <a:t> da </a:t>
            </a:r>
            <a:r>
              <a:rPr lang="sl-SI" sz="4000" dirty="0" err="1" smtClean="0"/>
              <a:t>Lentini</a:t>
            </a:r>
            <a:r>
              <a:rPr lang="sl-SI" sz="4000" dirty="0" smtClean="0"/>
              <a:t> z ostalimi mojstri te zvrsti kot sta bila Dante in </a:t>
            </a:r>
            <a:r>
              <a:rPr lang="sl-SI" sz="4000" dirty="0" err="1" smtClean="0"/>
              <a:t>Petrarca</a:t>
            </a:r>
            <a:r>
              <a:rPr lang="sl-SI" sz="4000" dirty="0" smtClean="0"/>
              <a:t>. </a:t>
            </a:r>
            <a:endParaRPr lang="sl-SI" sz="4800" dirty="0"/>
          </a:p>
        </p:txBody>
      </p:sp>
    </p:spTree>
    <p:extLst>
      <p:ext uri="{BB962C8B-B14F-4D97-AF65-F5344CB8AC3E}">
        <p14:creationId xmlns:p14="http://schemas.microsoft.com/office/powerpoint/2010/main" val="257629469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p:cNvSpPr>
            <a:spLocks noGrp="1"/>
          </p:cNvSpPr>
          <p:nvPr>
            <p:ph idx="1"/>
          </p:nvPr>
        </p:nvSpPr>
        <p:spPr>
          <a:xfrm>
            <a:off x="887627" y="416956"/>
            <a:ext cx="10515600" cy="1523056"/>
          </a:xfrm>
        </p:spPr>
        <p:txBody>
          <a:bodyPr>
            <a:normAutofit/>
          </a:bodyPr>
          <a:lstStyle/>
          <a:p>
            <a:pPr marL="0" indent="0">
              <a:buNone/>
            </a:pPr>
            <a:r>
              <a:rPr lang="sl-SI" sz="4400" b="1" dirty="0" smtClean="0"/>
              <a:t>7. Kateri</a:t>
            </a:r>
            <a:r>
              <a:rPr lang="sl-SI" sz="4400" dirty="0" smtClean="0"/>
              <a:t> šport je na sliki?</a:t>
            </a:r>
            <a:endParaRPr lang="sl-SI" sz="4400" b="1" dirty="0"/>
          </a:p>
        </p:txBody>
      </p:sp>
      <p:pic>
        <p:nvPicPr>
          <p:cNvPr id="2" name="Slika 1"/>
          <p:cNvPicPr>
            <a:picLocks noChangeAspect="1"/>
          </p:cNvPicPr>
          <p:nvPr/>
        </p:nvPicPr>
        <p:blipFill>
          <a:blip r:embed="rId2"/>
          <a:stretch>
            <a:fillRect/>
          </a:stretch>
        </p:blipFill>
        <p:spPr>
          <a:xfrm>
            <a:off x="1322598" y="1940012"/>
            <a:ext cx="4743450" cy="3524250"/>
          </a:xfrm>
          <a:prstGeom prst="rect">
            <a:avLst/>
          </a:prstGeom>
        </p:spPr>
      </p:pic>
    </p:spTree>
    <p:extLst>
      <p:ext uri="{BB962C8B-B14F-4D97-AF65-F5344CB8AC3E}">
        <p14:creationId xmlns:p14="http://schemas.microsoft.com/office/powerpoint/2010/main" val="106391180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idx="4294967295"/>
          </p:nvPr>
        </p:nvSpPr>
        <p:spPr>
          <a:xfrm>
            <a:off x="370703" y="426909"/>
            <a:ext cx="10515600" cy="1772594"/>
          </a:xfrm>
        </p:spPr>
        <p:txBody>
          <a:bodyPr>
            <a:noAutofit/>
          </a:bodyPr>
          <a:lstStyle/>
          <a:p>
            <a:r>
              <a:rPr lang="sl-SI" sz="4000" b="1" dirty="0" smtClean="0"/>
              <a:t/>
            </a:r>
            <a:br>
              <a:rPr lang="sl-SI" sz="4000" b="1" dirty="0" smtClean="0"/>
            </a:br>
            <a:r>
              <a:rPr lang="sl-SI" sz="4000" b="1" dirty="0" smtClean="0"/>
              <a:t>8.</a:t>
            </a:r>
            <a:r>
              <a:rPr lang="sl-SI" sz="3600" b="1" dirty="0"/>
              <a:t> </a:t>
            </a:r>
            <a:r>
              <a:rPr lang="sl-SI" b="1" dirty="0" smtClean="0"/>
              <a:t>Kako </a:t>
            </a:r>
            <a:r>
              <a:rPr lang="sl-SI" dirty="0" smtClean="0"/>
              <a:t> se imenuje buča sliki? Hkrati se tako imenuje tudi drugi največji japonski otok.</a:t>
            </a:r>
            <a:endParaRPr lang="sl-SI" sz="3600" i="1" dirty="0"/>
          </a:p>
        </p:txBody>
      </p:sp>
      <p:pic>
        <p:nvPicPr>
          <p:cNvPr id="2" name="Slika 1"/>
          <p:cNvPicPr>
            <a:picLocks noChangeAspect="1"/>
          </p:cNvPicPr>
          <p:nvPr/>
        </p:nvPicPr>
        <p:blipFill>
          <a:blip r:embed="rId2"/>
          <a:stretch>
            <a:fillRect/>
          </a:stretch>
        </p:blipFill>
        <p:spPr>
          <a:xfrm>
            <a:off x="1335909" y="3174808"/>
            <a:ext cx="3192023" cy="3192023"/>
          </a:xfrm>
          <a:prstGeom prst="rect">
            <a:avLst/>
          </a:prstGeom>
        </p:spPr>
      </p:pic>
    </p:spTree>
    <p:extLst>
      <p:ext uri="{BB962C8B-B14F-4D97-AF65-F5344CB8AC3E}">
        <p14:creationId xmlns:p14="http://schemas.microsoft.com/office/powerpoint/2010/main" val="198776521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Naslov 1"/>
          <p:cNvSpPr>
            <a:spLocks noGrp="1"/>
          </p:cNvSpPr>
          <p:nvPr>
            <p:ph type="title" idx="4294967295"/>
          </p:nvPr>
        </p:nvSpPr>
        <p:spPr>
          <a:xfrm>
            <a:off x="1189822" y="914100"/>
            <a:ext cx="10532621" cy="4550266"/>
          </a:xfrm>
        </p:spPr>
        <p:txBody>
          <a:bodyPr>
            <a:noAutofit/>
          </a:bodyPr>
          <a:lstStyle/>
          <a:p>
            <a:r>
              <a:rPr lang="sl-SI" sz="3600" b="1" dirty="0" smtClean="0"/>
              <a:t>9. Kako</a:t>
            </a:r>
            <a:r>
              <a:rPr lang="sl-SI" sz="3600" dirty="0" smtClean="0"/>
              <a:t> se imenuje nezaželena elektronska pošta? Izraz izvira iz znamenitega skeča </a:t>
            </a:r>
            <a:r>
              <a:rPr lang="sl-SI" sz="3600" dirty="0" err="1" smtClean="0"/>
              <a:t>Monty</a:t>
            </a:r>
            <a:r>
              <a:rPr lang="sl-SI" sz="3600" dirty="0" smtClean="0"/>
              <a:t> </a:t>
            </a:r>
            <a:r>
              <a:rPr lang="sl-SI" sz="3600" dirty="0" err="1" smtClean="0"/>
              <a:t>Python</a:t>
            </a:r>
            <a:r>
              <a:rPr lang="sl-SI" sz="3600" dirty="0" smtClean="0"/>
              <a:t>, kateri je bil prvič predvajan leta 1970</a:t>
            </a:r>
            <a:r>
              <a:rPr lang="sl-SI" sz="3600" b="1" dirty="0" smtClean="0"/>
              <a:t> </a:t>
            </a:r>
            <a:r>
              <a:rPr lang="sl-SI" sz="3600" dirty="0" smtClean="0"/>
              <a:t>(sezona 2, epizoda 12)?</a:t>
            </a:r>
            <a:r>
              <a:rPr lang="sl-SI" sz="3600" b="1" dirty="0" smtClean="0"/>
              <a:t> </a:t>
            </a:r>
            <a:br>
              <a:rPr lang="sl-SI" sz="3600" b="1" dirty="0" smtClean="0"/>
            </a:br>
            <a:r>
              <a:rPr lang="sl-SI" sz="3600" b="1" dirty="0" smtClean="0"/>
              <a:t>                              </a:t>
            </a:r>
            <a:endParaRPr lang="sl-SI" sz="4800" b="1" i="1" dirty="0"/>
          </a:p>
        </p:txBody>
      </p:sp>
    </p:spTree>
    <p:extLst>
      <p:ext uri="{BB962C8B-B14F-4D97-AF65-F5344CB8AC3E}">
        <p14:creationId xmlns:p14="http://schemas.microsoft.com/office/powerpoint/2010/main" val="123154790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58368" y="395416"/>
            <a:ext cx="10924032" cy="2977979"/>
          </a:xfrm>
        </p:spPr>
        <p:txBody>
          <a:bodyPr>
            <a:noAutofit/>
          </a:bodyPr>
          <a:lstStyle/>
          <a:p>
            <a:r>
              <a:rPr lang="sl-SI" sz="4800" b="1" dirty="0" smtClean="0"/>
              <a:t>10. </a:t>
            </a:r>
            <a:r>
              <a:rPr lang="sl-SI" sz="4000" b="1" dirty="0" smtClean="0"/>
              <a:t>Kateri znameniti kanal </a:t>
            </a:r>
            <a:r>
              <a:rPr lang="sl-SI" sz="3200" dirty="0" smtClean="0"/>
              <a:t>je za šest dni blokirala ladja (</a:t>
            </a:r>
            <a:r>
              <a:rPr lang="sl-SI" sz="3200" dirty="0" err="1" smtClean="0"/>
              <a:t>Ever</a:t>
            </a:r>
            <a:r>
              <a:rPr lang="sl-SI" sz="3200" dirty="0" smtClean="0"/>
              <a:t> </a:t>
            </a:r>
            <a:r>
              <a:rPr lang="sl-SI" sz="3200" dirty="0" err="1" smtClean="0"/>
              <a:t>Given</a:t>
            </a:r>
            <a:r>
              <a:rPr lang="sl-SI" sz="3200" dirty="0" smtClean="0"/>
              <a:t>) na sliki? S tem je povzročila ogromne finančne izgube celotni svetovni ekonomiji.</a:t>
            </a:r>
            <a:r>
              <a:rPr lang="sl-SI" sz="3200" b="1" dirty="0" smtClean="0"/>
              <a:t/>
            </a:r>
            <a:br>
              <a:rPr lang="sl-SI" sz="3200" b="1" dirty="0" smtClean="0"/>
            </a:br>
            <a:endParaRPr lang="sl-SI" sz="4800" dirty="0"/>
          </a:p>
        </p:txBody>
      </p:sp>
      <p:pic>
        <p:nvPicPr>
          <p:cNvPr id="2" name="Slika 1"/>
          <p:cNvPicPr>
            <a:picLocks noChangeAspect="1"/>
          </p:cNvPicPr>
          <p:nvPr/>
        </p:nvPicPr>
        <p:blipFill>
          <a:blip r:embed="rId2"/>
          <a:stretch>
            <a:fillRect/>
          </a:stretch>
        </p:blipFill>
        <p:spPr>
          <a:xfrm>
            <a:off x="1203937" y="2684500"/>
            <a:ext cx="5619750" cy="2943225"/>
          </a:xfrm>
          <a:prstGeom prst="rect">
            <a:avLst/>
          </a:prstGeom>
        </p:spPr>
      </p:pic>
    </p:spTree>
    <p:extLst>
      <p:ext uri="{BB962C8B-B14F-4D97-AF65-F5344CB8AC3E}">
        <p14:creationId xmlns:p14="http://schemas.microsoft.com/office/powerpoint/2010/main" val="377394032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019" y="1616841"/>
            <a:ext cx="3262703" cy="3094305"/>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780" y="461024"/>
            <a:ext cx="7590483" cy="1276336"/>
          </a:xfrm>
          <a:prstGeom prst="rect">
            <a:avLst/>
          </a:prstGeom>
        </p:spPr>
      </p:pic>
      <p:pic>
        <p:nvPicPr>
          <p:cNvPr id="9" name="Slika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2207"/>
            <a:ext cx="3657600" cy="3552825"/>
          </a:xfrm>
          <a:prstGeom prst="rect">
            <a:avLst/>
          </a:prstGeom>
        </p:spPr>
      </p:pic>
      <p:pic>
        <p:nvPicPr>
          <p:cNvPr id="10" name="Slika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568" y="2513187"/>
            <a:ext cx="3195011" cy="3216795"/>
          </a:xfrm>
          <a:prstGeom prst="rect">
            <a:avLst/>
          </a:prstGeom>
        </p:spPr>
      </p:pic>
      <p:pic>
        <p:nvPicPr>
          <p:cNvPr id="11" name="Slika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245">
            <a:off x="2515028" y="3512026"/>
            <a:ext cx="2952750" cy="2800350"/>
          </a:xfrm>
          <a:prstGeom prst="rect">
            <a:avLst/>
          </a:prstGeom>
        </p:spPr>
      </p:pic>
      <p:sp>
        <p:nvSpPr>
          <p:cNvPr id="13" name="PoljeZBesedilom 12"/>
          <p:cNvSpPr txBox="1"/>
          <p:nvPr/>
        </p:nvSpPr>
        <p:spPr>
          <a:xfrm rot="20572801">
            <a:off x="2884456" y="4459534"/>
            <a:ext cx="2917183" cy="830997"/>
          </a:xfrm>
          <a:prstGeom prst="rect">
            <a:avLst/>
          </a:prstGeom>
          <a:noFill/>
        </p:spPr>
        <p:txBody>
          <a:bodyPr wrap="square" rtlCol="0">
            <a:spAutoFit/>
          </a:bodyPr>
          <a:lstStyle/>
          <a:p>
            <a:r>
              <a:rPr lang="sl-SI" sz="2400" dirty="0">
                <a:latin typeface="Segoe Script" panose="030B0504020000000003" pitchFamily="66" charset="0"/>
              </a:rPr>
              <a:t>40 vprašanj</a:t>
            </a:r>
          </a:p>
          <a:p>
            <a:pPr marL="742950" lvl="1" indent="-285750">
              <a:buFont typeface="Arial" panose="020B0604020202020204" pitchFamily="34" charset="0"/>
              <a:buChar char="•"/>
            </a:pPr>
            <a:r>
              <a:rPr lang="sl-SI" sz="2400" dirty="0">
                <a:latin typeface="Segoe Script" panose="030B0504020000000003" pitchFamily="66" charset="0"/>
              </a:rPr>
              <a:t>20+20</a:t>
            </a:r>
          </a:p>
        </p:txBody>
      </p:sp>
      <p:pic>
        <p:nvPicPr>
          <p:cNvPr id="8" name="Slika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 y="1465314"/>
            <a:ext cx="3543300" cy="3419475"/>
          </a:xfrm>
          <a:prstGeom prst="rect">
            <a:avLst/>
          </a:prstGeom>
        </p:spPr>
      </p:pic>
      <p:sp>
        <p:nvSpPr>
          <p:cNvPr id="14" name="PoljeZBesedilom 13"/>
          <p:cNvSpPr txBox="1"/>
          <p:nvPr/>
        </p:nvSpPr>
        <p:spPr>
          <a:xfrm rot="19707218">
            <a:off x="625239" y="2686948"/>
            <a:ext cx="2893925" cy="976206"/>
          </a:xfrm>
          <a:prstGeom prst="rect">
            <a:avLst/>
          </a:prstGeom>
          <a:noFill/>
        </p:spPr>
        <p:txBody>
          <a:bodyPr wrap="square" rtlCol="0">
            <a:spAutoFit/>
          </a:bodyPr>
          <a:lstStyle/>
          <a:p>
            <a:r>
              <a:rPr lang="sl-SI" sz="2000" dirty="0">
                <a:latin typeface="Segoe Script" panose="030B0504020000000003" pitchFamily="66" charset="0"/>
              </a:rPr>
              <a:t>Tabela z odgovori</a:t>
            </a:r>
          </a:p>
          <a:p>
            <a:pPr marL="742950" lvl="1" indent="-285750">
              <a:buFont typeface="Arial" panose="020B0604020202020204" pitchFamily="34" charset="0"/>
              <a:buChar char="•"/>
            </a:pPr>
            <a:r>
              <a:rPr lang="sl-SI" dirty="0">
                <a:latin typeface="Segoe Script" panose="030B0504020000000003" pitchFamily="66" charset="0"/>
              </a:rPr>
              <a:t>(točke)</a:t>
            </a:r>
          </a:p>
          <a:p>
            <a:endParaRPr lang="sl-SI" dirty="0"/>
          </a:p>
        </p:txBody>
      </p:sp>
      <p:sp>
        <p:nvSpPr>
          <p:cNvPr id="15" name="PoljeZBesedilom 14"/>
          <p:cNvSpPr txBox="1"/>
          <p:nvPr/>
        </p:nvSpPr>
        <p:spPr>
          <a:xfrm rot="19825732">
            <a:off x="6126049" y="3868361"/>
            <a:ext cx="2578742" cy="461665"/>
          </a:xfrm>
          <a:prstGeom prst="rect">
            <a:avLst/>
          </a:prstGeom>
          <a:noFill/>
        </p:spPr>
        <p:txBody>
          <a:bodyPr wrap="square" rtlCol="0">
            <a:spAutoFit/>
          </a:bodyPr>
          <a:lstStyle/>
          <a:p>
            <a:r>
              <a:rPr lang="sl-SI" sz="2400" dirty="0">
                <a:latin typeface="Segoe Script" panose="030B0504020000000003" pitchFamily="66" charset="0"/>
              </a:rPr>
              <a:t>0. vprašanje</a:t>
            </a:r>
          </a:p>
        </p:txBody>
      </p:sp>
      <p:sp>
        <p:nvSpPr>
          <p:cNvPr id="16" name="PoljeZBesedilom 15"/>
          <p:cNvSpPr txBox="1"/>
          <p:nvPr/>
        </p:nvSpPr>
        <p:spPr>
          <a:xfrm rot="721435">
            <a:off x="9680001" y="2933160"/>
            <a:ext cx="1930410" cy="461665"/>
          </a:xfrm>
          <a:prstGeom prst="rect">
            <a:avLst/>
          </a:prstGeom>
          <a:noFill/>
        </p:spPr>
        <p:txBody>
          <a:bodyPr wrap="square" rtlCol="0">
            <a:spAutoFit/>
          </a:bodyPr>
          <a:lstStyle/>
          <a:p>
            <a:r>
              <a:rPr lang="sl-SI" sz="2400" dirty="0">
                <a:latin typeface="Segoe Script" panose="030B0504020000000003" pitchFamily="66" charset="0"/>
              </a:rPr>
              <a:t>SHAME</a:t>
            </a:r>
            <a:endParaRPr lang="sl-SI" dirty="0">
              <a:latin typeface="Segoe Script" panose="030B0504020000000003" pitchFamily="66" charset="0"/>
            </a:endParaRPr>
          </a:p>
        </p:txBody>
      </p:sp>
      <p:pic>
        <p:nvPicPr>
          <p:cNvPr id="18" name="Slika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7785" y="5406013"/>
            <a:ext cx="770049" cy="1151261"/>
          </a:xfrm>
          <a:prstGeom prst="rect">
            <a:avLst/>
          </a:prstGeom>
        </p:spPr>
      </p:pic>
    </p:spTree>
    <p:extLst>
      <p:ext uri="{BB962C8B-B14F-4D97-AF65-F5344CB8AC3E}">
        <p14:creationId xmlns:p14="http://schemas.microsoft.com/office/powerpoint/2010/main" val="251343592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Naslov 1"/>
          <p:cNvSpPr>
            <a:spLocks noGrp="1"/>
          </p:cNvSpPr>
          <p:nvPr>
            <p:ph type="title"/>
          </p:nvPr>
        </p:nvSpPr>
        <p:spPr>
          <a:xfrm>
            <a:off x="850392" y="772074"/>
            <a:ext cx="10034239" cy="1325563"/>
          </a:xfrm>
        </p:spPr>
        <p:txBody>
          <a:bodyPr>
            <a:noAutofit/>
          </a:bodyPr>
          <a:lstStyle/>
          <a:p>
            <a:r>
              <a:rPr lang="sl-SI" sz="3600" b="1" dirty="0" smtClean="0"/>
              <a:t>11. POIMENUJ STRIPA</a:t>
            </a:r>
            <a:r>
              <a:rPr lang="sl-SI" sz="4000" b="1" dirty="0" smtClean="0"/>
              <a:t/>
            </a:r>
            <a:br>
              <a:rPr lang="sl-SI" sz="4000" b="1" dirty="0" smtClean="0"/>
            </a:br>
            <a:r>
              <a:rPr lang="sl-SI" sz="3200" b="1" dirty="0" smtClean="0"/>
              <a:t/>
            </a:r>
            <a:br>
              <a:rPr lang="sl-SI" sz="3200" b="1" dirty="0" smtClean="0"/>
            </a:br>
            <a:r>
              <a:rPr lang="sl-SI" sz="3600" b="1" dirty="0" smtClean="0"/>
              <a:t>A)                                                 B) </a:t>
            </a:r>
            <a:r>
              <a:rPr lang="sl-SI" sz="3600" dirty="0" smtClean="0"/>
              <a:t> </a:t>
            </a:r>
            <a:endParaRPr lang="sl-SI" sz="3600" dirty="0"/>
          </a:p>
        </p:txBody>
      </p:sp>
      <p:pic>
        <p:nvPicPr>
          <p:cNvPr id="2" name="Slika 1"/>
          <p:cNvPicPr>
            <a:picLocks noChangeAspect="1"/>
          </p:cNvPicPr>
          <p:nvPr/>
        </p:nvPicPr>
        <p:blipFill>
          <a:blip r:embed="rId2"/>
          <a:stretch>
            <a:fillRect/>
          </a:stretch>
        </p:blipFill>
        <p:spPr>
          <a:xfrm>
            <a:off x="7061696" y="2343092"/>
            <a:ext cx="2875517" cy="3648075"/>
          </a:xfrm>
          <a:prstGeom prst="rect">
            <a:avLst/>
          </a:prstGeom>
        </p:spPr>
      </p:pic>
      <p:pic>
        <p:nvPicPr>
          <p:cNvPr id="3" name="Slika 2"/>
          <p:cNvPicPr>
            <a:picLocks noChangeAspect="1"/>
          </p:cNvPicPr>
          <p:nvPr/>
        </p:nvPicPr>
        <p:blipFill>
          <a:blip r:embed="rId3"/>
          <a:stretch>
            <a:fillRect/>
          </a:stretch>
        </p:blipFill>
        <p:spPr>
          <a:xfrm>
            <a:off x="2009717" y="2343092"/>
            <a:ext cx="2504336" cy="3495848"/>
          </a:xfrm>
          <a:prstGeom prst="rect">
            <a:avLst/>
          </a:prstGeom>
        </p:spPr>
      </p:pic>
    </p:spTree>
    <p:extLst>
      <p:ext uri="{BB962C8B-B14F-4D97-AF65-F5344CB8AC3E}">
        <p14:creationId xmlns:p14="http://schemas.microsoft.com/office/powerpoint/2010/main" val="210866634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515600" cy="1325563"/>
          </a:xfrm>
        </p:spPr>
        <p:txBody>
          <a:bodyPr>
            <a:normAutofit fontScale="90000"/>
          </a:bodyPr>
          <a:lstStyle/>
          <a:p>
            <a:r>
              <a:rPr lang="sl-SI" b="1" dirty="0" smtClean="0"/>
              <a:t/>
            </a:r>
            <a:br>
              <a:rPr lang="sl-SI" b="1" dirty="0" smtClean="0"/>
            </a:br>
            <a:r>
              <a:rPr lang="sl-SI" b="1" dirty="0"/>
              <a:t/>
            </a:r>
            <a:br>
              <a:rPr lang="sl-SI" b="1" dirty="0"/>
            </a:br>
            <a:r>
              <a:rPr lang="sl-SI" b="1" dirty="0" smtClean="0"/>
              <a:t>12. </a:t>
            </a:r>
            <a:r>
              <a:rPr lang="sl-SI" sz="4900" b="1" dirty="0" smtClean="0"/>
              <a:t>Kdo je </a:t>
            </a:r>
            <a:r>
              <a:rPr lang="sl-SI" dirty="0" smtClean="0"/>
              <a:t>umetnik  na sliki? </a:t>
            </a:r>
            <a:endParaRPr lang="sl-SI" dirty="0"/>
          </a:p>
        </p:txBody>
      </p:sp>
      <p:pic>
        <p:nvPicPr>
          <p:cNvPr id="3" name="Slika 2"/>
          <p:cNvPicPr>
            <a:picLocks noChangeAspect="1"/>
          </p:cNvPicPr>
          <p:nvPr/>
        </p:nvPicPr>
        <p:blipFill>
          <a:blip r:embed="rId2"/>
          <a:stretch>
            <a:fillRect/>
          </a:stretch>
        </p:blipFill>
        <p:spPr>
          <a:xfrm>
            <a:off x="6290631" y="1816866"/>
            <a:ext cx="4854306" cy="4854306"/>
          </a:xfrm>
          <a:prstGeom prst="rect">
            <a:avLst/>
          </a:prstGeom>
        </p:spPr>
      </p:pic>
    </p:spTree>
    <p:extLst>
      <p:ext uri="{BB962C8B-B14F-4D97-AF65-F5344CB8AC3E}">
        <p14:creationId xmlns:p14="http://schemas.microsoft.com/office/powerpoint/2010/main" val="32595483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2"/>
          <p:cNvSpPr>
            <a:spLocks noGrp="1"/>
          </p:cNvSpPr>
          <p:nvPr>
            <p:ph idx="1"/>
          </p:nvPr>
        </p:nvSpPr>
        <p:spPr>
          <a:xfrm>
            <a:off x="893956" y="590854"/>
            <a:ext cx="10515600" cy="3259331"/>
          </a:xfrm>
        </p:spPr>
        <p:txBody>
          <a:bodyPr>
            <a:normAutofit fontScale="92500"/>
          </a:bodyPr>
          <a:lstStyle/>
          <a:p>
            <a:pPr marL="0" indent="0">
              <a:buNone/>
            </a:pPr>
            <a:r>
              <a:rPr lang="sl-SI" sz="4000" b="1" dirty="0" smtClean="0"/>
              <a:t>13. </a:t>
            </a:r>
            <a:r>
              <a:rPr lang="sl-SI" sz="4000" dirty="0" smtClean="0"/>
              <a:t> </a:t>
            </a:r>
            <a:r>
              <a:rPr lang="sl-SI" sz="4000" b="1" dirty="0" smtClean="0"/>
              <a:t>Kateri planet </a:t>
            </a:r>
            <a:r>
              <a:rPr lang="sl-SI" sz="4000" dirty="0" smtClean="0"/>
              <a:t>v našem osončju ima po novih raziskavah (spet) največ lun (podatek iz začetka leta 2023)?  To število naj bi znašalo 92 , drugi planet na lestvici, pa bi jih naj imel 83. Njegova največja luna, ki je hkrati tudi največja med vsemi planeti je večja od najmanjšega planeta, Merkurja.</a:t>
            </a:r>
            <a:endParaRPr lang="sl-SI" sz="4000" dirty="0"/>
          </a:p>
        </p:txBody>
      </p:sp>
    </p:spTree>
    <p:extLst>
      <p:ext uri="{BB962C8B-B14F-4D97-AF65-F5344CB8AC3E}">
        <p14:creationId xmlns:p14="http://schemas.microsoft.com/office/powerpoint/2010/main" val="103586100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47928" y="535813"/>
            <a:ext cx="10515600" cy="3595512"/>
          </a:xfrm>
        </p:spPr>
        <p:txBody>
          <a:bodyPr>
            <a:normAutofit/>
          </a:bodyPr>
          <a:lstStyle/>
          <a:p>
            <a:r>
              <a:rPr lang="sl-SI" b="1" dirty="0" smtClean="0"/>
              <a:t>14. </a:t>
            </a:r>
            <a:r>
              <a:rPr lang="sl-SI" sz="3200" b="1" dirty="0" smtClean="0"/>
              <a:t>Katera država  </a:t>
            </a:r>
            <a:r>
              <a:rPr lang="sl-SI" sz="3200" dirty="0" smtClean="0"/>
              <a:t>ima najvišjo povprečno nadmorsko višino (okrog 3280 m)? </a:t>
            </a:r>
            <a:r>
              <a:rPr lang="sl-SI" sz="3200" dirty="0"/>
              <a:t/>
            </a:r>
            <a:br>
              <a:rPr lang="sl-SI" sz="3200" dirty="0"/>
            </a:br>
            <a:r>
              <a:rPr lang="sl-SI" sz="3200" dirty="0" smtClean="0"/>
              <a:t>Namig: tako se imenujeta  tudi država v J Aziji in vnetljiv, brezbarven plin, ki ga je lahko utekočiniti in se uporablja predvsem kot gorivo za plinske štedilnike, vžigalnike cigaret in plinske pečice. </a:t>
            </a:r>
            <a:endParaRPr lang="sl-SI" sz="3200" b="1" dirty="0"/>
          </a:p>
        </p:txBody>
      </p:sp>
    </p:spTree>
    <p:extLst>
      <p:ext uri="{BB962C8B-B14F-4D97-AF65-F5344CB8AC3E}">
        <p14:creationId xmlns:p14="http://schemas.microsoft.com/office/powerpoint/2010/main" val="376953718"/>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p:nvPr>
        </p:nvSpPr>
        <p:spPr/>
        <p:txBody>
          <a:bodyPr>
            <a:normAutofit fontScale="90000"/>
          </a:bodyPr>
          <a:lstStyle/>
          <a:p>
            <a:r>
              <a:rPr lang="sl-SI" b="1" dirty="0" smtClean="0"/>
              <a:t>15. Kdo </a:t>
            </a:r>
            <a:r>
              <a:rPr lang="sl-SI" dirty="0" smtClean="0"/>
              <a:t> je izrekel znamenito frazo: „Ecce homo“ („To je človek“)?</a:t>
            </a:r>
            <a:r>
              <a:rPr lang="sl-SI" sz="3600" dirty="0"/>
              <a:t/>
            </a:r>
            <a:br>
              <a:rPr lang="sl-SI" sz="3600" dirty="0"/>
            </a:br>
            <a:endParaRPr lang="sl-SI" sz="3600" dirty="0"/>
          </a:p>
        </p:txBody>
      </p:sp>
      <p:sp>
        <p:nvSpPr>
          <p:cNvPr id="3" name="Označba mesta vsebine 2"/>
          <p:cNvSpPr>
            <a:spLocks noGrp="1"/>
          </p:cNvSpPr>
          <p:nvPr>
            <p:ph idx="1"/>
          </p:nvPr>
        </p:nvSpPr>
        <p:spPr/>
        <p:txBody>
          <a:bodyPr/>
          <a:lstStyle/>
          <a:p>
            <a:endParaRPr lang="sl-SI" b="1" dirty="0"/>
          </a:p>
          <a:p>
            <a:endParaRPr lang="sl-SI" dirty="0"/>
          </a:p>
        </p:txBody>
      </p:sp>
      <p:sp>
        <p:nvSpPr>
          <p:cNvPr id="5" name="AutoShape 2" descr="Psička Taylor pomaga reševati koale v goreči Avstraliji - Moj Pes"/>
          <p:cNvSpPr>
            <a:spLocks noChangeAspect="1" noChangeArrowheads="1"/>
          </p:cNvSpPr>
          <p:nvPr/>
        </p:nvSpPr>
        <p:spPr bwMode="auto">
          <a:xfrm>
            <a:off x="155574" y="-144463"/>
            <a:ext cx="200240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4" name="Slika 3"/>
          <p:cNvPicPr>
            <a:picLocks noChangeAspect="1"/>
          </p:cNvPicPr>
          <p:nvPr/>
        </p:nvPicPr>
        <p:blipFill>
          <a:blip r:embed="rId2"/>
          <a:stretch>
            <a:fillRect/>
          </a:stretch>
        </p:blipFill>
        <p:spPr>
          <a:xfrm>
            <a:off x="5860973" y="1163042"/>
            <a:ext cx="4463667" cy="5317343"/>
          </a:xfrm>
          <a:prstGeom prst="rect">
            <a:avLst/>
          </a:prstGeom>
        </p:spPr>
      </p:pic>
    </p:spTree>
    <p:extLst>
      <p:ext uri="{BB962C8B-B14F-4D97-AF65-F5344CB8AC3E}">
        <p14:creationId xmlns:p14="http://schemas.microsoft.com/office/powerpoint/2010/main" val="3978483810"/>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53611" y="3525397"/>
            <a:ext cx="10718494" cy="438547"/>
          </a:xfrm>
        </p:spPr>
        <p:txBody>
          <a:bodyPr>
            <a:normAutofit fontScale="90000"/>
          </a:bodyPr>
          <a:lstStyle/>
          <a:p>
            <a:r>
              <a:rPr lang="sl-SI" sz="3200" b="1" dirty="0"/>
              <a:t>16</a:t>
            </a:r>
            <a:r>
              <a:rPr lang="sl-SI" sz="3200" b="1" dirty="0" smtClean="0"/>
              <a:t>. </a:t>
            </a:r>
            <a:r>
              <a:rPr lang="sl-SI" sz="3600" dirty="0" smtClean="0"/>
              <a:t>Preživele iz </a:t>
            </a:r>
            <a:r>
              <a:rPr lang="sl-SI" sz="3600" b="1" dirty="0" smtClean="0"/>
              <a:t>potopa</a:t>
            </a:r>
            <a:r>
              <a:rPr lang="sl-SI" sz="3600" dirty="0" smtClean="0"/>
              <a:t> </a:t>
            </a:r>
            <a:r>
              <a:rPr lang="sl-SI" sz="3600" b="1" dirty="0" smtClean="0"/>
              <a:t>katere ladje </a:t>
            </a:r>
            <a:r>
              <a:rPr lang="sl-SI" sz="3600" dirty="0" smtClean="0"/>
              <a:t>je rešila ladja na spodnji sliki?</a:t>
            </a:r>
            <a:br>
              <a:rPr lang="sl-SI" sz="3600" dirty="0" smtClean="0"/>
            </a:br>
            <a:r>
              <a:rPr lang="sl-SI" sz="3600" dirty="0"/>
              <a:t/>
            </a:r>
            <a:br>
              <a:rPr lang="sl-SI" sz="3600" dirty="0"/>
            </a:br>
            <a:r>
              <a:rPr lang="sl-SI" sz="3600" dirty="0" smtClean="0"/>
              <a:t/>
            </a:r>
            <a:br>
              <a:rPr lang="sl-SI" sz="3600" dirty="0" smtClean="0"/>
            </a:br>
            <a:r>
              <a:rPr lang="sl-SI" sz="3600" dirty="0"/>
              <a:t/>
            </a:r>
            <a:br>
              <a:rPr lang="sl-SI" sz="3600" dirty="0"/>
            </a:br>
            <a:r>
              <a:rPr lang="sl-SI" sz="3600" dirty="0" smtClean="0"/>
              <a:t/>
            </a:r>
            <a:br>
              <a:rPr lang="sl-SI" sz="3600" dirty="0" smtClean="0"/>
            </a:br>
            <a:r>
              <a:rPr lang="sl-SI" sz="3600" dirty="0"/>
              <a:t/>
            </a:r>
            <a:br>
              <a:rPr lang="sl-SI" sz="3600" dirty="0"/>
            </a:br>
            <a:r>
              <a:rPr lang="sl-SI" sz="3200" dirty="0" smtClean="0"/>
              <a:t/>
            </a:r>
            <a:br>
              <a:rPr lang="sl-SI" sz="3200" dirty="0" smtClean="0"/>
            </a:br>
            <a:r>
              <a:rPr lang="sl-SI" sz="3200" dirty="0" smtClean="0"/>
              <a:t/>
            </a:r>
            <a:br>
              <a:rPr lang="sl-SI" sz="3200" dirty="0" smtClean="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200" dirty="0"/>
              <a:t> </a:t>
            </a:r>
            <a:r>
              <a:rPr lang="sl-SI" sz="3200" dirty="0" smtClean="0"/>
              <a:t>                                                             </a:t>
            </a:r>
            <a:endParaRPr lang="sl-SI" sz="3200" b="1" dirty="0"/>
          </a:p>
        </p:txBody>
      </p:sp>
      <p:pic>
        <p:nvPicPr>
          <p:cNvPr id="3" name="Slika 2"/>
          <p:cNvPicPr>
            <a:picLocks noChangeAspect="1"/>
          </p:cNvPicPr>
          <p:nvPr/>
        </p:nvPicPr>
        <p:blipFill>
          <a:blip r:embed="rId2"/>
          <a:stretch>
            <a:fillRect/>
          </a:stretch>
        </p:blipFill>
        <p:spPr>
          <a:xfrm>
            <a:off x="5135753" y="2022513"/>
            <a:ext cx="5534025" cy="4267200"/>
          </a:xfrm>
          <a:prstGeom prst="rect">
            <a:avLst/>
          </a:prstGeom>
        </p:spPr>
      </p:pic>
    </p:spTree>
    <p:extLst>
      <p:ext uri="{BB962C8B-B14F-4D97-AF65-F5344CB8AC3E}">
        <p14:creationId xmlns:p14="http://schemas.microsoft.com/office/powerpoint/2010/main" val="169687707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p:txBody>
          <a:bodyPr>
            <a:normAutofit/>
          </a:bodyPr>
          <a:lstStyle/>
          <a:p>
            <a:r>
              <a:rPr lang="sl-SI" sz="3600" b="1" dirty="0" smtClean="0">
                <a:latin typeface="+mn-lt"/>
              </a:rPr>
              <a:t/>
            </a:r>
            <a:br>
              <a:rPr lang="sl-SI" sz="3600" b="1" dirty="0" smtClean="0">
                <a:latin typeface="+mn-lt"/>
              </a:rPr>
            </a:br>
            <a:r>
              <a:rPr lang="sl-SI" sz="3600" b="1" dirty="0" smtClean="0">
                <a:latin typeface="+mn-lt"/>
              </a:rPr>
              <a:t>17. Kdo stanuje(ta) </a:t>
            </a:r>
            <a:r>
              <a:rPr lang="sl-SI" sz="3600" dirty="0" smtClean="0">
                <a:latin typeface="+mn-lt"/>
              </a:rPr>
              <a:t>v tej ulici?</a:t>
            </a:r>
            <a:endParaRPr lang="sl-SI" sz="3600" dirty="0">
              <a:latin typeface="+mn-lt"/>
            </a:endParaRPr>
          </a:p>
        </p:txBody>
      </p:sp>
      <p:sp>
        <p:nvSpPr>
          <p:cNvPr id="6" name="Označba mesta vsebine 5"/>
          <p:cNvSpPr>
            <a:spLocks noGrp="1"/>
          </p:cNvSpPr>
          <p:nvPr>
            <p:ph idx="1"/>
          </p:nvPr>
        </p:nvSpPr>
        <p:spPr/>
        <p:txBody>
          <a:bodyPr/>
          <a:lstStyle/>
          <a:p>
            <a:endParaRPr lang="sl-SI" dirty="0"/>
          </a:p>
        </p:txBody>
      </p:sp>
      <p:pic>
        <p:nvPicPr>
          <p:cNvPr id="3" name="Slika 2"/>
          <p:cNvPicPr>
            <a:picLocks noChangeAspect="1"/>
          </p:cNvPicPr>
          <p:nvPr/>
        </p:nvPicPr>
        <p:blipFill>
          <a:blip r:embed="rId2"/>
          <a:stretch>
            <a:fillRect/>
          </a:stretch>
        </p:blipFill>
        <p:spPr>
          <a:xfrm>
            <a:off x="7387095" y="979985"/>
            <a:ext cx="3895725" cy="5514975"/>
          </a:xfrm>
          <a:prstGeom prst="rect">
            <a:avLst/>
          </a:prstGeom>
        </p:spPr>
      </p:pic>
    </p:spTree>
    <p:extLst>
      <p:ext uri="{BB962C8B-B14F-4D97-AF65-F5344CB8AC3E}">
        <p14:creationId xmlns:p14="http://schemas.microsoft.com/office/powerpoint/2010/main" val="311738181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0503" y="479502"/>
            <a:ext cx="10515600" cy="2007219"/>
          </a:xfrm>
        </p:spPr>
        <p:txBody>
          <a:bodyPr>
            <a:noAutofit/>
          </a:bodyPr>
          <a:lstStyle/>
          <a:p>
            <a:r>
              <a:rPr lang="sl-SI" sz="3200" b="1" dirty="0" smtClean="0"/>
              <a:t/>
            </a:r>
            <a:br>
              <a:rPr lang="sl-SI" sz="3200" b="1" dirty="0" smtClean="0"/>
            </a:br>
            <a:r>
              <a:rPr lang="sl-SI" sz="3200" b="1" dirty="0" smtClean="0"/>
              <a:t>18. </a:t>
            </a:r>
            <a:r>
              <a:rPr lang="sl-SI" sz="3200" dirty="0" smtClean="0"/>
              <a:t>Pred kratkim, prvega marca letos, v 89. letu starosti, je preminil rekorder(13 golov) na enem svetovnem prvenstvu v nogometu, Just Fontaine (spodaj na sliki). To mu je uspelo leta 1958 na Švedskem. </a:t>
            </a:r>
            <a:r>
              <a:rPr lang="sl-SI" sz="3200" b="1" dirty="0" smtClean="0"/>
              <a:t>Kdo </a:t>
            </a:r>
            <a:r>
              <a:rPr lang="sl-SI" sz="3200" dirty="0" smtClean="0"/>
              <a:t>pa je prvič kot 17- letnik zablestel na tem prvenstvu ( 6 golov)? Prav tako je ta oseba postavila rekord kot najmlajša oseba, ki je kadarkoli zadela na svetovnih prvenstvih (17 let, 239 dni).</a:t>
            </a:r>
            <a:endParaRPr lang="sl-SI" sz="3200" b="1" dirty="0"/>
          </a:p>
        </p:txBody>
      </p:sp>
      <p:pic>
        <p:nvPicPr>
          <p:cNvPr id="2" name="Slika 1"/>
          <p:cNvPicPr>
            <a:picLocks noChangeAspect="1"/>
          </p:cNvPicPr>
          <p:nvPr/>
        </p:nvPicPr>
        <p:blipFill>
          <a:blip r:embed="rId2"/>
          <a:stretch>
            <a:fillRect/>
          </a:stretch>
        </p:blipFill>
        <p:spPr>
          <a:xfrm>
            <a:off x="941311" y="3742923"/>
            <a:ext cx="1914525" cy="2390775"/>
          </a:xfrm>
          <a:prstGeom prst="rect">
            <a:avLst/>
          </a:prstGeom>
        </p:spPr>
      </p:pic>
    </p:spTree>
    <p:extLst>
      <p:ext uri="{BB962C8B-B14F-4D97-AF65-F5344CB8AC3E}">
        <p14:creationId xmlns:p14="http://schemas.microsoft.com/office/powerpoint/2010/main" val="381396366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p:txBody>
          <a:bodyPr>
            <a:normAutofit fontScale="90000"/>
          </a:bodyPr>
          <a:lstStyle/>
          <a:p>
            <a:r>
              <a:rPr lang="sl-SI" sz="3200" b="1" dirty="0" smtClean="0"/>
              <a:t>19. </a:t>
            </a:r>
            <a:r>
              <a:rPr lang="sl-SI" sz="3200" b="1" dirty="0"/>
              <a:t>Kako se imenuje planet</a:t>
            </a:r>
            <a:r>
              <a:rPr lang="sl-SI" sz="3200" dirty="0"/>
              <a:t> na katerem se dogaja spodnji </a:t>
            </a:r>
            <a:r>
              <a:rPr lang="sl-SI" sz="3200" dirty="0" smtClean="0"/>
              <a:t>film, ki je letos v kinih doživel svojo drugo izdajo (prva je bila leta 2009)?</a:t>
            </a:r>
            <a:r>
              <a:rPr lang="sl-SI" sz="3200" dirty="0"/>
              <a:t/>
            </a:r>
            <a:br>
              <a:rPr lang="sl-SI" sz="3200" dirty="0"/>
            </a:br>
            <a:r>
              <a:rPr lang="sl-SI" sz="3200" b="1" dirty="0" smtClean="0"/>
              <a:t> </a:t>
            </a:r>
            <a:endParaRPr lang="sl-SI" sz="3200" dirty="0"/>
          </a:p>
        </p:txBody>
      </p:sp>
      <p:sp>
        <p:nvSpPr>
          <p:cNvPr id="2" name="Označba mesta vsebine 1"/>
          <p:cNvSpPr>
            <a:spLocks noGrp="1"/>
          </p:cNvSpPr>
          <p:nvPr>
            <p:ph idx="1"/>
          </p:nvPr>
        </p:nvSpPr>
        <p:spPr/>
        <p:txBody>
          <a:bodyPr/>
          <a:lstStyle/>
          <a:p>
            <a:pPr marL="0" indent="0">
              <a:buNone/>
            </a:pPr>
            <a:endParaRPr lang="sl-SI" dirty="0" smtClean="0"/>
          </a:p>
          <a:p>
            <a:endParaRPr lang="sl-SI" dirty="0"/>
          </a:p>
        </p:txBody>
      </p:sp>
      <p:pic>
        <p:nvPicPr>
          <p:cNvPr id="3" name="Slika 2"/>
          <p:cNvPicPr>
            <a:picLocks noChangeAspect="1"/>
          </p:cNvPicPr>
          <p:nvPr/>
        </p:nvPicPr>
        <p:blipFill>
          <a:blip r:embed="rId2"/>
          <a:stretch>
            <a:fillRect/>
          </a:stretch>
        </p:blipFill>
        <p:spPr>
          <a:xfrm>
            <a:off x="5860973" y="1276333"/>
            <a:ext cx="5237962" cy="5292099"/>
          </a:xfrm>
          <a:prstGeom prst="rect">
            <a:avLst/>
          </a:prstGeom>
        </p:spPr>
      </p:pic>
    </p:spTree>
    <p:extLst>
      <p:ext uri="{BB962C8B-B14F-4D97-AF65-F5344CB8AC3E}">
        <p14:creationId xmlns:p14="http://schemas.microsoft.com/office/powerpoint/2010/main" val="105475590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670939"/>
          </a:xfrm>
        </p:spPr>
        <p:txBody>
          <a:bodyPr>
            <a:normAutofit/>
          </a:bodyPr>
          <a:lstStyle/>
          <a:p>
            <a:r>
              <a:rPr lang="sl-SI" sz="4000" b="1" dirty="0" smtClean="0"/>
              <a:t>20. </a:t>
            </a:r>
            <a:r>
              <a:rPr lang="sl-SI" sz="2800" dirty="0" smtClean="0"/>
              <a:t>KATERI IGRALCI </a:t>
            </a:r>
            <a:r>
              <a:rPr lang="sl-SI" sz="4000" b="1" u="sng" dirty="0" smtClean="0"/>
              <a:t>NISO NIKOLI </a:t>
            </a:r>
            <a:r>
              <a:rPr lang="sl-SI" sz="2800" dirty="0" smtClean="0"/>
              <a:t>DOBILI OSKARJA?</a:t>
            </a:r>
            <a:endParaRPr lang="sl-SI" sz="2800" dirty="0"/>
          </a:p>
        </p:txBody>
      </p:sp>
      <p:sp>
        <p:nvSpPr>
          <p:cNvPr id="7" name="Označba mesta vsebine 2"/>
          <p:cNvSpPr>
            <a:spLocks noGrp="1"/>
          </p:cNvSpPr>
          <p:nvPr>
            <p:ph idx="1"/>
          </p:nvPr>
        </p:nvSpPr>
        <p:spPr>
          <a:xfrm>
            <a:off x="838200" y="1825625"/>
            <a:ext cx="10515600" cy="4351338"/>
          </a:xfrm>
        </p:spPr>
        <p:txBody>
          <a:bodyPr>
            <a:normAutofit/>
          </a:bodyPr>
          <a:lstStyle/>
          <a:p>
            <a:pPr marL="0" indent="0">
              <a:buNone/>
            </a:pPr>
            <a:endParaRPr lang="sl-SI" sz="3200" dirty="0" smtClean="0"/>
          </a:p>
          <a:p>
            <a:pPr marL="514350" indent="-514350">
              <a:buAutoNum type="alphaUcParenR"/>
            </a:pPr>
            <a:r>
              <a:rPr lang="sl-SI" dirty="0" smtClean="0"/>
              <a:t>Leonardo di </a:t>
            </a:r>
            <a:r>
              <a:rPr lang="sl-SI" dirty="0" err="1" smtClean="0"/>
              <a:t>Caprio</a:t>
            </a:r>
            <a:endParaRPr lang="sl-SI" dirty="0" smtClean="0"/>
          </a:p>
          <a:p>
            <a:pPr marL="514350" indent="-514350">
              <a:buAutoNum type="alphaUcParenR"/>
            </a:pPr>
            <a:r>
              <a:rPr lang="sl-SI" dirty="0" err="1" smtClean="0"/>
              <a:t>Ava</a:t>
            </a:r>
            <a:r>
              <a:rPr lang="sl-SI" dirty="0" smtClean="0"/>
              <a:t> Gardner</a:t>
            </a:r>
          </a:p>
          <a:p>
            <a:pPr marL="514350" indent="-514350">
              <a:buAutoNum type="alphaUcParenR"/>
            </a:pPr>
            <a:r>
              <a:rPr lang="sl-SI" dirty="0" smtClean="0"/>
              <a:t>Tom Cruise</a:t>
            </a:r>
          </a:p>
          <a:p>
            <a:pPr marL="514350" indent="-514350">
              <a:buAutoNum type="alphaUcParenR"/>
            </a:pPr>
            <a:r>
              <a:rPr lang="sl-SI" dirty="0" smtClean="0"/>
              <a:t>Jack </a:t>
            </a:r>
            <a:r>
              <a:rPr lang="sl-SI" dirty="0" err="1" smtClean="0"/>
              <a:t>Nicholson</a:t>
            </a:r>
            <a:endParaRPr lang="sl-SI" dirty="0" smtClean="0"/>
          </a:p>
          <a:p>
            <a:pPr marL="514350" indent="-514350">
              <a:buAutoNum type="alphaUcParenR"/>
            </a:pPr>
            <a:r>
              <a:rPr lang="sl-SI" dirty="0" smtClean="0"/>
              <a:t>Michelle </a:t>
            </a:r>
            <a:r>
              <a:rPr lang="sl-SI" dirty="0" err="1" smtClean="0"/>
              <a:t>Yeoh</a:t>
            </a:r>
            <a:endParaRPr lang="sl-SI" dirty="0" smtClean="0"/>
          </a:p>
          <a:p>
            <a:pPr marL="514350" indent="-514350">
              <a:buAutoNum type="alphaUcParenR"/>
            </a:pPr>
            <a:r>
              <a:rPr lang="sl-SI" dirty="0" smtClean="0"/>
              <a:t>Michelle </a:t>
            </a:r>
            <a:r>
              <a:rPr lang="sl-SI" dirty="0" err="1" smtClean="0"/>
              <a:t>Pfeiffer</a:t>
            </a:r>
            <a:endParaRPr lang="sl-SI" dirty="0" smtClean="0"/>
          </a:p>
          <a:p>
            <a:pPr marL="0" indent="0">
              <a:buNone/>
            </a:pPr>
            <a:endParaRPr lang="sl-SI" sz="3200" dirty="0"/>
          </a:p>
        </p:txBody>
      </p:sp>
    </p:spTree>
    <p:extLst>
      <p:ext uri="{BB962C8B-B14F-4D97-AF65-F5344CB8AC3E}">
        <p14:creationId xmlns:p14="http://schemas.microsoft.com/office/powerpoint/2010/main" val="298614100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98085555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ODGOVORI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26962094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a:spLocks noGrp="1"/>
          </p:cNvSpPr>
          <p:nvPr>
            <p:ph type="title"/>
          </p:nvPr>
        </p:nvSpPr>
        <p:spPr>
          <a:xfrm>
            <a:off x="838200" y="780586"/>
            <a:ext cx="10515600" cy="1974806"/>
          </a:xfrm>
        </p:spPr>
        <p:txBody>
          <a:bodyPr>
            <a:noAutofit/>
          </a:bodyPr>
          <a:lstStyle/>
          <a:p>
            <a:r>
              <a:rPr lang="sl-SI" sz="4800" b="1" dirty="0" smtClean="0"/>
              <a:t/>
            </a:r>
            <a:br>
              <a:rPr lang="sl-SI" sz="4800" b="1" dirty="0" smtClean="0"/>
            </a:br>
            <a:r>
              <a:rPr lang="sl-SI" sz="4800" b="1" dirty="0"/>
              <a:t/>
            </a:r>
            <a:br>
              <a:rPr lang="sl-SI" sz="4800" b="1" dirty="0"/>
            </a:br>
            <a:r>
              <a:rPr lang="sl-SI" sz="4800" b="1" dirty="0" smtClean="0"/>
              <a:t/>
            </a:r>
            <a:br>
              <a:rPr lang="sl-SI" sz="4800" b="1" dirty="0" smtClean="0"/>
            </a:br>
            <a:r>
              <a:rPr lang="sl-SI" sz="4800" b="1" dirty="0" smtClean="0"/>
              <a:t>1.</a:t>
            </a:r>
            <a:r>
              <a:rPr lang="sl-SI" sz="4800" dirty="0" smtClean="0"/>
              <a:t> 23.3. je </a:t>
            </a:r>
            <a:r>
              <a:rPr lang="sl-SI" sz="4800" b="1" dirty="0" smtClean="0"/>
              <a:t>„praznik“ katere „religije“, </a:t>
            </a:r>
            <a:r>
              <a:rPr lang="sl-SI" sz="4800" dirty="0" smtClean="0"/>
              <a:t>katera ne slavi nobenega Boga oz. ne verjame v nobenega Boga? </a:t>
            </a:r>
            <a:r>
              <a:rPr lang="sl-SI" sz="4800" dirty="0" smtClean="0"/>
              <a:t>Takih pripadnikov </a:t>
            </a:r>
            <a:r>
              <a:rPr lang="sl-SI" sz="4800" dirty="0" smtClean="0"/>
              <a:t>naj bi bilo okrog 2% svetovne populacije.</a:t>
            </a:r>
            <a:br>
              <a:rPr lang="sl-SI" sz="4800" dirty="0" smtClean="0"/>
            </a:br>
            <a:r>
              <a:rPr lang="sl-SI" sz="4800" dirty="0"/>
              <a:t> </a:t>
            </a:r>
            <a:r>
              <a:rPr lang="sl-SI" sz="4800" dirty="0" smtClean="0"/>
              <a:t>    </a:t>
            </a:r>
            <a:r>
              <a:rPr lang="sl-SI" sz="4800" dirty="0"/>
              <a:t>  </a:t>
            </a:r>
            <a:r>
              <a:rPr lang="sl-SI" sz="4800" dirty="0" smtClean="0"/>
              <a:t/>
            </a:r>
            <a:br>
              <a:rPr lang="sl-SI" sz="4800" dirty="0" smtClean="0"/>
            </a:br>
            <a:r>
              <a:rPr lang="sl-SI" sz="5400" b="1" i="1" dirty="0" smtClean="0"/>
              <a:t>ATEIZMA</a:t>
            </a:r>
            <a:endParaRPr lang="sl-SI" sz="5400" b="1" i="1" u="sng" dirty="0"/>
          </a:p>
        </p:txBody>
      </p:sp>
    </p:spTree>
    <p:extLst>
      <p:ext uri="{BB962C8B-B14F-4D97-AF65-F5344CB8AC3E}">
        <p14:creationId xmlns:p14="http://schemas.microsoft.com/office/powerpoint/2010/main" val="146721695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značba mesta vsebine 10"/>
          <p:cNvSpPr>
            <a:spLocks noGrp="1"/>
          </p:cNvSpPr>
          <p:nvPr>
            <p:ph idx="1"/>
          </p:nvPr>
        </p:nvSpPr>
        <p:spPr>
          <a:xfrm>
            <a:off x="937055" y="750586"/>
            <a:ext cx="10515600" cy="1696051"/>
          </a:xfrm>
        </p:spPr>
        <p:txBody>
          <a:bodyPr>
            <a:normAutofit fontScale="92500" lnSpcReduction="20000"/>
          </a:bodyPr>
          <a:lstStyle/>
          <a:p>
            <a:pPr marL="742950" indent="-742950">
              <a:buAutoNum type="arabicPeriod" startAt="2"/>
            </a:pPr>
            <a:r>
              <a:rPr lang="sl-SI" sz="4000" b="1" dirty="0" smtClean="0"/>
              <a:t>Kaj </a:t>
            </a:r>
            <a:r>
              <a:rPr lang="sl-SI" sz="4000" dirty="0" smtClean="0"/>
              <a:t>je na sliki? </a:t>
            </a:r>
          </a:p>
          <a:p>
            <a:pPr marL="0" indent="0">
              <a:buNone/>
            </a:pPr>
            <a:r>
              <a:rPr lang="sl-SI" sz="4000" dirty="0"/>
              <a:t> </a:t>
            </a:r>
            <a:r>
              <a:rPr lang="sl-SI" sz="4000" dirty="0" smtClean="0"/>
              <a:t>                                                          </a:t>
            </a:r>
            <a:r>
              <a:rPr lang="sl-SI" sz="5200" b="1" dirty="0" smtClean="0"/>
              <a:t> EXPANO     </a:t>
            </a:r>
          </a:p>
          <a:p>
            <a:pPr marL="0" indent="0">
              <a:buNone/>
            </a:pPr>
            <a:r>
              <a:rPr lang="sl-SI" sz="4000" b="1" i="1" dirty="0"/>
              <a:t>EXPANO </a:t>
            </a:r>
          </a:p>
          <a:p>
            <a:pPr marL="0" indent="0">
              <a:buNone/>
            </a:pPr>
            <a:endParaRPr lang="sl-SI" sz="4000" dirty="0"/>
          </a:p>
          <a:p>
            <a:pPr marL="0" indent="0">
              <a:buNone/>
            </a:pPr>
            <a:endParaRPr lang="sl-SI" sz="4000" dirty="0"/>
          </a:p>
        </p:txBody>
      </p:sp>
      <p:pic>
        <p:nvPicPr>
          <p:cNvPr id="2" name="Slika 1"/>
          <p:cNvPicPr>
            <a:picLocks noChangeAspect="1"/>
          </p:cNvPicPr>
          <p:nvPr/>
        </p:nvPicPr>
        <p:blipFill>
          <a:blip r:embed="rId2"/>
          <a:stretch>
            <a:fillRect/>
          </a:stretch>
        </p:blipFill>
        <p:spPr>
          <a:xfrm>
            <a:off x="937055" y="1472186"/>
            <a:ext cx="5882778" cy="3918562"/>
          </a:xfrm>
          <a:prstGeom prst="rect">
            <a:avLst/>
          </a:prstGeom>
        </p:spPr>
      </p:pic>
    </p:spTree>
    <p:extLst>
      <p:ext uri="{BB962C8B-B14F-4D97-AF65-F5344CB8AC3E}">
        <p14:creationId xmlns:p14="http://schemas.microsoft.com/office/powerpoint/2010/main" val="751397293"/>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17340"/>
            <a:ext cx="10515600" cy="1325563"/>
          </a:xfrm>
        </p:spPr>
        <p:txBody>
          <a:bodyPr/>
          <a:lstStyle/>
          <a:p>
            <a:r>
              <a:rPr lang="sl-SI" b="1" dirty="0" smtClean="0"/>
              <a:t>3.  POIMENUJ OSEBNOSTI </a:t>
            </a:r>
            <a:endParaRPr lang="sl-SI" b="1" dirty="0"/>
          </a:p>
        </p:txBody>
      </p:sp>
      <p:sp>
        <p:nvSpPr>
          <p:cNvPr id="11" name="Označba mesta vsebine 2"/>
          <p:cNvSpPr>
            <a:spLocks noGrp="1"/>
          </p:cNvSpPr>
          <p:nvPr>
            <p:ph sz="half" idx="1"/>
          </p:nvPr>
        </p:nvSpPr>
        <p:spPr>
          <a:xfrm>
            <a:off x="838200" y="1766249"/>
            <a:ext cx="5463746" cy="4351338"/>
          </a:xfrm>
        </p:spPr>
        <p:txBody>
          <a:bodyPr/>
          <a:lstStyle/>
          <a:p>
            <a:pPr marL="0" indent="0">
              <a:buNone/>
            </a:pPr>
            <a:r>
              <a:rPr lang="sl-SI" dirty="0" smtClean="0"/>
              <a:t>A)      </a:t>
            </a:r>
            <a:r>
              <a:rPr lang="sl-SI" sz="3200" b="1" dirty="0" smtClean="0"/>
              <a:t>IVAN CANKAR</a:t>
            </a:r>
            <a:endParaRPr lang="sl-SI" sz="3200" b="1" i="1" u="sng" dirty="0"/>
          </a:p>
        </p:txBody>
      </p:sp>
      <p:sp>
        <p:nvSpPr>
          <p:cNvPr id="12" name="Označba mesta vsebine 3"/>
          <p:cNvSpPr>
            <a:spLocks noGrp="1"/>
          </p:cNvSpPr>
          <p:nvPr>
            <p:ph sz="half" idx="2"/>
          </p:nvPr>
        </p:nvSpPr>
        <p:spPr>
          <a:xfrm>
            <a:off x="6172200" y="1825625"/>
            <a:ext cx="5181600" cy="4351338"/>
          </a:xfrm>
        </p:spPr>
        <p:txBody>
          <a:bodyPr/>
          <a:lstStyle/>
          <a:p>
            <a:pPr marL="0" indent="0">
              <a:buNone/>
            </a:pPr>
            <a:r>
              <a:rPr lang="sl-SI" dirty="0" smtClean="0"/>
              <a:t>       B)   </a:t>
            </a:r>
            <a:r>
              <a:rPr lang="sl-SI" b="1" dirty="0" smtClean="0"/>
              <a:t>IVANA KOBILCA</a:t>
            </a:r>
          </a:p>
        </p:txBody>
      </p:sp>
      <p:pic>
        <p:nvPicPr>
          <p:cNvPr id="3" name="Slika 2"/>
          <p:cNvPicPr>
            <a:picLocks noChangeAspect="1"/>
          </p:cNvPicPr>
          <p:nvPr/>
        </p:nvPicPr>
        <p:blipFill>
          <a:blip r:embed="rId2"/>
          <a:stretch>
            <a:fillRect/>
          </a:stretch>
        </p:blipFill>
        <p:spPr>
          <a:xfrm>
            <a:off x="1641514" y="2704468"/>
            <a:ext cx="3048000" cy="3057525"/>
          </a:xfrm>
          <a:prstGeom prst="rect">
            <a:avLst/>
          </a:prstGeom>
        </p:spPr>
      </p:pic>
      <p:pic>
        <p:nvPicPr>
          <p:cNvPr id="4" name="Slika 3"/>
          <p:cNvPicPr>
            <a:picLocks noChangeAspect="1"/>
          </p:cNvPicPr>
          <p:nvPr/>
        </p:nvPicPr>
        <p:blipFill>
          <a:blip r:embed="rId3"/>
          <a:stretch>
            <a:fillRect/>
          </a:stretch>
        </p:blipFill>
        <p:spPr>
          <a:xfrm>
            <a:off x="7392319" y="2704467"/>
            <a:ext cx="3150824" cy="3136121"/>
          </a:xfrm>
          <a:prstGeom prst="rect">
            <a:avLst/>
          </a:prstGeom>
        </p:spPr>
      </p:pic>
    </p:spTree>
    <p:extLst>
      <p:ext uri="{BB962C8B-B14F-4D97-AF65-F5344CB8AC3E}">
        <p14:creationId xmlns:p14="http://schemas.microsoft.com/office/powerpoint/2010/main" val="40986794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značba mesta vsebine 2"/>
          <p:cNvSpPr>
            <a:spLocks noGrp="1"/>
          </p:cNvSpPr>
          <p:nvPr>
            <p:ph sz="half" idx="1"/>
          </p:nvPr>
        </p:nvSpPr>
        <p:spPr>
          <a:xfrm>
            <a:off x="801624" y="1179449"/>
            <a:ext cx="5181600" cy="4351338"/>
          </a:xfrm>
        </p:spPr>
        <p:txBody>
          <a:bodyPr/>
          <a:lstStyle/>
          <a:p>
            <a:pPr marL="0" indent="0">
              <a:buNone/>
            </a:pPr>
            <a:r>
              <a:rPr lang="sl-SI" dirty="0" smtClean="0"/>
              <a:t>C) </a:t>
            </a:r>
            <a:r>
              <a:rPr lang="sl-SI" b="1" dirty="0" smtClean="0"/>
              <a:t>NAPOLEON (I.) BONAPARTE</a:t>
            </a:r>
            <a:endParaRPr lang="sl-SI" sz="3200" b="1" i="1" dirty="0"/>
          </a:p>
        </p:txBody>
      </p:sp>
      <p:sp>
        <p:nvSpPr>
          <p:cNvPr id="9" name="Označba mesta vsebine 3"/>
          <p:cNvSpPr>
            <a:spLocks noGrp="1"/>
          </p:cNvSpPr>
          <p:nvPr>
            <p:ph sz="half" idx="2"/>
          </p:nvPr>
        </p:nvSpPr>
        <p:spPr>
          <a:xfrm>
            <a:off x="6342888" y="1179449"/>
            <a:ext cx="5181600" cy="4351338"/>
          </a:xfrm>
        </p:spPr>
        <p:txBody>
          <a:bodyPr/>
          <a:lstStyle/>
          <a:p>
            <a:pPr marL="0" indent="0">
              <a:buNone/>
            </a:pPr>
            <a:r>
              <a:rPr lang="sl-SI" dirty="0" smtClean="0"/>
              <a:t>D)      </a:t>
            </a:r>
            <a:r>
              <a:rPr lang="sl-SI" b="1" dirty="0" smtClean="0"/>
              <a:t>ABRAHAM LINCOLN</a:t>
            </a:r>
            <a:endParaRPr lang="sl-SI" sz="3200" b="1" i="1" dirty="0"/>
          </a:p>
        </p:txBody>
      </p:sp>
      <p:pic>
        <p:nvPicPr>
          <p:cNvPr id="3" name="Slika 2"/>
          <p:cNvPicPr>
            <a:picLocks noChangeAspect="1"/>
          </p:cNvPicPr>
          <p:nvPr/>
        </p:nvPicPr>
        <p:blipFill>
          <a:blip r:embed="rId2"/>
          <a:stretch>
            <a:fillRect/>
          </a:stretch>
        </p:blipFill>
        <p:spPr>
          <a:xfrm>
            <a:off x="1957502" y="2082737"/>
            <a:ext cx="2482296" cy="3709707"/>
          </a:xfrm>
          <a:prstGeom prst="rect">
            <a:avLst/>
          </a:prstGeom>
        </p:spPr>
      </p:pic>
      <p:pic>
        <p:nvPicPr>
          <p:cNvPr id="4" name="Slika 3"/>
          <p:cNvPicPr>
            <a:picLocks noChangeAspect="1"/>
          </p:cNvPicPr>
          <p:nvPr/>
        </p:nvPicPr>
        <p:blipFill>
          <a:blip r:embed="rId3"/>
          <a:stretch>
            <a:fillRect/>
          </a:stretch>
        </p:blipFill>
        <p:spPr>
          <a:xfrm>
            <a:off x="7516085" y="2082736"/>
            <a:ext cx="2960956" cy="3680873"/>
          </a:xfrm>
          <a:prstGeom prst="rect">
            <a:avLst/>
          </a:prstGeom>
        </p:spPr>
      </p:pic>
    </p:spTree>
    <p:extLst>
      <p:ext uri="{BB962C8B-B14F-4D97-AF65-F5344CB8AC3E}">
        <p14:creationId xmlns:p14="http://schemas.microsoft.com/office/powerpoint/2010/main" val="188659467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924697" y="725873"/>
            <a:ext cx="10515600" cy="2981153"/>
          </a:xfrm>
        </p:spPr>
        <p:txBody>
          <a:bodyPr>
            <a:normAutofit/>
          </a:bodyPr>
          <a:lstStyle/>
          <a:p>
            <a:pPr marL="0" indent="0">
              <a:buNone/>
            </a:pPr>
            <a:r>
              <a:rPr lang="sl-SI" sz="3600" b="1" dirty="0" smtClean="0"/>
              <a:t>4. Katera znana osebnost na sliki </a:t>
            </a:r>
            <a:r>
              <a:rPr lang="sl-SI" sz="3600" dirty="0" smtClean="0"/>
              <a:t>je uglasbila pesem    Oj ,Triglav, moj dom? </a:t>
            </a:r>
            <a:r>
              <a:rPr lang="sl-SI" dirty="0" smtClean="0"/>
              <a:t>Pesem je drugače leta 1894 objavil radgonski duhovnik, pesnik in prevajalec Matija Zemljič pod imenom „Slavin“ v mariborskem bogoslovnem glasilu Lipica.</a:t>
            </a:r>
          </a:p>
          <a:p>
            <a:pPr marL="0" indent="0">
              <a:buNone/>
            </a:pPr>
            <a:r>
              <a:rPr lang="sl-SI" b="1" dirty="0"/>
              <a:t> </a:t>
            </a:r>
            <a:r>
              <a:rPr lang="sl-SI" b="1" dirty="0" smtClean="0"/>
              <a:t>                                                                                </a:t>
            </a:r>
            <a:r>
              <a:rPr lang="sl-SI" sz="4000" b="1" dirty="0" smtClean="0"/>
              <a:t>JAKOB ALJAŽ</a:t>
            </a:r>
            <a:endParaRPr lang="sl-SI" sz="4000" b="1" dirty="0"/>
          </a:p>
        </p:txBody>
      </p:sp>
      <p:pic>
        <p:nvPicPr>
          <p:cNvPr id="3" name="Slika 2"/>
          <p:cNvPicPr>
            <a:picLocks noChangeAspect="1"/>
          </p:cNvPicPr>
          <p:nvPr/>
        </p:nvPicPr>
        <p:blipFill>
          <a:blip r:embed="rId2"/>
          <a:stretch>
            <a:fillRect/>
          </a:stretch>
        </p:blipFill>
        <p:spPr>
          <a:xfrm>
            <a:off x="3745736" y="2653824"/>
            <a:ext cx="3300584" cy="4005775"/>
          </a:xfrm>
          <a:prstGeom prst="rect">
            <a:avLst/>
          </a:prstGeom>
        </p:spPr>
      </p:pic>
    </p:spTree>
    <p:extLst>
      <p:ext uri="{BB962C8B-B14F-4D97-AF65-F5344CB8AC3E}">
        <p14:creationId xmlns:p14="http://schemas.microsoft.com/office/powerpoint/2010/main" val="136609327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5"/>
          <p:cNvSpPr>
            <a:spLocks noGrp="1"/>
          </p:cNvSpPr>
          <p:nvPr>
            <p:ph type="title"/>
          </p:nvPr>
        </p:nvSpPr>
        <p:spPr>
          <a:xfrm>
            <a:off x="1058268" y="407773"/>
            <a:ext cx="10515600" cy="1112108"/>
          </a:xfrm>
        </p:spPr>
        <p:txBody>
          <a:bodyPr>
            <a:normAutofit fontScale="90000"/>
          </a:bodyPr>
          <a:lstStyle/>
          <a:p>
            <a:r>
              <a:rPr lang="pl-PL" b="1" dirty="0" smtClean="0"/>
              <a:t/>
            </a:r>
            <a:br>
              <a:rPr lang="pl-PL" b="1" dirty="0" smtClean="0"/>
            </a:br>
            <a:r>
              <a:rPr lang="pl-PL" b="1" dirty="0"/>
              <a:t/>
            </a:r>
            <a:br>
              <a:rPr lang="pl-PL" b="1" dirty="0"/>
            </a:br>
            <a:r>
              <a:rPr lang="pl-PL" b="1" i="1" dirty="0" smtClean="0"/>
              <a:t/>
            </a:r>
            <a:br>
              <a:rPr lang="pl-PL" b="1" i="1" dirty="0" smtClean="0"/>
            </a:br>
            <a:r>
              <a:rPr lang="pl-PL" b="1" dirty="0" smtClean="0"/>
              <a:t>5. Koliko </a:t>
            </a:r>
            <a:r>
              <a:rPr lang="pl-PL" dirty="0" smtClean="0"/>
              <a:t>ekip bo na naslednjem svetovnem prvenstvu leta 2026, ki bo potekalo  v ZDA, Kanadi in Mehiki?        </a:t>
            </a:r>
            <a:r>
              <a:rPr lang="pl-PL" sz="6000" b="1" dirty="0" smtClean="0"/>
              <a:t>48</a:t>
            </a:r>
            <a:r>
              <a:rPr lang="sl-SI" dirty="0"/>
              <a:t/>
            </a:r>
            <a:br>
              <a:rPr lang="sl-SI" dirty="0"/>
            </a:br>
            <a:endParaRPr lang="sl-SI" sz="4000" dirty="0"/>
          </a:p>
        </p:txBody>
      </p:sp>
      <p:pic>
        <p:nvPicPr>
          <p:cNvPr id="5" name="Slika 4"/>
          <p:cNvPicPr>
            <a:picLocks noChangeAspect="1"/>
          </p:cNvPicPr>
          <p:nvPr/>
        </p:nvPicPr>
        <p:blipFill>
          <a:blip r:embed="rId2"/>
          <a:stretch>
            <a:fillRect/>
          </a:stretch>
        </p:blipFill>
        <p:spPr>
          <a:xfrm>
            <a:off x="1795577" y="3012884"/>
            <a:ext cx="3819525" cy="2705100"/>
          </a:xfrm>
          <a:prstGeom prst="rect">
            <a:avLst/>
          </a:prstGeom>
        </p:spPr>
      </p:pic>
    </p:spTree>
    <p:extLst>
      <p:ext uri="{BB962C8B-B14F-4D97-AF65-F5344CB8AC3E}">
        <p14:creationId xmlns:p14="http://schemas.microsoft.com/office/powerpoint/2010/main" val="2861164311"/>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831502" y="878119"/>
            <a:ext cx="10515600" cy="4351338"/>
          </a:xfrm>
        </p:spPr>
        <p:txBody>
          <a:bodyPr>
            <a:normAutofit fontScale="92500" lnSpcReduction="10000"/>
          </a:bodyPr>
          <a:lstStyle/>
          <a:p>
            <a:pPr marL="0" indent="0">
              <a:buNone/>
            </a:pPr>
            <a:r>
              <a:rPr lang="sl-SI" sz="4000" b="1" dirty="0" smtClean="0"/>
              <a:t>6. Kako</a:t>
            </a:r>
            <a:r>
              <a:rPr lang="sl-SI" sz="4000" dirty="0" smtClean="0"/>
              <a:t> se imenuje pesniška oblika sestavljena iz štirih kitic, dveh </a:t>
            </a:r>
            <a:r>
              <a:rPr lang="sl-SI" sz="4000" dirty="0" err="1" smtClean="0"/>
              <a:t>kvartinih</a:t>
            </a:r>
            <a:r>
              <a:rPr lang="sl-SI" sz="4000" dirty="0" smtClean="0"/>
              <a:t> in dveh </a:t>
            </a:r>
            <a:r>
              <a:rPr lang="sl-SI" sz="4000" dirty="0" err="1" smtClean="0"/>
              <a:t>tercinih</a:t>
            </a:r>
            <a:r>
              <a:rPr lang="sl-SI" sz="4000" dirty="0"/>
              <a:t>?</a:t>
            </a:r>
            <a:r>
              <a:rPr lang="sl-SI" sz="4000" dirty="0" smtClean="0"/>
              <a:t> Pri nas je bil mojster le njih naš največji pesnik</a:t>
            </a:r>
            <a:r>
              <a:rPr lang="sl-SI" sz="4000" b="1" dirty="0" smtClean="0"/>
              <a:t> </a:t>
            </a:r>
            <a:r>
              <a:rPr lang="sl-SI" sz="4000" dirty="0" smtClean="0"/>
              <a:t>France Prešeren. Pojavila bi se  naj v 13. stoletju na sicilskem dvoru, v času vladavine Friderika II. Za najboljšega predstavnika velja </a:t>
            </a:r>
            <a:r>
              <a:rPr lang="sl-SI" sz="4000" dirty="0" err="1" smtClean="0"/>
              <a:t>Giacomo</a:t>
            </a:r>
            <a:r>
              <a:rPr lang="sl-SI" sz="4000" dirty="0" smtClean="0"/>
              <a:t> da </a:t>
            </a:r>
            <a:r>
              <a:rPr lang="sl-SI" sz="4000" dirty="0" err="1" smtClean="0"/>
              <a:t>Lentini</a:t>
            </a:r>
            <a:r>
              <a:rPr lang="sl-SI" sz="4000" dirty="0" smtClean="0"/>
              <a:t> z ostalimi mojstri te zvrsti kot sta bila Dante in </a:t>
            </a:r>
            <a:r>
              <a:rPr lang="sl-SI" sz="4000" dirty="0" err="1" smtClean="0"/>
              <a:t>Petrarca</a:t>
            </a:r>
            <a:r>
              <a:rPr lang="sl-SI" sz="4000" dirty="0" smtClean="0"/>
              <a:t>.                    </a:t>
            </a:r>
          </a:p>
          <a:p>
            <a:pPr marL="0" indent="0">
              <a:buNone/>
            </a:pPr>
            <a:r>
              <a:rPr lang="sl-SI" sz="4000" b="1" dirty="0" smtClean="0"/>
              <a:t>                              </a:t>
            </a:r>
            <a:r>
              <a:rPr lang="sl-SI" sz="5800" b="1" dirty="0" smtClean="0"/>
              <a:t>SONET</a:t>
            </a:r>
            <a:endParaRPr lang="sl-SI" sz="5800" b="1" dirty="0"/>
          </a:p>
        </p:txBody>
      </p:sp>
    </p:spTree>
    <p:extLst>
      <p:ext uri="{BB962C8B-B14F-4D97-AF65-F5344CB8AC3E}">
        <p14:creationId xmlns:p14="http://schemas.microsoft.com/office/powerpoint/2010/main" val="738472616"/>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p:cNvSpPr>
            <a:spLocks noGrp="1"/>
          </p:cNvSpPr>
          <p:nvPr>
            <p:ph idx="1"/>
          </p:nvPr>
        </p:nvSpPr>
        <p:spPr>
          <a:xfrm>
            <a:off x="887627" y="416956"/>
            <a:ext cx="10515600" cy="1523056"/>
          </a:xfrm>
        </p:spPr>
        <p:txBody>
          <a:bodyPr>
            <a:normAutofit/>
          </a:bodyPr>
          <a:lstStyle/>
          <a:p>
            <a:pPr marL="0" indent="0">
              <a:buNone/>
            </a:pPr>
            <a:r>
              <a:rPr lang="sl-SI" sz="4400" b="1" dirty="0" smtClean="0"/>
              <a:t>7. Kateri</a:t>
            </a:r>
            <a:r>
              <a:rPr lang="sl-SI" sz="4400" dirty="0" smtClean="0"/>
              <a:t> šport je na sliki?</a:t>
            </a:r>
          </a:p>
          <a:p>
            <a:pPr marL="0" indent="0">
              <a:buNone/>
            </a:pPr>
            <a:r>
              <a:rPr lang="sl-SI" sz="4400" b="1" dirty="0"/>
              <a:t> </a:t>
            </a:r>
            <a:r>
              <a:rPr lang="sl-SI" sz="4400" b="1" dirty="0" smtClean="0"/>
              <a:t>                                        </a:t>
            </a:r>
            <a:r>
              <a:rPr lang="sl-SI" sz="4000" b="1" dirty="0"/>
              <a:t>CURLING (</a:t>
            </a:r>
            <a:r>
              <a:rPr lang="sl-SI" sz="4000" b="1" dirty="0" smtClean="0"/>
              <a:t>Kêrling)</a:t>
            </a:r>
            <a:endParaRPr lang="sl-SI" sz="4400" b="1" dirty="0"/>
          </a:p>
        </p:txBody>
      </p:sp>
      <p:pic>
        <p:nvPicPr>
          <p:cNvPr id="2" name="Slika 1"/>
          <p:cNvPicPr>
            <a:picLocks noChangeAspect="1"/>
          </p:cNvPicPr>
          <p:nvPr/>
        </p:nvPicPr>
        <p:blipFill>
          <a:blip r:embed="rId2"/>
          <a:stretch>
            <a:fillRect/>
          </a:stretch>
        </p:blipFill>
        <p:spPr>
          <a:xfrm>
            <a:off x="1322598" y="1940012"/>
            <a:ext cx="4743450" cy="3524250"/>
          </a:xfrm>
          <a:prstGeom prst="rect">
            <a:avLst/>
          </a:prstGeom>
        </p:spPr>
      </p:pic>
    </p:spTree>
    <p:extLst>
      <p:ext uri="{BB962C8B-B14F-4D97-AF65-F5344CB8AC3E}">
        <p14:creationId xmlns:p14="http://schemas.microsoft.com/office/powerpoint/2010/main" val="474577321"/>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idx="4294967295"/>
          </p:nvPr>
        </p:nvSpPr>
        <p:spPr>
          <a:xfrm>
            <a:off x="716095" y="1432193"/>
            <a:ext cx="10170207" cy="767310"/>
          </a:xfrm>
        </p:spPr>
        <p:txBody>
          <a:bodyPr>
            <a:noAutofit/>
          </a:bodyPr>
          <a:lstStyle/>
          <a:p>
            <a:r>
              <a:rPr lang="sl-SI" sz="4000" b="1" dirty="0" smtClean="0"/>
              <a:t/>
            </a:r>
            <a:br>
              <a:rPr lang="sl-SI" sz="4000" b="1" dirty="0" smtClean="0"/>
            </a:br>
            <a:r>
              <a:rPr lang="sl-SI" sz="4000" b="1" dirty="0" smtClean="0"/>
              <a:t>8.</a:t>
            </a:r>
            <a:r>
              <a:rPr lang="sl-SI" sz="3600" b="1" dirty="0"/>
              <a:t> </a:t>
            </a:r>
            <a:r>
              <a:rPr lang="sl-SI" b="1" dirty="0" smtClean="0"/>
              <a:t>Kako </a:t>
            </a:r>
            <a:r>
              <a:rPr lang="sl-SI" dirty="0" smtClean="0"/>
              <a:t> se imenuje buča sliki? Hkrati se tako imenuje tudi drugi največji japonski otok.</a:t>
            </a:r>
            <a:br>
              <a:rPr lang="sl-SI" dirty="0" smtClean="0"/>
            </a:br>
            <a:r>
              <a:rPr lang="sl-SI" dirty="0"/>
              <a:t> </a:t>
            </a:r>
            <a:r>
              <a:rPr lang="sl-SI" dirty="0" smtClean="0"/>
              <a:t>                                            </a:t>
            </a:r>
            <a:r>
              <a:rPr lang="sl-SI" b="1" dirty="0" smtClean="0"/>
              <a:t>HOKAIDO</a:t>
            </a:r>
            <a:endParaRPr lang="sl-SI" sz="3600" b="1" i="1" dirty="0"/>
          </a:p>
        </p:txBody>
      </p:sp>
      <p:pic>
        <p:nvPicPr>
          <p:cNvPr id="2" name="Slika 1"/>
          <p:cNvPicPr>
            <a:picLocks noChangeAspect="1"/>
          </p:cNvPicPr>
          <p:nvPr/>
        </p:nvPicPr>
        <p:blipFill>
          <a:blip r:embed="rId2"/>
          <a:stretch>
            <a:fillRect/>
          </a:stretch>
        </p:blipFill>
        <p:spPr>
          <a:xfrm>
            <a:off x="1335909" y="3174808"/>
            <a:ext cx="3192023" cy="3192023"/>
          </a:xfrm>
          <a:prstGeom prst="rect">
            <a:avLst/>
          </a:prstGeom>
        </p:spPr>
      </p:pic>
      <p:pic>
        <p:nvPicPr>
          <p:cNvPr id="5" name="Slika 4"/>
          <p:cNvPicPr>
            <a:picLocks noChangeAspect="1"/>
          </p:cNvPicPr>
          <p:nvPr/>
        </p:nvPicPr>
        <p:blipFill>
          <a:blip r:embed="rId3"/>
          <a:stretch>
            <a:fillRect/>
          </a:stretch>
        </p:blipFill>
        <p:spPr>
          <a:xfrm>
            <a:off x="5982159" y="3265990"/>
            <a:ext cx="5282246" cy="3100841"/>
          </a:xfrm>
          <a:prstGeom prst="rect">
            <a:avLst/>
          </a:prstGeom>
        </p:spPr>
      </p:pic>
    </p:spTree>
    <p:extLst>
      <p:ext uri="{BB962C8B-B14F-4D97-AF65-F5344CB8AC3E}">
        <p14:creationId xmlns:p14="http://schemas.microsoft.com/office/powerpoint/2010/main" val="151473302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63461" y="625220"/>
            <a:ext cx="11009376" cy="2612250"/>
          </a:xfrm>
        </p:spPr>
        <p:txBody>
          <a:bodyPr>
            <a:noAutofit/>
          </a:bodyPr>
          <a:lstStyle/>
          <a:p>
            <a:r>
              <a:rPr lang="sl-SI" sz="4800" b="1" u="sng" dirty="0" smtClean="0"/>
              <a:t>0.</a:t>
            </a:r>
            <a:r>
              <a:rPr lang="sl-SI" b="1" u="sng" dirty="0"/>
              <a:t> </a:t>
            </a:r>
            <a:r>
              <a:rPr lang="sl-SI" b="1" u="sng" dirty="0" smtClean="0"/>
              <a:t>vprašanje</a:t>
            </a:r>
            <a:r>
              <a:rPr lang="sl-SI" dirty="0" smtClean="0"/>
              <a:t/>
            </a:r>
            <a:br>
              <a:rPr lang="sl-SI" dirty="0" smtClean="0"/>
            </a:br>
            <a:r>
              <a:rPr lang="sl-SI" sz="3200" dirty="0" smtClean="0"/>
              <a:t/>
            </a:r>
            <a:br>
              <a:rPr lang="sl-SI" sz="3200" dirty="0" smtClean="0"/>
            </a:br>
            <a:r>
              <a:rPr lang="sl-SI" sz="3200" dirty="0" smtClean="0"/>
              <a:t/>
            </a:r>
            <a:br>
              <a:rPr lang="sl-SI" sz="3200" dirty="0" smtClean="0"/>
            </a:br>
            <a:r>
              <a:rPr lang="sl-SI" sz="3200" dirty="0" smtClean="0"/>
              <a:t>Transibirska železnica je najdaljša železniška proga na svetu. Meri okrog 9.200 km, preči 16 večjih rek ter 8 </a:t>
            </a:r>
            <a:r>
              <a:rPr lang="sl-SI" sz="3200" dirty="0" smtClean="0"/>
              <a:t>časovnih </a:t>
            </a:r>
            <a:r>
              <a:rPr lang="sl-SI" sz="3200" dirty="0" smtClean="0"/>
              <a:t>pasov.</a:t>
            </a:r>
            <a:br>
              <a:rPr lang="sl-SI" sz="3200" dirty="0" smtClean="0"/>
            </a:br>
            <a:r>
              <a:rPr lang="sl-SI" sz="3200" dirty="0" smtClean="0"/>
              <a:t/>
            </a:r>
            <a:br>
              <a:rPr lang="sl-SI" sz="3200" dirty="0" smtClean="0"/>
            </a:br>
            <a:r>
              <a:rPr lang="sl-SI" b="1" i="1" dirty="0" smtClean="0"/>
              <a:t>Koliko mostov </a:t>
            </a:r>
            <a:r>
              <a:rPr lang="sl-SI" sz="2800" dirty="0" smtClean="0"/>
              <a:t>preči ta železnica (</a:t>
            </a:r>
            <a:r>
              <a:rPr lang="sl-SI" sz="2800" u="sng" dirty="0" smtClean="0"/>
              <a:t>v eni smeri</a:t>
            </a:r>
            <a:r>
              <a:rPr lang="sl-SI" sz="2800" dirty="0" smtClean="0"/>
              <a:t>)?</a:t>
            </a:r>
            <a:endParaRPr lang="sl-SI" sz="4800" i="1" dirty="0"/>
          </a:p>
        </p:txBody>
      </p:sp>
    </p:spTree>
    <p:extLst>
      <p:ext uri="{BB962C8B-B14F-4D97-AF65-F5344CB8AC3E}">
        <p14:creationId xmlns:p14="http://schemas.microsoft.com/office/powerpoint/2010/main" val="415527931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Naslov 1"/>
          <p:cNvSpPr>
            <a:spLocks noGrp="1"/>
          </p:cNvSpPr>
          <p:nvPr>
            <p:ph type="title" idx="4294967295"/>
          </p:nvPr>
        </p:nvSpPr>
        <p:spPr>
          <a:xfrm>
            <a:off x="1189822" y="914100"/>
            <a:ext cx="10532621" cy="4550266"/>
          </a:xfrm>
        </p:spPr>
        <p:txBody>
          <a:bodyPr>
            <a:noAutofit/>
          </a:bodyPr>
          <a:lstStyle/>
          <a:p>
            <a:r>
              <a:rPr lang="sl-SI" sz="3600" b="1" dirty="0" smtClean="0"/>
              <a:t>9. Kako</a:t>
            </a:r>
            <a:r>
              <a:rPr lang="sl-SI" sz="3600" dirty="0" smtClean="0"/>
              <a:t> se imenuje nezaželena elektronska pošta? Izraz izvira iz znamenitega skeča </a:t>
            </a:r>
            <a:r>
              <a:rPr lang="sl-SI" sz="3600" dirty="0" err="1" smtClean="0"/>
              <a:t>Monty</a:t>
            </a:r>
            <a:r>
              <a:rPr lang="sl-SI" sz="3600" dirty="0" smtClean="0"/>
              <a:t> </a:t>
            </a:r>
            <a:r>
              <a:rPr lang="sl-SI" sz="3600" dirty="0" err="1" smtClean="0"/>
              <a:t>Python</a:t>
            </a:r>
            <a:r>
              <a:rPr lang="sl-SI" sz="3600" dirty="0" smtClean="0"/>
              <a:t>, kateri je bil prvič predvajan leta 1970</a:t>
            </a:r>
            <a:r>
              <a:rPr lang="sl-SI" sz="3600" b="1" dirty="0" smtClean="0"/>
              <a:t> </a:t>
            </a:r>
            <a:r>
              <a:rPr lang="sl-SI" sz="3600" dirty="0" smtClean="0"/>
              <a:t>(sezona 2, epizoda 12)?</a:t>
            </a:r>
            <a:r>
              <a:rPr lang="sl-SI" sz="3600" b="1" dirty="0" smtClean="0"/>
              <a:t> </a:t>
            </a:r>
            <a:br>
              <a:rPr lang="sl-SI" sz="3600" b="1" dirty="0" smtClean="0"/>
            </a:br>
            <a:r>
              <a:rPr lang="sl-SI" sz="3600" b="1" dirty="0" smtClean="0"/>
              <a:t>                              </a:t>
            </a:r>
            <a:r>
              <a:rPr lang="sl-SI" sz="4800" b="1" dirty="0" smtClean="0"/>
              <a:t>SPAM</a:t>
            </a:r>
            <a:endParaRPr lang="sl-SI" sz="4800" b="1" i="1" dirty="0"/>
          </a:p>
        </p:txBody>
      </p:sp>
    </p:spTree>
    <p:extLst>
      <p:ext uri="{BB962C8B-B14F-4D97-AF65-F5344CB8AC3E}">
        <p14:creationId xmlns:p14="http://schemas.microsoft.com/office/powerpoint/2010/main" val="2423589244"/>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58368" y="395416"/>
            <a:ext cx="10924032" cy="2977979"/>
          </a:xfrm>
        </p:spPr>
        <p:txBody>
          <a:bodyPr>
            <a:noAutofit/>
          </a:bodyPr>
          <a:lstStyle/>
          <a:p>
            <a:r>
              <a:rPr lang="sl-SI" sz="4800" b="1" dirty="0" smtClean="0"/>
              <a:t>10. </a:t>
            </a:r>
            <a:r>
              <a:rPr lang="sl-SI" sz="4000" b="1" dirty="0" smtClean="0"/>
              <a:t>Kateri znameniti kanal </a:t>
            </a:r>
            <a:r>
              <a:rPr lang="sl-SI" sz="3200" dirty="0" smtClean="0"/>
              <a:t>je za šest dni blokirala ladja (</a:t>
            </a:r>
            <a:r>
              <a:rPr lang="sl-SI" sz="3200" dirty="0" err="1" smtClean="0"/>
              <a:t>Ever</a:t>
            </a:r>
            <a:r>
              <a:rPr lang="sl-SI" sz="3200" dirty="0" smtClean="0"/>
              <a:t> </a:t>
            </a:r>
            <a:r>
              <a:rPr lang="sl-SI" sz="3200" dirty="0" err="1" smtClean="0"/>
              <a:t>Given</a:t>
            </a:r>
            <a:r>
              <a:rPr lang="sl-SI" sz="3200" dirty="0" smtClean="0"/>
              <a:t>) na sliki? S tem je povzročila ogromne finančne izgube celotni svetovni ekonomiji.</a:t>
            </a:r>
            <a:r>
              <a:rPr lang="sl-SI" sz="3200" b="1" dirty="0" smtClean="0"/>
              <a:t/>
            </a:r>
            <a:br>
              <a:rPr lang="sl-SI" sz="3200" b="1" dirty="0" smtClean="0"/>
            </a:br>
            <a:r>
              <a:rPr lang="sl-SI" sz="3200" b="1" dirty="0" smtClean="0"/>
              <a:t>                                                                       </a:t>
            </a:r>
            <a:r>
              <a:rPr lang="sl-SI" sz="4800" b="1" dirty="0" smtClean="0"/>
              <a:t>SUEŠKI KANAL</a:t>
            </a:r>
            <a:endParaRPr lang="sl-SI" sz="4800" dirty="0"/>
          </a:p>
        </p:txBody>
      </p:sp>
      <p:pic>
        <p:nvPicPr>
          <p:cNvPr id="2" name="Slika 1"/>
          <p:cNvPicPr>
            <a:picLocks noChangeAspect="1"/>
          </p:cNvPicPr>
          <p:nvPr/>
        </p:nvPicPr>
        <p:blipFill>
          <a:blip r:embed="rId2"/>
          <a:stretch>
            <a:fillRect/>
          </a:stretch>
        </p:blipFill>
        <p:spPr>
          <a:xfrm>
            <a:off x="1203937" y="2684500"/>
            <a:ext cx="5619750" cy="2943225"/>
          </a:xfrm>
          <a:prstGeom prst="rect">
            <a:avLst/>
          </a:prstGeom>
        </p:spPr>
      </p:pic>
    </p:spTree>
    <p:extLst>
      <p:ext uri="{BB962C8B-B14F-4D97-AF65-F5344CB8AC3E}">
        <p14:creationId xmlns:p14="http://schemas.microsoft.com/office/powerpoint/2010/main" val="70718192"/>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Naslov 1"/>
          <p:cNvSpPr>
            <a:spLocks noGrp="1"/>
          </p:cNvSpPr>
          <p:nvPr>
            <p:ph type="title"/>
          </p:nvPr>
        </p:nvSpPr>
        <p:spPr>
          <a:xfrm>
            <a:off x="850392" y="772074"/>
            <a:ext cx="10034239" cy="1325563"/>
          </a:xfrm>
        </p:spPr>
        <p:txBody>
          <a:bodyPr>
            <a:noAutofit/>
          </a:bodyPr>
          <a:lstStyle/>
          <a:p>
            <a:r>
              <a:rPr lang="sl-SI" sz="3600" b="1" dirty="0" smtClean="0"/>
              <a:t>11. POIMENUJ STRIPA</a:t>
            </a:r>
            <a:r>
              <a:rPr lang="sl-SI" sz="4000" b="1" dirty="0" smtClean="0"/>
              <a:t/>
            </a:r>
            <a:br>
              <a:rPr lang="sl-SI" sz="4000" b="1" dirty="0" smtClean="0"/>
            </a:br>
            <a:r>
              <a:rPr lang="sl-SI" sz="3200" b="1" dirty="0" smtClean="0"/>
              <a:t/>
            </a:r>
            <a:br>
              <a:rPr lang="sl-SI" sz="3200" b="1" dirty="0" smtClean="0"/>
            </a:br>
            <a:r>
              <a:rPr lang="sl-SI" sz="3600" b="1" dirty="0" smtClean="0"/>
              <a:t>A)      </a:t>
            </a:r>
            <a:r>
              <a:rPr lang="sl-SI" sz="4000" b="1" dirty="0" smtClean="0"/>
              <a:t> </a:t>
            </a:r>
            <a:r>
              <a:rPr lang="sl-SI" sz="4000" b="1" i="1" u="sng" dirty="0" smtClean="0"/>
              <a:t>HULK </a:t>
            </a:r>
            <a:r>
              <a:rPr lang="sl-SI" sz="4000" b="1" dirty="0" smtClean="0"/>
              <a:t>                                 </a:t>
            </a:r>
            <a:r>
              <a:rPr lang="sl-SI" sz="3600" b="1" dirty="0" smtClean="0"/>
              <a:t>B)  </a:t>
            </a:r>
            <a:r>
              <a:rPr lang="sl-SI" sz="4000" b="1" i="1" u="sng" dirty="0" smtClean="0"/>
              <a:t>ZAGOR</a:t>
            </a:r>
            <a:r>
              <a:rPr lang="sl-SI" sz="4000" i="1" u="sng" dirty="0" smtClean="0"/>
              <a:t> </a:t>
            </a:r>
            <a:endParaRPr lang="sl-SI" sz="4000" i="1" u="sng" dirty="0"/>
          </a:p>
        </p:txBody>
      </p:sp>
      <p:pic>
        <p:nvPicPr>
          <p:cNvPr id="2" name="Slika 1"/>
          <p:cNvPicPr>
            <a:picLocks noChangeAspect="1"/>
          </p:cNvPicPr>
          <p:nvPr/>
        </p:nvPicPr>
        <p:blipFill>
          <a:blip r:embed="rId2"/>
          <a:stretch>
            <a:fillRect/>
          </a:stretch>
        </p:blipFill>
        <p:spPr>
          <a:xfrm>
            <a:off x="7061696" y="2343092"/>
            <a:ext cx="2864501" cy="3648075"/>
          </a:xfrm>
          <a:prstGeom prst="rect">
            <a:avLst/>
          </a:prstGeom>
        </p:spPr>
      </p:pic>
      <p:pic>
        <p:nvPicPr>
          <p:cNvPr id="3" name="Slika 2"/>
          <p:cNvPicPr>
            <a:picLocks noChangeAspect="1"/>
          </p:cNvPicPr>
          <p:nvPr/>
        </p:nvPicPr>
        <p:blipFill>
          <a:blip r:embed="rId3"/>
          <a:stretch>
            <a:fillRect/>
          </a:stretch>
        </p:blipFill>
        <p:spPr>
          <a:xfrm>
            <a:off x="2009717" y="2343092"/>
            <a:ext cx="2504336" cy="3495848"/>
          </a:xfrm>
          <a:prstGeom prst="rect">
            <a:avLst/>
          </a:prstGeom>
        </p:spPr>
      </p:pic>
    </p:spTree>
    <p:extLst>
      <p:ext uri="{BB962C8B-B14F-4D97-AF65-F5344CB8AC3E}">
        <p14:creationId xmlns:p14="http://schemas.microsoft.com/office/powerpoint/2010/main" val="1843777064"/>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432055" cy="1981468"/>
          </a:xfrm>
        </p:spPr>
        <p:txBody>
          <a:bodyPr>
            <a:normAutofit fontScale="90000"/>
          </a:bodyPr>
          <a:lstStyle/>
          <a:p>
            <a:r>
              <a:rPr lang="sl-SI" b="1" dirty="0" smtClean="0"/>
              <a:t/>
            </a:r>
            <a:br>
              <a:rPr lang="sl-SI" b="1" dirty="0" smtClean="0"/>
            </a:br>
            <a:r>
              <a:rPr lang="sl-SI" b="1" dirty="0"/>
              <a:t/>
            </a:r>
            <a:br>
              <a:rPr lang="sl-SI" b="1" dirty="0"/>
            </a:br>
            <a:r>
              <a:rPr lang="sl-SI" b="1" dirty="0" smtClean="0"/>
              <a:t>12. </a:t>
            </a:r>
            <a:r>
              <a:rPr lang="sl-SI" sz="4900" b="1" dirty="0" smtClean="0"/>
              <a:t>Kdo je</a:t>
            </a:r>
            <a:r>
              <a:rPr lang="sl-SI" sz="4900" dirty="0"/>
              <a:t> </a:t>
            </a:r>
            <a:r>
              <a:rPr lang="sl-SI" dirty="0" smtClean="0"/>
              <a:t> umetnik na sliki? </a:t>
            </a:r>
            <a:r>
              <a:rPr lang="sl-SI" dirty="0"/>
              <a:t> </a:t>
            </a:r>
            <a:r>
              <a:rPr lang="sl-SI" dirty="0" smtClean="0"/>
              <a:t>                                 </a:t>
            </a:r>
            <a:br>
              <a:rPr lang="sl-SI" dirty="0" smtClean="0"/>
            </a:br>
            <a:r>
              <a:rPr lang="sl-SI" dirty="0"/>
              <a:t/>
            </a:r>
            <a:br>
              <a:rPr lang="sl-SI" dirty="0"/>
            </a:br>
            <a:r>
              <a:rPr lang="sl-SI" sz="4900" b="1" dirty="0" smtClean="0"/>
              <a:t>SALVADOR DALI </a:t>
            </a:r>
            <a:endParaRPr lang="sl-SI" sz="4900" b="1" dirty="0"/>
          </a:p>
        </p:txBody>
      </p:sp>
      <p:pic>
        <p:nvPicPr>
          <p:cNvPr id="3" name="Slika 2"/>
          <p:cNvPicPr>
            <a:picLocks noChangeAspect="1"/>
          </p:cNvPicPr>
          <p:nvPr/>
        </p:nvPicPr>
        <p:blipFill>
          <a:blip r:embed="rId2"/>
          <a:stretch>
            <a:fillRect/>
          </a:stretch>
        </p:blipFill>
        <p:spPr>
          <a:xfrm>
            <a:off x="6290631" y="1816866"/>
            <a:ext cx="4854306" cy="4854306"/>
          </a:xfrm>
          <a:prstGeom prst="rect">
            <a:avLst/>
          </a:prstGeom>
        </p:spPr>
      </p:pic>
    </p:spTree>
    <p:extLst>
      <p:ext uri="{BB962C8B-B14F-4D97-AF65-F5344CB8AC3E}">
        <p14:creationId xmlns:p14="http://schemas.microsoft.com/office/powerpoint/2010/main" val="4064708684"/>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2"/>
          <p:cNvSpPr>
            <a:spLocks noGrp="1"/>
          </p:cNvSpPr>
          <p:nvPr>
            <p:ph idx="1"/>
          </p:nvPr>
        </p:nvSpPr>
        <p:spPr>
          <a:xfrm>
            <a:off x="893956" y="590854"/>
            <a:ext cx="10684772" cy="5248086"/>
          </a:xfrm>
        </p:spPr>
        <p:txBody>
          <a:bodyPr>
            <a:normAutofit/>
          </a:bodyPr>
          <a:lstStyle/>
          <a:p>
            <a:pPr marL="742950" indent="-742950">
              <a:buAutoNum type="arabicPeriod" startAt="13"/>
            </a:pPr>
            <a:r>
              <a:rPr lang="sl-SI" sz="4000" b="1" dirty="0" smtClean="0"/>
              <a:t>Kateri planet </a:t>
            </a:r>
            <a:r>
              <a:rPr lang="sl-SI" sz="4000" dirty="0" smtClean="0"/>
              <a:t>v našem osončju ima po novih raziskavah (spet) največ lun (podatek iz začetka leta 2023)?  To število naj bi znašalo 92 , drugi planet na lestvici, pa bi jih naj imel 83. Njegova največja luna, ki je hkrati tudi največja med vsemi planeti je večja od najmanjšega planeta, Merkurja.</a:t>
            </a:r>
          </a:p>
          <a:p>
            <a:pPr marL="0" indent="0">
              <a:buNone/>
            </a:pPr>
            <a:r>
              <a:rPr lang="sl-SI" sz="5400" dirty="0"/>
              <a:t> </a:t>
            </a:r>
            <a:r>
              <a:rPr lang="sl-SI" sz="5400" dirty="0" smtClean="0"/>
              <a:t>                           </a:t>
            </a:r>
            <a:r>
              <a:rPr lang="sl-SI" sz="5400" b="1" i="1" dirty="0" smtClean="0"/>
              <a:t>JUPITER</a:t>
            </a:r>
            <a:endParaRPr lang="sl-SI" sz="5400" b="1" i="1" dirty="0"/>
          </a:p>
        </p:txBody>
      </p:sp>
    </p:spTree>
    <p:extLst>
      <p:ext uri="{BB962C8B-B14F-4D97-AF65-F5344CB8AC3E}">
        <p14:creationId xmlns:p14="http://schemas.microsoft.com/office/powerpoint/2010/main" val="4092276427"/>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47928" y="535813"/>
            <a:ext cx="10515600" cy="3595512"/>
          </a:xfrm>
        </p:spPr>
        <p:txBody>
          <a:bodyPr>
            <a:normAutofit/>
          </a:bodyPr>
          <a:lstStyle/>
          <a:p>
            <a:r>
              <a:rPr lang="sl-SI" b="1" dirty="0" smtClean="0"/>
              <a:t>14. </a:t>
            </a:r>
            <a:r>
              <a:rPr lang="sl-SI" sz="3200" b="1" dirty="0" smtClean="0"/>
              <a:t>Katera država  </a:t>
            </a:r>
            <a:r>
              <a:rPr lang="sl-SI" sz="3200" dirty="0" smtClean="0"/>
              <a:t>ima najvišjo povprečno nadmorsko višino (okrog 3280 m)? </a:t>
            </a:r>
            <a:r>
              <a:rPr lang="sl-SI" sz="3200" dirty="0"/>
              <a:t/>
            </a:r>
            <a:br>
              <a:rPr lang="sl-SI" sz="3200" dirty="0"/>
            </a:br>
            <a:r>
              <a:rPr lang="sl-SI" sz="3200" dirty="0" smtClean="0"/>
              <a:t>Namig: tako se imenujeta  tudi država v J Aziji in vnetljiv, brezbarven plin, ki ga je lahko utekočiniti in se uporablja predvsem kot gorivo za plinske štedilnike, vžigalnike cigaret in plinske pečice. </a:t>
            </a:r>
            <a:br>
              <a:rPr lang="sl-SI" sz="3200" dirty="0" smtClean="0"/>
            </a:br>
            <a:r>
              <a:rPr lang="sl-SI" sz="3200" dirty="0"/>
              <a:t> </a:t>
            </a:r>
            <a:r>
              <a:rPr lang="sl-SI" sz="3200" dirty="0" smtClean="0"/>
              <a:t>                                   </a:t>
            </a:r>
            <a:r>
              <a:rPr lang="sl-SI" b="1" dirty="0" smtClean="0"/>
              <a:t>BUTAN</a:t>
            </a:r>
            <a:endParaRPr lang="sl-SI" b="1" dirty="0"/>
          </a:p>
        </p:txBody>
      </p:sp>
      <p:pic>
        <p:nvPicPr>
          <p:cNvPr id="2" name="Slika 1"/>
          <p:cNvPicPr>
            <a:picLocks noChangeAspect="1"/>
          </p:cNvPicPr>
          <p:nvPr/>
        </p:nvPicPr>
        <p:blipFill>
          <a:blip r:embed="rId2"/>
          <a:stretch>
            <a:fillRect/>
          </a:stretch>
        </p:blipFill>
        <p:spPr>
          <a:xfrm>
            <a:off x="1615691" y="4260309"/>
            <a:ext cx="2284279" cy="1518669"/>
          </a:xfrm>
          <a:prstGeom prst="rect">
            <a:avLst/>
          </a:prstGeom>
        </p:spPr>
      </p:pic>
      <p:pic>
        <p:nvPicPr>
          <p:cNvPr id="3" name="Slika 2"/>
          <p:cNvPicPr>
            <a:picLocks noChangeAspect="1"/>
          </p:cNvPicPr>
          <p:nvPr/>
        </p:nvPicPr>
        <p:blipFill>
          <a:blip r:embed="rId3"/>
          <a:stretch>
            <a:fillRect/>
          </a:stretch>
        </p:blipFill>
        <p:spPr>
          <a:xfrm>
            <a:off x="7557571" y="3901991"/>
            <a:ext cx="3455164" cy="2764131"/>
          </a:xfrm>
          <a:prstGeom prst="rect">
            <a:avLst/>
          </a:prstGeom>
        </p:spPr>
      </p:pic>
    </p:spTree>
    <p:extLst>
      <p:ext uri="{BB962C8B-B14F-4D97-AF65-F5344CB8AC3E}">
        <p14:creationId xmlns:p14="http://schemas.microsoft.com/office/powerpoint/2010/main" val="2881883495"/>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p:nvPr>
        </p:nvSpPr>
        <p:spPr>
          <a:xfrm>
            <a:off x="727113" y="1255923"/>
            <a:ext cx="10626687" cy="3888954"/>
          </a:xfrm>
        </p:spPr>
        <p:txBody>
          <a:bodyPr>
            <a:normAutofit fontScale="90000"/>
          </a:bodyPr>
          <a:lstStyle/>
          <a:p>
            <a:r>
              <a:rPr lang="sl-SI" sz="3100" b="1" dirty="0" smtClean="0"/>
              <a:t>15. Kdo </a:t>
            </a:r>
            <a:r>
              <a:rPr lang="sl-SI" sz="3100" dirty="0" smtClean="0"/>
              <a:t> je izrekel znamenito frazo: „Ecce homo“ („To je človek“)?</a:t>
            </a:r>
            <a:r>
              <a:rPr lang="sl-SI" dirty="0" smtClean="0"/>
              <a:t/>
            </a:r>
            <a:br>
              <a:rPr lang="sl-SI" dirty="0" smtClean="0"/>
            </a:br>
            <a:r>
              <a:rPr lang="sl-SI" dirty="0"/>
              <a:t/>
            </a:r>
            <a:br>
              <a:rPr lang="sl-SI" dirty="0"/>
            </a:br>
            <a:r>
              <a:rPr lang="sl-SI" dirty="0" smtClean="0"/>
              <a:t/>
            </a:r>
            <a:br>
              <a:rPr lang="sl-SI" dirty="0" smtClean="0"/>
            </a:br>
            <a:r>
              <a:rPr lang="sl-SI" dirty="0"/>
              <a:t/>
            </a:r>
            <a:br>
              <a:rPr lang="sl-SI" dirty="0"/>
            </a:br>
            <a:r>
              <a:rPr lang="sl-SI" b="1" dirty="0" smtClean="0"/>
              <a:t> </a:t>
            </a:r>
            <a:br>
              <a:rPr lang="sl-SI" b="1" dirty="0" smtClean="0"/>
            </a:br>
            <a:r>
              <a:rPr lang="sl-SI" b="1" dirty="0" smtClean="0"/>
              <a:t/>
            </a:r>
            <a:br>
              <a:rPr lang="sl-SI" b="1" dirty="0" smtClean="0"/>
            </a:br>
            <a:r>
              <a:rPr lang="sl-SI" b="1" dirty="0" smtClean="0"/>
              <a:t>PONCIJ PILAT</a:t>
            </a:r>
            <a:r>
              <a:rPr lang="sl-SI" sz="3600" dirty="0"/>
              <a:t/>
            </a:r>
            <a:br>
              <a:rPr lang="sl-SI" sz="3600" dirty="0"/>
            </a:br>
            <a:endParaRPr lang="sl-SI" sz="3600" dirty="0"/>
          </a:p>
        </p:txBody>
      </p:sp>
      <p:sp>
        <p:nvSpPr>
          <p:cNvPr id="3" name="Označba mesta vsebine 2"/>
          <p:cNvSpPr>
            <a:spLocks noGrp="1"/>
          </p:cNvSpPr>
          <p:nvPr>
            <p:ph idx="1"/>
          </p:nvPr>
        </p:nvSpPr>
        <p:spPr/>
        <p:txBody>
          <a:bodyPr/>
          <a:lstStyle/>
          <a:p>
            <a:endParaRPr lang="sl-SI" b="1" dirty="0"/>
          </a:p>
          <a:p>
            <a:endParaRPr lang="sl-SI" dirty="0"/>
          </a:p>
        </p:txBody>
      </p:sp>
      <p:sp>
        <p:nvSpPr>
          <p:cNvPr id="5" name="AutoShape 2" descr="Psička Taylor pomaga reševati koale v goreči Avstraliji - Moj Pes"/>
          <p:cNvSpPr>
            <a:spLocks noChangeAspect="1" noChangeArrowheads="1"/>
          </p:cNvSpPr>
          <p:nvPr/>
        </p:nvSpPr>
        <p:spPr bwMode="auto">
          <a:xfrm>
            <a:off x="155574" y="-144463"/>
            <a:ext cx="200240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4" name="Slika 3"/>
          <p:cNvPicPr>
            <a:picLocks noChangeAspect="1"/>
          </p:cNvPicPr>
          <p:nvPr/>
        </p:nvPicPr>
        <p:blipFill>
          <a:blip r:embed="rId2"/>
          <a:stretch>
            <a:fillRect/>
          </a:stretch>
        </p:blipFill>
        <p:spPr>
          <a:xfrm>
            <a:off x="6890133" y="1522203"/>
            <a:ext cx="4463667" cy="5317343"/>
          </a:xfrm>
          <a:prstGeom prst="rect">
            <a:avLst/>
          </a:prstGeom>
        </p:spPr>
      </p:pic>
    </p:spTree>
    <p:extLst>
      <p:ext uri="{BB962C8B-B14F-4D97-AF65-F5344CB8AC3E}">
        <p14:creationId xmlns:p14="http://schemas.microsoft.com/office/powerpoint/2010/main" val="1264927399"/>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53611" y="3525397"/>
            <a:ext cx="10718494" cy="438547"/>
          </a:xfrm>
        </p:spPr>
        <p:txBody>
          <a:bodyPr>
            <a:normAutofit fontScale="90000"/>
          </a:bodyPr>
          <a:lstStyle/>
          <a:p>
            <a:r>
              <a:rPr lang="sl-SI" sz="3200" b="1" dirty="0"/>
              <a:t>16</a:t>
            </a:r>
            <a:r>
              <a:rPr lang="sl-SI" sz="3200" b="1" dirty="0" smtClean="0"/>
              <a:t>. </a:t>
            </a:r>
            <a:r>
              <a:rPr lang="sl-SI" sz="3600" dirty="0" smtClean="0"/>
              <a:t>Preživele iz </a:t>
            </a:r>
            <a:r>
              <a:rPr lang="sl-SI" sz="3600" b="1" dirty="0" smtClean="0"/>
              <a:t>potopa</a:t>
            </a:r>
            <a:r>
              <a:rPr lang="sl-SI" sz="3600" dirty="0" smtClean="0"/>
              <a:t> </a:t>
            </a:r>
            <a:r>
              <a:rPr lang="sl-SI" sz="3600" b="1" dirty="0" smtClean="0"/>
              <a:t>katere ladje </a:t>
            </a:r>
            <a:r>
              <a:rPr lang="sl-SI" sz="3600" dirty="0" smtClean="0"/>
              <a:t>je rešila ladja na spodnji sliki?</a:t>
            </a:r>
            <a:br>
              <a:rPr lang="sl-SI" sz="3600" dirty="0" smtClean="0"/>
            </a:br>
            <a:r>
              <a:rPr lang="sl-SI" sz="3600" dirty="0"/>
              <a:t/>
            </a:r>
            <a:br>
              <a:rPr lang="sl-SI" sz="3600" dirty="0"/>
            </a:br>
            <a:r>
              <a:rPr lang="sl-SI" sz="3600" dirty="0" smtClean="0"/>
              <a:t/>
            </a:r>
            <a:br>
              <a:rPr lang="sl-SI" sz="3600" dirty="0" smtClean="0"/>
            </a:br>
            <a:r>
              <a:rPr lang="sl-SI" sz="3600" dirty="0"/>
              <a:t/>
            </a:r>
            <a:br>
              <a:rPr lang="sl-SI" sz="3600" dirty="0"/>
            </a:br>
            <a:r>
              <a:rPr lang="sl-SI" sz="3600" dirty="0" smtClean="0"/>
              <a:t/>
            </a:r>
            <a:br>
              <a:rPr lang="sl-SI" sz="3600" dirty="0" smtClean="0"/>
            </a:br>
            <a:r>
              <a:rPr lang="sl-SI" sz="3600" dirty="0"/>
              <a:t/>
            </a:r>
            <a:br>
              <a:rPr lang="sl-SI" sz="3600" dirty="0"/>
            </a:br>
            <a:r>
              <a:rPr lang="sl-SI" sz="4000" b="1" dirty="0" smtClean="0"/>
              <a:t/>
            </a:r>
            <a:br>
              <a:rPr lang="sl-SI" sz="4000" b="1" dirty="0" smtClean="0"/>
            </a:br>
            <a:r>
              <a:rPr lang="sl-SI" sz="4000" b="1" dirty="0" smtClean="0"/>
              <a:t>TITANIKA </a:t>
            </a:r>
            <a:r>
              <a:rPr lang="sl-SI" sz="3200" dirty="0" smtClean="0"/>
              <a:t/>
            </a:r>
            <a:br>
              <a:rPr lang="sl-SI" sz="3200" dirty="0" smtClean="0"/>
            </a:br>
            <a:r>
              <a:rPr lang="sl-SI" sz="3200" dirty="0" smtClean="0"/>
              <a:t/>
            </a:r>
            <a:br>
              <a:rPr lang="sl-SI" sz="3200" dirty="0" smtClean="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200" dirty="0"/>
              <a:t> </a:t>
            </a:r>
            <a:r>
              <a:rPr lang="sl-SI" sz="3200" dirty="0" smtClean="0"/>
              <a:t>                                                             </a:t>
            </a:r>
            <a:endParaRPr lang="sl-SI" sz="3200" b="1" dirty="0"/>
          </a:p>
        </p:txBody>
      </p:sp>
      <p:pic>
        <p:nvPicPr>
          <p:cNvPr id="3" name="Slika 2"/>
          <p:cNvPicPr>
            <a:picLocks noChangeAspect="1"/>
          </p:cNvPicPr>
          <p:nvPr/>
        </p:nvPicPr>
        <p:blipFill>
          <a:blip r:embed="rId2"/>
          <a:stretch>
            <a:fillRect/>
          </a:stretch>
        </p:blipFill>
        <p:spPr>
          <a:xfrm>
            <a:off x="5135753" y="2022513"/>
            <a:ext cx="5534025" cy="4267200"/>
          </a:xfrm>
          <a:prstGeom prst="rect">
            <a:avLst/>
          </a:prstGeom>
        </p:spPr>
      </p:pic>
    </p:spTree>
    <p:extLst>
      <p:ext uri="{BB962C8B-B14F-4D97-AF65-F5344CB8AC3E}">
        <p14:creationId xmlns:p14="http://schemas.microsoft.com/office/powerpoint/2010/main" val="200256787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p:txBody>
          <a:bodyPr>
            <a:normAutofit fontScale="90000"/>
          </a:bodyPr>
          <a:lstStyle/>
          <a:p>
            <a:r>
              <a:rPr lang="sl-SI" sz="3600" b="1" dirty="0" smtClean="0">
                <a:latin typeface="+mn-lt"/>
              </a:rPr>
              <a:t/>
            </a:r>
            <a:br>
              <a:rPr lang="sl-SI" sz="3600" b="1" dirty="0" smtClean="0">
                <a:latin typeface="+mn-lt"/>
              </a:rPr>
            </a:br>
            <a:r>
              <a:rPr lang="sl-SI" sz="3600" b="1" dirty="0" smtClean="0">
                <a:latin typeface="+mn-lt"/>
              </a:rPr>
              <a:t>17. Kdo </a:t>
            </a:r>
            <a:r>
              <a:rPr lang="sl-SI" sz="3600" b="1" dirty="0" err="1" smtClean="0">
                <a:latin typeface="+mn-lt"/>
              </a:rPr>
              <a:t>stranuje</a:t>
            </a:r>
            <a:r>
              <a:rPr lang="sl-SI" sz="3600" b="1" dirty="0" smtClean="0">
                <a:latin typeface="+mn-lt"/>
              </a:rPr>
              <a:t>(ta) </a:t>
            </a:r>
            <a:r>
              <a:rPr lang="sl-SI" sz="3600" dirty="0" smtClean="0">
                <a:latin typeface="+mn-lt"/>
              </a:rPr>
              <a:t>v tej ulici?</a:t>
            </a:r>
            <a:br>
              <a:rPr lang="sl-SI" sz="3600" dirty="0" smtClean="0">
                <a:latin typeface="+mn-lt"/>
              </a:rPr>
            </a:br>
            <a:r>
              <a:rPr lang="sl-SI" sz="3600" b="1" dirty="0">
                <a:latin typeface="+mn-lt"/>
              </a:rPr>
              <a:t/>
            </a:r>
            <a:br>
              <a:rPr lang="sl-SI" sz="3600" b="1" dirty="0">
                <a:latin typeface="+mn-lt"/>
              </a:rPr>
            </a:br>
            <a:r>
              <a:rPr lang="sl-SI" sz="3600" b="1" dirty="0" smtClean="0">
                <a:latin typeface="+mn-lt"/>
              </a:rPr>
              <a:t>SHERLOCK HOLMES IN DOCTOR WATSON</a:t>
            </a:r>
            <a:endParaRPr lang="sl-SI" sz="3600" b="1" dirty="0">
              <a:latin typeface="+mn-lt"/>
            </a:endParaRPr>
          </a:p>
        </p:txBody>
      </p:sp>
      <p:pic>
        <p:nvPicPr>
          <p:cNvPr id="2" name="Označba mesta vsebine 1"/>
          <p:cNvPicPr>
            <a:picLocks noGrp="1" noChangeAspect="1"/>
          </p:cNvPicPr>
          <p:nvPr>
            <p:ph idx="1"/>
          </p:nvPr>
        </p:nvPicPr>
        <p:blipFill>
          <a:blip r:embed="rId2"/>
          <a:stretch>
            <a:fillRect/>
          </a:stretch>
        </p:blipFill>
        <p:spPr>
          <a:xfrm>
            <a:off x="1333041" y="2685343"/>
            <a:ext cx="3848536" cy="3307833"/>
          </a:xfrm>
          <a:prstGeom prst="rect">
            <a:avLst/>
          </a:prstGeom>
        </p:spPr>
      </p:pic>
      <p:pic>
        <p:nvPicPr>
          <p:cNvPr id="3" name="Slika 2"/>
          <p:cNvPicPr>
            <a:picLocks noChangeAspect="1"/>
          </p:cNvPicPr>
          <p:nvPr/>
        </p:nvPicPr>
        <p:blipFill>
          <a:blip r:embed="rId3"/>
          <a:stretch>
            <a:fillRect/>
          </a:stretch>
        </p:blipFill>
        <p:spPr>
          <a:xfrm>
            <a:off x="8064347" y="1041465"/>
            <a:ext cx="3813385" cy="5398411"/>
          </a:xfrm>
          <a:prstGeom prst="rect">
            <a:avLst/>
          </a:prstGeom>
        </p:spPr>
      </p:pic>
    </p:spTree>
    <p:extLst>
      <p:ext uri="{BB962C8B-B14F-4D97-AF65-F5344CB8AC3E}">
        <p14:creationId xmlns:p14="http://schemas.microsoft.com/office/powerpoint/2010/main" val="240361914"/>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0503" y="479502"/>
            <a:ext cx="10515600" cy="2007219"/>
          </a:xfrm>
        </p:spPr>
        <p:txBody>
          <a:bodyPr>
            <a:noAutofit/>
          </a:bodyPr>
          <a:lstStyle/>
          <a:p>
            <a:r>
              <a:rPr lang="sl-SI" sz="3200" b="1" dirty="0" smtClean="0"/>
              <a:t/>
            </a:r>
            <a:br>
              <a:rPr lang="sl-SI" sz="3200" b="1" dirty="0" smtClean="0"/>
            </a:br>
            <a:r>
              <a:rPr lang="sl-SI" sz="3200" b="1" dirty="0" smtClean="0"/>
              <a:t>18. </a:t>
            </a:r>
            <a:r>
              <a:rPr lang="sl-SI" sz="3200" dirty="0" smtClean="0"/>
              <a:t>Pred kratkim, prvega marca letos, v 89. letu starosti, je preminil rekorder(13 golov) na enem svetovnem prvenstvu v nogometu, Just Fontaine (spodaj na sliki). To mu je uspelo leta 1958 na Švedskem. </a:t>
            </a:r>
            <a:r>
              <a:rPr lang="sl-SI" sz="3200" b="1" dirty="0" smtClean="0"/>
              <a:t>Kdo </a:t>
            </a:r>
            <a:r>
              <a:rPr lang="sl-SI" sz="3200" dirty="0" smtClean="0"/>
              <a:t>pa je prvič kot 17- letnik zablestel na tem prvenstvu (6 golov)? Prav tako je ta oseba postavila rekord kot najmlajša oseba, ki je kadarkoli zadela na svetovnih prvenstvih (17 let, 239 dni).     </a:t>
            </a:r>
            <a:r>
              <a:rPr lang="sl-SI" sz="4800" b="1" dirty="0" smtClean="0"/>
              <a:t>PELE</a:t>
            </a:r>
            <a:endParaRPr lang="sl-SI" sz="4800" b="1" dirty="0"/>
          </a:p>
        </p:txBody>
      </p:sp>
      <p:pic>
        <p:nvPicPr>
          <p:cNvPr id="2" name="Slika 1"/>
          <p:cNvPicPr>
            <a:picLocks noChangeAspect="1"/>
          </p:cNvPicPr>
          <p:nvPr/>
        </p:nvPicPr>
        <p:blipFill>
          <a:blip r:embed="rId2"/>
          <a:stretch>
            <a:fillRect/>
          </a:stretch>
        </p:blipFill>
        <p:spPr>
          <a:xfrm>
            <a:off x="941311" y="3742923"/>
            <a:ext cx="1914525" cy="2390775"/>
          </a:xfrm>
          <a:prstGeom prst="rect">
            <a:avLst/>
          </a:prstGeom>
        </p:spPr>
      </p:pic>
      <p:pic>
        <p:nvPicPr>
          <p:cNvPr id="3" name="Slika 2"/>
          <p:cNvPicPr>
            <a:picLocks noChangeAspect="1"/>
          </p:cNvPicPr>
          <p:nvPr/>
        </p:nvPicPr>
        <p:blipFill>
          <a:blip r:embed="rId3"/>
          <a:stretch>
            <a:fillRect/>
          </a:stretch>
        </p:blipFill>
        <p:spPr>
          <a:xfrm>
            <a:off x="7910111" y="2754439"/>
            <a:ext cx="2644048" cy="3775149"/>
          </a:xfrm>
          <a:prstGeom prst="rect">
            <a:avLst/>
          </a:prstGeom>
        </p:spPr>
      </p:pic>
    </p:spTree>
    <p:extLst>
      <p:ext uri="{BB962C8B-B14F-4D97-AF65-F5344CB8AC3E}">
        <p14:creationId xmlns:p14="http://schemas.microsoft.com/office/powerpoint/2010/main" val="355747033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72372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199" y="365125"/>
            <a:ext cx="11676961" cy="5811838"/>
          </a:xfrm>
        </p:spPr>
        <p:txBody>
          <a:bodyPr>
            <a:normAutofit fontScale="90000"/>
          </a:bodyPr>
          <a:lstStyle/>
          <a:p>
            <a:r>
              <a:rPr lang="sl-SI" sz="3200" b="1" dirty="0" smtClean="0"/>
              <a:t>19. </a:t>
            </a:r>
            <a:r>
              <a:rPr lang="sl-SI" sz="3200" b="1" dirty="0"/>
              <a:t>Kako se imenuje planet</a:t>
            </a:r>
            <a:r>
              <a:rPr lang="sl-SI" sz="3200" dirty="0"/>
              <a:t> na katerem se dogaja spodnji </a:t>
            </a:r>
            <a:r>
              <a:rPr lang="sl-SI" sz="3200" dirty="0" smtClean="0"/>
              <a:t>film, ki je letos v kinih doživel svojo drugo izdajo (prva je bila leta 2009)?</a:t>
            </a:r>
            <a:br>
              <a:rPr lang="sl-SI" sz="3200" dirty="0" smtClean="0"/>
            </a:br>
            <a:r>
              <a:rPr lang="sl-SI" sz="3200" dirty="0"/>
              <a:t/>
            </a:r>
            <a:br>
              <a:rPr lang="sl-SI" sz="3200" dirty="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600" b="1" dirty="0" smtClean="0"/>
              <a:t>PANDORA</a:t>
            </a:r>
            <a:br>
              <a:rPr lang="sl-SI" sz="3600" b="1" dirty="0" smtClean="0"/>
            </a:br>
            <a:r>
              <a:rPr lang="sl-SI" sz="3200" dirty="0"/>
              <a:t/>
            </a:r>
            <a:br>
              <a:rPr lang="sl-SI" sz="3200" dirty="0"/>
            </a:br>
            <a:r>
              <a:rPr lang="sl-SI" sz="3200" b="1" dirty="0" smtClean="0"/>
              <a:t> </a:t>
            </a:r>
            <a:endParaRPr lang="sl-SI" sz="3200" dirty="0"/>
          </a:p>
        </p:txBody>
      </p:sp>
      <p:sp>
        <p:nvSpPr>
          <p:cNvPr id="2" name="Označba mesta vsebine 1"/>
          <p:cNvSpPr>
            <a:spLocks noGrp="1"/>
          </p:cNvSpPr>
          <p:nvPr>
            <p:ph idx="1"/>
          </p:nvPr>
        </p:nvSpPr>
        <p:spPr/>
        <p:txBody>
          <a:bodyPr/>
          <a:lstStyle/>
          <a:p>
            <a:pPr marL="0" indent="0">
              <a:buNone/>
            </a:pPr>
            <a:r>
              <a:rPr lang="sl-SI" dirty="0" smtClean="0"/>
              <a:t> </a:t>
            </a:r>
          </a:p>
        </p:txBody>
      </p:sp>
      <p:pic>
        <p:nvPicPr>
          <p:cNvPr id="3" name="Slika 2"/>
          <p:cNvPicPr>
            <a:picLocks noChangeAspect="1"/>
          </p:cNvPicPr>
          <p:nvPr/>
        </p:nvPicPr>
        <p:blipFill>
          <a:blip r:embed="rId2"/>
          <a:stretch>
            <a:fillRect/>
          </a:stretch>
        </p:blipFill>
        <p:spPr>
          <a:xfrm>
            <a:off x="5860973" y="1276333"/>
            <a:ext cx="5237962" cy="5292099"/>
          </a:xfrm>
          <a:prstGeom prst="rect">
            <a:avLst/>
          </a:prstGeom>
        </p:spPr>
      </p:pic>
    </p:spTree>
    <p:extLst>
      <p:ext uri="{BB962C8B-B14F-4D97-AF65-F5344CB8AC3E}">
        <p14:creationId xmlns:p14="http://schemas.microsoft.com/office/powerpoint/2010/main" val="3382651441"/>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670939"/>
          </a:xfrm>
        </p:spPr>
        <p:txBody>
          <a:bodyPr>
            <a:normAutofit/>
          </a:bodyPr>
          <a:lstStyle/>
          <a:p>
            <a:r>
              <a:rPr lang="sl-SI" sz="4000" b="1" dirty="0" smtClean="0"/>
              <a:t>20. </a:t>
            </a:r>
            <a:r>
              <a:rPr lang="sl-SI" sz="2800" dirty="0" smtClean="0"/>
              <a:t>KATERI IGRALCI </a:t>
            </a:r>
            <a:r>
              <a:rPr lang="sl-SI" sz="4000" b="1" u="sng" dirty="0" smtClean="0"/>
              <a:t>NISO NIKOLI </a:t>
            </a:r>
            <a:r>
              <a:rPr lang="sl-SI" sz="2800" dirty="0" smtClean="0"/>
              <a:t>DOBILI OSKARJA?</a:t>
            </a:r>
            <a:endParaRPr lang="sl-SI" sz="2800" dirty="0"/>
          </a:p>
        </p:txBody>
      </p:sp>
      <p:sp>
        <p:nvSpPr>
          <p:cNvPr id="7" name="Označba mesta vsebine 2"/>
          <p:cNvSpPr>
            <a:spLocks noGrp="1"/>
          </p:cNvSpPr>
          <p:nvPr>
            <p:ph idx="1"/>
          </p:nvPr>
        </p:nvSpPr>
        <p:spPr>
          <a:xfrm>
            <a:off x="838200" y="1825625"/>
            <a:ext cx="10515600" cy="4351338"/>
          </a:xfrm>
        </p:spPr>
        <p:txBody>
          <a:bodyPr>
            <a:normAutofit/>
          </a:bodyPr>
          <a:lstStyle/>
          <a:p>
            <a:pPr marL="0" indent="0">
              <a:buNone/>
            </a:pPr>
            <a:endParaRPr lang="sl-SI" sz="3200" dirty="0" smtClean="0"/>
          </a:p>
          <a:p>
            <a:pPr marL="514350" indent="-514350">
              <a:buAutoNum type="alphaUcParenR"/>
            </a:pPr>
            <a:r>
              <a:rPr lang="sl-SI" dirty="0" smtClean="0"/>
              <a:t>Leonardo di </a:t>
            </a:r>
            <a:r>
              <a:rPr lang="sl-SI" dirty="0" err="1" smtClean="0"/>
              <a:t>Caprio</a:t>
            </a:r>
            <a:endParaRPr lang="sl-SI" dirty="0" smtClean="0"/>
          </a:p>
          <a:p>
            <a:pPr marL="514350" indent="-514350">
              <a:buAutoNum type="alphaUcParenR"/>
            </a:pPr>
            <a:r>
              <a:rPr lang="sl-SI" b="1" dirty="0" err="1" smtClean="0"/>
              <a:t>Ava</a:t>
            </a:r>
            <a:r>
              <a:rPr lang="sl-SI" b="1" dirty="0" smtClean="0"/>
              <a:t> Gardner</a:t>
            </a:r>
          </a:p>
          <a:p>
            <a:pPr marL="514350" indent="-514350">
              <a:buAutoNum type="alphaUcParenR"/>
            </a:pPr>
            <a:r>
              <a:rPr lang="sl-SI" b="1" dirty="0" smtClean="0"/>
              <a:t>Tom Cruise</a:t>
            </a:r>
          </a:p>
          <a:p>
            <a:pPr marL="514350" indent="-514350">
              <a:buAutoNum type="alphaUcParenR"/>
            </a:pPr>
            <a:r>
              <a:rPr lang="sl-SI" dirty="0" smtClean="0"/>
              <a:t>Jack </a:t>
            </a:r>
            <a:r>
              <a:rPr lang="sl-SI" dirty="0" err="1" smtClean="0"/>
              <a:t>Nicholson</a:t>
            </a:r>
            <a:endParaRPr lang="sl-SI" dirty="0" smtClean="0"/>
          </a:p>
          <a:p>
            <a:pPr marL="514350" indent="-514350">
              <a:buAutoNum type="alphaUcParenR"/>
            </a:pPr>
            <a:r>
              <a:rPr lang="sl-SI" dirty="0" smtClean="0"/>
              <a:t>Michelle </a:t>
            </a:r>
            <a:r>
              <a:rPr lang="sl-SI" dirty="0" err="1" smtClean="0"/>
              <a:t>Yeoh</a:t>
            </a:r>
            <a:endParaRPr lang="sl-SI" dirty="0" smtClean="0"/>
          </a:p>
          <a:p>
            <a:pPr marL="514350" indent="-514350">
              <a:buAutoNum type="alphaUcParenR"/>
            </a:pPr>
            <a:r>
              <a:rPr lang="sl-SI" b="1" dirty="0" smtClean="0"/>
              <a:t>Michelle </a:t>
            </a:r>
            <a:r>
              <a:rPr lang="sl-SI" b="1" dirty="0" err="1" smtClean="0"/>
              <a:t>Pfeiffer</a:t>
            </a:r>
            <a:endParaRPr lang="sl-SI" b="1" dirty="0" smtClean="0"/>
          </a:p>
          <a:p>
            <a:pPr marL="0" indent="0">
              <a:buNone/>
            </a:pPr>
            <a:endParaRPr lang="sl-SI" sz="3200" dirty="0"/>
          </a:p>
        </p:txBody>
      </p:sp>
    </p:spTree>
    <p:extLst>
      <p:ext uri="{BB962C8B-B14F-4D97-AF65-F5344CB8AC3E}">
        <p14:creationId xmlns:p14="http://schemas.microsoft.com/office/powerpoint/2010/main" val="130015203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785256" y="5628009"/>
            <a:ext cx="8199455" cy="707886"/>
          </a:xfrm>
          <a:prstGeom prst="rect">
            <a:avLst/>
          </a:prstGeom>
          <a:noFill/>
        </p:spPr>
        <p:txBody>
          <a:bodyPr wrap="square" rtlCol="0">
            <a:spAutoFit/>
          </a:bodyPr>
          <a:lstStyle/>
          <a:p>
            <a:pPr algn="ctr"/>
            <a:r>
              <a:rPr lang="sl-SI" sz="4000" dirty="0">
                <a:latin typeface="Bahnschrift Condensed" panose="020B0502040204020203" pitchFamily="34" charset="0"/>
              </a:rPr>
              <a:t>PAVZA</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201567207"/>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506981"/>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VPRAŠANJA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066163190"/>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3"/>
          <p:cNvSpPr>
            <a:spLocks noGrp="1"/>
          </p:cNvSpPr>
          <p:nvPr>
            <p:ph type="title"/>
          </p:nvPr>
        </p:nvSpPr>
        <p:spPr>
          <a:xfrm>
            <a:off x="537881" y="365127"/>
            <a:ext cx="11080377" cy="2109850"/>
          </a:xfrm>
        </p:spPr>
        <p:txBody>
          <a:bodyPr>
            <a:normAutofit/>
          </a:bodyPr>
          <a:lstStyle/>
          <a:p>
            <a:pPr algn="just"/>
            <a:r>
              <a:rPr lang="sl-SI" sz="4000" b="1" dirty="0" smtClean="0"/>
              <a:t>21.</a:t>
            </a:r>
            <a:r>
              <a:rPr lang="sl-SI" sz="4000" dirty="0" smtClean="0"/>
              <a:t> Simbol </a:t>
            </a:r>
            <a:r>
              <a:rPr lang="sl-SI" sz="4000" b="1" dirty="0" smtClean="0"/>
              <a:t>katerega družbenega omrežja </a:t>
            </a:r>
            <a:r>
              <a:rPr lang="sl-SI" sz="4000" dirty="0" smtClean="0"/>
              <a:t>je na sliki</a:t>
            </a:r>
            <a:r>
              <a:rPr lang="sl-SI" sz="4000" b="1" dirty="0" smtClean="0"/>
              <a:t>?</a:t>
            </a:r>
            <a:r>
              <a:rPr lang="sl-SI" sz="4000" dirty="0" smtClean="0"/>
              <a:t> </a:t>
            </a:r>
            <a:endParaRPr lang="sl-SI" sz="4000" dirty="0"/>
          </a:p>
        </p:txBody>
      </p:sp>
      <p:pic>
        <p:nvPicPr>
          <p:cNvPr id="2" name="Slika 1"/>
          <p:cNvPicPr>
            <a:picLocks noChangeAspect="1"/>
          </p:cNvPicPr>
          <p:nvPr/>
        </p:nvPicPr>
        <p:blipFill>
          <a:blip r:embed="rId2"/>
          <a:stretch>
            <a:fillRect/>
          </a:stretch>
        </p:blipFill>
        <p:spPr>
          <a:xfrm>
            <a:off x="3051672" y="2739381"/>
            <a:ext cx="4193086" cy="3463115"/>
          </a:xfrm>
          <a:prstGeom prst="rect">
            <a:avLst/>
          </a:prstGeom>
        </p:spPr>
      </p:pic>
    </p:spTree>
    <p:extLst>
      <p:ext uri="{BB962C8B-B14F-4D97-AF65-F5344CB8AC3E}">
        <p14:creationId xmlns:p14="http://schemas.microsoft.com/office/powerpoint/2010/main" val="4140816076"/>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638287" y="292608"/>
            <a:ext cx="10676069" cy="2816353"/>
          </a:xfrm>
        </p:spPr>
        <p:txBody>
          <a:bodyPr>
            <a:noAutofit/>
          </a:bodyPr>
          <a:lstStyle/>
          <a:p>
            <a:pPr algn="just"/>
            <a:r>
              <a:rPr lang="sl-SI" sz="4800" b="1" dirty="0" smtClean="0"/>
              <a:t>22. </a:t>
            </a:r>
            <a:r>
              <a:rPr lang="sl-SI" b="1" dirty="0" smtClean="0"/>
              <a:t>Katera </a:t>
            </a:r>
            <a:r>
              <a:rPr lang="sl-SI" dirty="0" smtClean="0"/>
              <a:t>je največja evropska zver (njeno latinsko ime je </a:t>
            </a:r>
            <a:r>
              <a:rPr lang="sl-SI" dirty="0" err="1" smtClean="0"/>
              <a:t>ursus</a:t>
            </a:r>
            <a:r>
              <a:rPr lang="sl-SI" dirty="0" smtClean="0"/>
              <a:t> </a:t>
            </a:r>
            <a:r>
              <a:rPr lang="sl-SI" dirty="0" err="1" smtClean="0"/>
              <a:t>actos</a:t>
            </a:r>
            <a:r>
              <a:rPr lang="sl-SI" dirty="0" smtClean="0"/>
              <a:t>)? </a:t>
            </a:r>
            <a:endParaRPr lang="sl-SI" dirty="0"/>
          </a:p>
        </p:txBody>
      </p:sp>
    </p:spTree>
    <p:extLst>
      <p:ext uri="{BB962C8B-B14F-4D97-AF65-F5344CB8AC3E}">
        <p14:creationId xmlns:p14="http://schemas.microsoft.com/office/powerpoint/2010/main" val="2396401410"/>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p:txBody>
          <a:bodyPr>
            <a:normAutofit/>
          </a:bodyPr>
          <a:lstStyle/>
          <a:p>
            <a:r>
              <a:rPr lang="sl-SI" sz="4000" b="1" dirty="0" smtClean="0"/>
              <a:t>23. Poimenuj državo</a:t>
            </a:r>
            <a:r>
              <a:rPr lang="sl-SI" sz="4000" dirty="0" smtClean="0"/>
              <a:t> </a:t>
            </a:r>
            <a:endParaRPr lang="sl-SI" sz="4000" dirty="0"/>
          </a:p>
        </p:txBody>
      </p:sp>
      <p:sp>
        <p:nvSpPr>
          <p:cNvPr id="2" name="Označba mesta besedila 1"/>
          <p:cNvSpPr>
            <a:spLocks noGrp="1"/>
          </p:cNvSpPr>
          <p:nvPr>
            <p:ph type="body" idx="1"/>
          </p:nvPr>
        </p:nvSpPr>
        <p:spPr/>
        <p:txBody>
          <a:bodyPr/>
          <a:lstStyle/>
          <a:p>
            <a:r>
              <a:rPr lang="sl-SI" dirty="0" smtClean="0"/>
              <a:t>a)</a:t>
            </a:r>
            <a:endParaRPr lang="sl-SI" dirty="0"/>
          </a:p>
        </p:txBody>
      </p:sp>
      <p:pic>
        <p:nvPicPr>
          <p:cNvPr id="7" name="Označba mesta vsebine 6"/>
          <p:cNvPicPr>
            <a:picLocks noGrp="1" noChangeAspect="1"/>
          </p:cNvPicPr>
          <p:nvPr>
            <p:ph sz="half" idx="2"/>
          </p:nvPr>
        </p:nvPicPr>
        <p:blipFill>
          <a:blip r:embed="rId2"/>
          <a:stretch>
            <a:fillRect/>
          </a:stretch>
        </p:blipFill>
        <p:spPr>
          <a:xfrm>
            <a:off x="1603921" y="2626261"/>
            <a:ext cx="3078677" cy="3684588"/>
          </a:xfrm>
          <a:prstGeom prst="rect">
            <a:avLst/>
          </a:prstGeom>
        </p:spPr>
      </p:pic>
      <p:sp>
        <p:nvSpPr>
          <p:cNvPr id="4" name="Označba mesta besedila 3"/>
          <p:cNvSpPr>
            <a:spLocks noGrp="1"/>
          </p:cNvSpPr>
          <p:nvPr>
            <p:ph type="body" sz="quarter" idx="3"/>
          </p:nvPr>
        </p:nvSpPr>
        <p:spPr/>
        <p:txBody>
          <a:bodyPr/>
          <a:lstStyle/>
          <a:p>
            <a:r>
              <a:rPr lang="sl-SI" dirty="0" smtClean="0"/>
              <a:t>b)</a:t>
            </a:r>
            <a:endParaRPr lang="sl-SI" dirty="0"/>
          </a:p>
        </p:txBody>
      </p:sp>
      <p:pic>
        <p:nvPicPr>
          <p:cNvPr id="9" name="Označba mesta vsebine 8"/>
          <p:cNvPicPr>
            <a:picLocks noGrp="1" noChangeAspect="1"/>
          </p:cNvPicPr>
          <p:nvPr>
            <p:ph sz="quarter" idx="4"/>
          </p:nvPr>
        </p:nvPicPr>
        <p:blipFill>
          <a:blip r:embed="rId3"/>
          <a:stretch>
            <a:fillRect/>
          </a:stretch>
        </p:blipFill>
        <p:spPr>
          <a:xfrm>
            <a:off x="6555788" y="2776251"/>
            <a:ext cx="4627457" cy="3360144"/>
          </a:xfrm>
          <a:prstGeom prst="rect">
            <a:avLst/>
          </a:prstGeom>
        </p:spPr>
      </p:pic>
    </p:spTree>
    <p:extLst>
      <p:ext uri="{BB962C8B-B14F-4D97-AF65-F5344CB8AC3E}">
        <p14:creationId xmlns:p14="http://schemas.microsoft.com/office/powerpoint/2010/main" val="161077838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p:txBody>
          <a:bodyPr>
            <a:normAutofit/>
          </a:bodyPr>
          <a:lstStyle/>
          <a:p>
            <a:r>
              <a:rPr lang="sl-SI" sz="4000" b="1" dirty="0" smtClean="0"/>
              <a:t>23. Poimenuj državo</a:t>
            </a:r>
            <a:r>
              <a:rPr lang="sl-SI" sz="4000" dirty="0" smtClean="0"/>
              <a:t> </a:t>
            </a:r>
            <a:endParaRPr lang="sl-SI" sz="4000" dirty="0"/>
          </a:p>
        </p:txBody>
      </p:sp>
      <p:sp>
        <p:nvSpPr>
          <p:cNvPr id="2" name="Označba mesta besedila 1"/>
          <p:cNvSpPr>
            <a:spLocks noGrp="1"/>
          </p:cNvSpPr>
          <p:nvPr>
            <p:ph type="body" idx="1"/>
          </p:nvPr>
        </p:nvSpPr>
        <p:spPr/>
        <p:txBody>
          <a:bodyPr/>
          <a:lstStyle/>
          <a:p>
            <a:r>
              <a:rPr lang="sl-SI" dirty="0"/>
              <a:t>c</a:t>
            </a:r>
            <a:r>
              <a:rPr lang="sl-SI" dirty="0" smtClean="0"/>
              <a:t>)</a:t>
            </a:r>
            <a:endParaRPr lang="sl-SI" dirty="0"/>
          </a:p>
        </p:txBody>
      </p:sp>
      <p:pic>
        <p:nvPicPr>
          <p:cNvPr id="7" name="Označba mesta vsebine 6"/>
          <p:cNvPicPr>
            <a:picLocks noGrp="1" noChangeAspect="1"/>
          </p:cNvPicPr>
          <p:nvPr>
            <p:ph sz="half" idx="2"/>
          </p:nvPr>
        </p:nvPicPr>
        <p:blipFill>
          <a:blip r:embed="rId2"/>
          <a:stretch>
            <a:fillRect/>
          </a:stretch>
        </p:blipFill>
        <p:spPr>
          <a:xfrm>
            <a:off x="1246364" y="2670328"/>
            <a:ext cx="4585073" cy="3300814"/>
          </a:xfrm>
          <a:prstGeom prst="rect">
            <a:avLst/>
          </a:prstGeom>
        </p:spPr>
      </p:pic>
      <p:sp>
        <p:nvSpPr>
          <p:cNvPr id="4" name="Označba mesta besedila 3"/>
          <p:cNvSpPr>
            <a:spLocks noGrp="1"/>
          </p:cNvSpPr>
          <p:nvPr>
            <p:ph type="body" sz="quarter" idx="3"/>
          </p:nvPr>
        </p:nvSpPr>
        <p:spPr/>
        <p:txBody>
          <a:bodyPr/>
          <a:lstStyle/>
          <a:p>
            <a:r>
              <a:rPr lang="sl-SI" dirty="0"/>
              <a:t>d</a:t>
            </a:r>
            <a:r>
              <a:rPr lang="sl-SI" dirty="0" smtClean="0"/>
              <a:t>)</a:t>
            </a:r>
            <a:endParaRPr lang="sl-SI" dirty="0"/>
          </a:p>
        </p:txBody>
      </p:sp>
      <p:pic>
        <p:nvPicPr>
          <p:cNvPr id="6" name="Označba mesta vsebine 5"/>
          <p:cNvPicPr>
            <a:picLocks noGrp="1" noChangeAspect="1"/>
          </p:cNvPicPr>
          <p:nvPr>
            <p:ph sz="quarter" idx="4"/>
          </p:nvPr>
        </p:nvPicPr>
        <p:blipFill>
          <a:blip r:embed="rId3"/>
          <a:stretch>
            <a:fillRect/>
          </a:stretch>
        </p:blipFill>
        <p:spPr>
          <a:xfrm>
            <a:off x="7004612" y="2670328"/>
            <a:ext cx="3691710" cy="3519335"/>
          </a:xfrm>
          <a:prstGeom prst="rect">
            <a:avLst/>
          </a:prstGeom>
        </p:spPr>
      </p:pic>
    </p:spTree>
    <p:extLst>
      <p:ext uri="{BB962C8B-B14F-4D97-AF65-F5344CB8AC3E}">
        <p14:creationId xmlns:p14="http://schemas.microsoft.com/office/powerpoint/2010/main" val="2549096465"/>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idx="4294967295"/>
          </p:nvPr>
        </p:nvSpPr>
        <p:spPr>
          <a:xfrm>
            <a:off x="451691" y="365125"/>
            <a:ext cx="10333821" cy="2576379"/>
          </a:xfrm>
        </p:spPr>
        <p:txBody>
          <a:bodyPr>
            <a:normAutofit fontScale="90000"/>
          </a:bodyPr>
          <a:lstStyle/>
          <a:p>
            <a:pPr algn="just"/>
            <a:r>
              <a:rPr lang="sl-SI" sz="3200" b="1" dirty="0" smtClean="0"/>
              <a:t/>
            </a:r>
            <a:br>
              <a:rPr lang="sl-SI" sz="3200" b="1" dirty="0" smtClean="0"/>
            </a:br>
            <a:r>
              <a:rPr lang="sl-SI" sz="3200" b="1" dirty="0"/>
              <a:t/>
            </a:r>
            <a:br>
              <a:rPr lang="sl-SI" sz="3200" b="1" dirty="0"/>
            </a:br>
            <a:r>
              <a:rPr lang="sl-SI" sz="3200" b="1" dirty="0"/>
              <a:t> </a:t>
            </a:r>
            <a:r>
              <a:rPr lang="sl-SI" sz="3200" b="1" dirty="0" smtClean="0"/>
              <a:t>      </a:t>
            </a:r>
            <a:r>
              <a:rPr lang="sl-SI" sz="4000" b="1" dirty="0" smtClean="0"/>
              <a:t>24. Kdo </a:t>
            </a:r>
            <a:r>
              <a:rPr lang="sl-SI" sz="4000" dirty="0" smtClean="0"/>
              <a:t> je bil učitelj Aleksandru Velikemu?  Ta   starogrški filozof se je rodil v </a:t>
            </a:r>
            <a:r>
              <a:rPr lang="sl-SI" sz="4000" dirty="0" err="1" smtClean="0"/>
              <a:t>Stagiri</a:t>
            </a:r>
            <a:r>
              <a:rPr lang="sl-SI" sz="4000" dirty="0" smtClean="0"/>
              <a:t>, grški koloniji na makedonskem polotoku  ter je napisal številna dela: Politika, Retorika, Poetika, Ekonomika, Fizika, Zgodovina živih bitij,… Ustanovil je tudi filozofsko šolo pod nazivom Licej.</a:t>
            </a:r>
            <a:endParaRPr lang="sl-SI" sz="3200" b="1" dirty="0"/>
          </a:p>
        </p:txBody>
      </p:sp>
      <p:pic>
        <p:nvPicPr>
          <p:cNvPr id="4" name="Slika 3"/>
          <p:cNvPicPr>
            <a:picLocks noChangeAspect="1"/>
          </p:cNvPicPr>
          <p:nvPr/>
        </p:nvPicPr>
        <p:blipFill>
          <a:blip r:embed="rId2"/>
          <a:stretch>
            <a:fillRect/>
          </a:stretch>
        </p:blipFill>
        <p:spPr>
          <a:xfrm>
            <a:off x="7832993" y="3001341"/>
            <a:ext cx="2704412" cy="3624469"/>
          </a:xfrm>
          <a:prstGeom prst="rect">
            <a:avLst/>
          </a:prstGeom>
        </p:spPr>
      </p:pic>
    </p:spTree>
    <p:extLst>
      <p:ext uri="{BB962C8B-B14F-4D97-AF65-F5344CB8AC3E}">
        <p14:creationId xmlns:p14="http://schemas.microsoft.com/office/powerpoint/2010/main" val="1194365969"/>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7444292" y="3017296"/>
            <a:ext cx="3593054" cy="769441"/>
          </a:xfrm>
          <a:prstGeom prst="rect">
            <a:avLst/>
          </a:prstGeom>
          <a:noFill/>
        </p:spPr>
        <p:txBody>
          <a:bodyPr wrap="square" rtlCol="0">
            <a:spAutoFit/>
          </a:bodyPr>
          <a:lstStyle/>
          <a:p>
            <a:pPr algn="ctr"/>
            <a:r>
              <a:rPr lang="sl-SI" sz="2400" b="1" dirty="0" smtClean="0"/>
              <a:t/>
            </a:r>
            <a:br>
              <a:rPr lang="sl-SI" sz="2400" b="1" dirty="0" smtClean="0"/>
            </a:br>
            <a:endParaRPr lang="sl-SI" sz="2000" dirty="0"/>
          </a:p>
        </p:txBody>
      </p:sp>
      <p:sp>
        <p:nvSpPr>
          <p:cNvPr id="6" name="Naslov 1"/>
          <p:cNvSpPr>
            <a:spLocks noGrp="1"/>
          </p:cNvSpPr>
          <p:nvPr>
            <p:ph type="title"/>
          </p:nvPr>
        </p:nvSpPr>
        <p:spPr>
          <a:xfrm>
            <a:off x="822600" y="414529"/>
            <a:ext cx="10482431" cy="2917958"/>
          </a:xfrm>
        </p:spPr>
        <p:txBody>
          <a:bodyPr>
            <a:normAutofit/>
          </a:bodyPr>
          <a:lstStyle/>
          <a:p>
            <a:pPr algn="just"/>
            <a:r>
              <a:rPr lang="sl-SI" sz="3500" b="1" dirty="0" smtClean="0"/>
              <a:t>25. </a:t>
            </a:r>
            <a:r>
              <a:rPr lang="sl-SI" sz="3600" b="1" dirty="0" smtClean="0"/>
              <a:t>Kako </a:t>
            </a:r>
            <a:r>
              <a:rPr lang="sl-SI" sz="3600" dirty="0" smtClean="0"/>
              <a:t>se imenuje </a:t>
            </a:r>
            <a:r>
              <a:rPr lang="sl-SI" sz="3600" b="1" dirty="0" smtClean="0"/>
              <a:t>slovanski bog ognja</a:t>
            </a:r>
            <a:r>
              <a:rPr lang="sl-SI" sz="3600" dirty="0" smtClean="0"/>
              <a:t>? </a:t>
            </a:r>
            <a:br>
              <a:rPr lang="sl-SI" sz="3600" dirty="0" smtClean="0"/>
            </a:br>
            <a:r>
              <a:rPr lang="sl-SI" sz="3600" dirty="0" smtClean="0"/>
              <a:t>Namig: podobno se imenuje nagrada, ki jo vsako leto od 1991 podeljuje časnik Delo za najboljši slovenski roman za preteklo leto.</a:t>
            </a:r>
            <a:endParaRPr lang="sl-SI" sz="3600" dirty="0"/>
          </a:p>
        </p:txBody>
      </p:sp>
      <p:pic>
        <p:nvPicPr>
          <p:cNvPr id="4" name="Slika 3"/>
          <p:cNvPicPr>
            <a:picLocks noChangeAspect="1"/>
          </p:cNvPicPr>
          <p:nvPr/>
        </p:nvPicPr>
        <p:blipFill>
          <a:blip r:embed="rId2"/>
          <a:stretch>
            <a:fillRect/>
          </a:stretch>
        </p:blipFill>
        <p:spPr>
          <a:xfrm>
            <a:off x="980501" y="3463583"/>
            <a:ext cx="7332127" cy="2838243"/>
          </a:xfrm>
          <a:prstGeom prst="rect">
            <a:avLst/>
          </a:prstGeom>
        </p:spPr>
      </p:pic>
    </p:spTree>
    <p:extLst>
      <p:ext uri="{BB962C8B-B14F-4D97-AF65-F5344CB8AC3E}">
        <p14:creationId xmlns:p14="http://schemas.microsoft.com/office/powerpoint/2010/main" val="204106323"/>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79993"/>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13816" y="340741"/>
            <a:ext cx="10515600" cy="1646555"/>
          </a:xfrm>
        </p:spPr>
        <p:txBody>
          <a:bodyPr>
            <a:normAutofit fontScale="90000"/>
          </a:bodyPr>
          <a:lstStyle/>
          <a:p>
            <a:pPr algn="just"/>
            <a:r>
              <a:rPr lang="sl-SI" sz="6000" b="1" dirty="0" smtClean="0"/>
              <a:t>26.</a:t>
            </a:r>
            <a:r>
              <a:rPr lang="sl-SI" sz="6000" dirty="0" smtClean="0"/>
              <a:t> Katero od naštetih števil je </a:t>
            </a:r>
            <a:r>
              <a:rPr lang="sl-SI" sz="6000" b="1" u="sng" dirty="0" smtClean="0"/>
              <a:t>deljivo z  9</a:t>
            </a:r>
            <a:r>
              <a:rPr lang="sl-SI" sz="6000" dirty="0" smtClean="0"/>
              <a:t>?</a:t>
            </a:r>
            <a:endParaRPr lang="sl-SI" sz="6000" dirty="0"/>
          </a:p>
        </p:txBody>
      </p:sp>
      <p:sp>
        <p:nvSpPr>
          <p:cNvPr id="2" name="PoljeZBesedilom 1"/>
          <p:cNvSpPr txBox="1"/>
          <p:nvPr/>
        </p:nvSpPr>
        <p:spPr>
          <a:xfrm>
            <a:off x="4194048" y="2243328"/>
            <a:ext cx="3364992" cy="4031873"/>
          </a:xfrm>
          <a:prstGeom prst="rect">
            <a:avLst/>
          </a:prstGeom>
          <a:noFill/>
        </p:spPr>
        <p:txBody>
          <a:bodyPr wrap="square" rtlCol="0">
            <a:spAutoFit/>
          </a:bodyPr>
          <a:lstStyle/>
          <a:p>
            <a:r>
              <a:rPr lang="sl-SI" sz="4000" dirty="0" smtClean="0"/>
              <a:t>A) 123456</a:t>
            </a:r>
            <a:br>
              <a:rPr lang="sl-SI" sz="4000" dirty="0" smtClean="0"/>
            </a:br>
            <a:r>
              <a:rPr lang="sl-SI" sz="3200" dirty="0" smtClean="0"/>
              <a:t/>
            </a:r>
            <a:br>
              <a:rPr lang="sl-SI" sz="3200" dirty="0" smtClean="0"/>
            </a:br>
            <a:r>
              <a:rPr lang="sl-SI" sz="4000" dirty="0" smtClean="0"/>
              <a:t>B) 234567</a:t>
            </a:r>
            <a:r>
              <a:rPr lang="sl-SI" sz="3200" dirty="0" smtClean="0"/>
              <a:t/>
            </a:r>
            <a:br>
              <a:rPr lang="sl-SI" sz="3200" dirty="0" smtClean="0"/>
            </a:br>
            <a:r>
              <a:rPr lang="sl-SI" sz="3200" dirty="0" smtClean="0"/>
              <a:t/>
            </a:r>
            <a:br>
              <a:rPr lang="sl-SI" sz="3200" dirty="0" smtClean="0"/>
            </a:br>
            <a:r>
              <a:rPr lang="sl-SI" sz="4000" dirty="0" smtClean="0"/>
              <a:t>C) 345678</a:t>
            </a:r>
            <a:r>
              <a:rPr lang="sl-SI" sz="3200" dirty="0" smtClean="0"/>
              <a:t/>
            </a:r>
            <a:br>
              <a:rPr lang="sl-SI" sz="3200" dirty="0" smtClean="0"/>
            </a:br>
            <a:r>
              <a:rPr lang="sl-SI" sz="3200" dirty="0" smtClean="0"/>
              <a:t/>
            </a:r>
            <a:br>
              <a:rPr lang="sl-SI" sz="3200" dirty="0" smtClean="0"/>
            </a:br>
            <a:r>
              <a:rPr lang="sl-SI" sz="4000" dirty="0" smtClean="0"/>
              <a:t>D) 456789</a:t>
            </a:r>
            <a:endParaRPr lang="sl-SI" sz="4000" dirty="0"/>
          </a:p>
        </p:txBody>
      </p:sp>
    </p:spTree>
    <p:extLst>
      <p:ext uri="{BB962C8B-B14F-4D97-AF65-F5344CB8AC3E}">
        <p14:creationId xmlns:p14="http://schemas.microsoft.com/office/powerpoint/2010/main" val="2722608359"/>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66063" y="280416"/>
            <a:ext cx="10326624" cy="2779776"/>
          </a:xfrm>
        </p:spPr>
        <p:txBody>
          <a:bodyPr>
            <a:normAutofit/>
          </a:bodyPr>
          <a:lstStyle/>
          <a:p>
            <a:r>
              <a:rPr lang="sl-SI" b="1" dirty="0" smtClean="0"/>
              <a:t>27</a:t>
            </a:r>
            <a:r>
              <a:rPr lang="sl-SI" dirty="0" smtClean="0"/>
              <a:t>. </a:t>
            </a:r>
            <a:r>
              <a:rPr lang="sl-SI" b="1" dirty="0" smtClean="0"/>
              <a:t>Kako se imenuje</a:t>
            </a:r>
            <a:r>
              <a:rPr lang="sl-SI" dirty="0" smtClean="0"/>
              <a:t> ta znana prekmurska jed, „krompirjevi žganci“, ki bi se naj načeloma pripravljala iz starega krompirja ter naj bi v osnovi vsebovala tudi moko, kislo smetano?</a:t>
            </a:r>
            <a:endParaRPr lang="sl-SI" dirty="0"/>
          </a:p>
        </p:txBody>
      </p:sp>
      <p:pic>
        <p:nvPicPr>
          <p:cNvPr id="2" name="Slika 1"/>
          <p:cNvPicPr>
            <a:picLocks noChangeAspect="1"/>
          </p:cNvPicPr>
          <p:nvPr/>
        </p:nvPicPr>
        <p:blipFill>
          <a:blip r:embed="rId2"/>
          <a:stretch>
            <a:fillRect/>
          </a:stretch>
        </p:blipFill>
        <p:spPr>
          <a:xfrm>
            <a:off x="5574537" y="3060192"/>
            <a:ext cx="4887300" cy="3397491"/>
          </a:xfrm>
          <a:prstGeom prst="rect">
            <a:avLst/>
          </a:prstGeom>
        </p:spPr>
      </p:pic>
    </p:spTree>
    <p:extLst>
      <p:ext uri="{BB962C8B-B14F-4D97-AF65-F5344CB8AC3E}">
        <p14:creationId xmlns:p14="http://schemas.microsoft.com/office/powerpoint/2010/main" val="2285249470"/>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r>
              <a:rPr lang="sl-SI" b="1" dirty="0" smtClean="0"/>
              <a:t>28.</a:t>
            </a:r>
            <a:endParaRPr lang="sl-SI" b="1" dirty="0"/>
          </a:p>
        </p:txBody>
      </p:sp>
      <p:sp>
        <p:nvSpPr>
          <p:cNvPr id="6" name="Označba mesta vsebine 5"/>
          <p:cNvSpPr>
            <a:spLocks noGrp="1"/>
          </p:cNvSpPr>
          <p:nvPr>
            <p:ph idx="1"/>
          </p:nvPr>
        </p:nvSpPr>
        <p:spPr/>
        <p:txBody>
          <a:bodyPr/>
          <a:lstStyle/>
          <a:p>
            <a:r>
              <a:rPr lang="sl-SI" sz="4400" b="1" dirty="0" smtClean="0"/>
              <a:t>Kateri kemijski element ni poimenovan po kraju?</a:t>
            </a:r>
          </a:p>
          <a:p>
            <a:pPr marL="742950" indent="-742950">
              <a:buFont typeface="+mj-lt"/>
              <a:buAutoNum type="alphaLcParenR"/>
            </a:pPr>
            <a:r>
              <a:rPr lang="sl-SI" sz="4400" dirty="0" err="1" smtClean="0"/>
              <a:t>darmstatij</a:t>
            </a:r>
            <a:endParaRPr lang="sl-SI" sz="4400" dirty="0" smtClean="0"/>
          </a:p>
          <a:p>
            <a:pPr marL="742950" indent="-742950">
              <a:buFont typeface="+mj-lt"/>
              <a:buAutoNum type="alphaLcParenR"/>
            </a:pPr>
            <a:r>
              <a:rPr lang="sl-SI" sz="4400" dirty="0"/>
              <a:t>h</a:t>
            </a:r>
            <a:r>
              <a:rPr lang="sl-SI" sz="4400" dirty="0" smtClean="0"/>
              <a:t>olmij</a:t>
            </a:r>
          </a:p>
          <a:p>
            <a:pPr marL="742950" indent="-742950">
              <a:buFont typeface="+mj-lt"/>
              <a:buAutoNum type="alphaLcParenR"/>
            </a:pPr>
            <a:r>
              <a:rPr lang="sl-SI" sz="4400" dirty="0" err="1"/>
              <a:t>s</a:t>
            </a:r>
            <a:r>
              <a:rPr lang="sl-SI" sz="4400" dirty="0" err="1" smtClean="0"/>
              <a:t>iborgij</a:t>
            </a:r>
            <a:endParaRPr lang="sl-SI" sz="4400" dirty="0" smtClean="0"/>
          </a:p>
          <a:p>
            <a:pPr marL="742950" indent="-742950">
              <a:buFont typeface="+mj-lt"/>
              <a:buAutoNum type="alphaLcParenR"/>
            </a:pPr>
            <a:r>
              <a:rPr lang="sl-SI" sz="4400" dirty="0" err="1" smtClean="0"/>
              <a:t>moskovij</a:t>
            </a:r>
            <a:endParaRPr lang="sl-SI" sz="4400" dirty="0" smtClean="0"/>
          </a:p>
          <a:p>
            <a:pPr marL="0" indent="0">
              <a:buNone/>
            </a:pPr>
            <a:endParaRPr lang="sl-SI" dirty="0"/>
          </a:p>
        </p:txBody>
      </p:sp>
    </p:spTree>
    <p:extLst>
      <p:ext uri="{BB962C8B-B14F-4D97-AF65-F5344CB8AC3E}">
        <p14:creationId xmlns:p14="http://schemas.microsoft.com/office/powerpoint/2010/main" val="40289605"/>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199" y="352932"/>
            <a:ext cx="10674427" cy="4725844"/>
          </a:xfrm>
        </p:spPr>
        <p:txBody>
          <a:bodyPr>
            <a:normAutofit/>
          </a:bodyPr>
          <a:lstStyle/>
          <a:p>
            <a:pPr algn="just"/>
            <a:r>
              <a:rPr lang="sl-SI" sz="3200" b="1" dirty="0" smtClean="0"/>
              <a:t>29. Kako se imenuje roman  </a:t>
            </a:r>
            <a:r>
              <a:rPr lang="sl-SI" sz="3200" dirty="0" smtClean="0"/>
              <a:t>češko – avstrijskega pisatelja  Franza Kafke, ki je izšel leta 1925, deset let po njegovi smrti in velja za eno njegovih najbolj znanih del (zraven Preobrazbe, Grada in Amerike) ter eno najpomembnejših eksistencialističnih literarnih del 20. stoletja z glavnim junakom, ki se imenuje </a:t>
            </a:r>
            <a:r>
              <a:rPr lang="sl-SI" sz="3200" dirty="0" err="1" smtClean="0"/>
              <a:t>Jozef</a:t>
            </a:r>
            <a:r>
              <a:rPr lang="sl-SI" sz="3200" dirty="0" smtClean="0"/>
              <a:t> K?</a:t>
            </a:r>
            <a:br>
              <a:rPr lang="sl-SI" sz="3200" dirty="0" smtClean="0"/>
            </a:br>
            <a:r>
              <a:rPr lang="sl-SI" sz="3200" dirty="0" smtClean="0"/>
              <a:t/>
            </a:r>
            <a:br>
              <a:rPr lang="sl-SI" sz="3200" dirty="0" smtClean="0"/>
            </a:br>
            <a:r>
              <a:rPr lang="sl-SI" sz="3200" dirty="0" smtClean="0"/>
              <a:t>Začne se tako „ Nekdo je moral oklevetati </a:t>
            </a:r>
            <a:r>
              <a:rPr lang="sl-SI" sz="3200" dirty="0" err="1" smtClean="0"/>
              <a:t>Jozefa</a:t>
            </a:r>
            <a:r>
              <a:rPr lang="sl-SI" sz="3200" dirty="0" smtClean="0"/>
              <a:t> K., ker je čeprav ni naredil nič narobe, nekega jutra bil aretiran…“</a:t>
            </a:r>
            <a:endParaRPr lang="sl-SI" sz="3200" b="1" u="sng" dirty="0"/>
          </a:p>
        </p:txBody>
      </p:sp>
    </p:spTree>
    <p:extLst>
      <p:ext uri="{BB962C8B-B14F-4D97-AF65-F5344CB8AC3E}">
        <p14:creationId xmlns:p14="http://schemas.microsoft.com/office/powerpoint/2010/main" val="3152181834"/>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645459" y="322729"/>
            <a:ext cx="10596282" cy="4154984"/>
          </a:xfrm>
          <a:prstGeom prst="rect">
            <a:avLst/>
          </a:prstGeom>
          <a:noFill/>
        </p:spPr>
        <p:txBody>
          <a:bodyPr wrap="square" rtlCol="0">
            <a:spAutoFit/>
          </a:bodyPr>
          <a:lstStyle/>
          <a:p>
            <a:r>
              <a:rPr lang="sl-SI" sz="4400" b="1" dirty="0" smtClean="0"/>
              <a:t>30.</a:t>
            </a:r>
            <a:r>
              <a:rPr lang="sl-SI" dirty="0" smtClean="0"/>
              <a:t/>
            </a:r>
            <a:br>
              <a:rPr lang="sl-SI" dirty="0" smtClean="0"/>
            </a:br>
            <a:r>
              <a:rPr lang="sl-SI" sz="4000" dirty="0" smtClean="0"/>
              <a:t/>
            </a:r>
            <a:br>
              <a:rPr lang="sl-SI" sz="4000" dirty="0" smtClean="0"/>
            </a:br>
            <a:r>
              <a:rPr lang="sl-SI" sz="3000" b="1" dirty="0" smtClean="0"/>
              <a:t>A) </a:t>
            </a:r>
            <a:r>
              <a:rPr lang="sl-SI" sz="3000" b="1" dirty="0"/>
              <a:t> </a:t>
            </a:r>
            <a:r>
              <a:rPr lang="sl-SI" sz="3000" b="1" dirty="0" smtClean="0"/>
              <a:t>Ime </a:t>
            </a:r>
            <a:r>
              <a:rPr lang="sl-SI" sz="3000" dirty="0" smtClean="0"/>
              <a:t> madžarskega premierja, tudi </a:t>
            </a:r>
            <a:r>
              <a:rPr lang="sl-SI" sz="3000" b="1" dirty="0" smtClean="0"/>
              <a:t>latinsko</a:t>
            </a:r>
            <a:r>
              <a:rPr lang="sl-SI" sz="3000" dirty="0" smtClean="0"/>
              <a:t> ime za </a:t>
            </a:r>
            <a:r>
              <a:rPr lang="sl-SI" sz="3000" b="1" dirty="0" smtClean="0"/>
              <a:t>zmagovalca?</a:t>
            </a:r>
          </a:p>
          <a:p>
            <a:endParaRPr lang="sl-SI" sz="3000" b="1" dirty="0" smtClean="0"/>
          </a:p>
          <a:p>
            <a:endParaRPr lang="sl-SI" sz="3000" b="1" dirty="0"/>
          </a:p>
          <a:p>
            <a:endParaRPr lang="sl-SI" sz="3000" b="1" dirty="0" smtClean="0"/>
          </a:p>
          <a:p>
            <a:r>
              <a:rPr lang="sl-SI" sz="3000" b="1" dirty="0" smtClean="0"/>
              <a:t>B) Zvezna država v Avstraliji</a:t>
            </a:r>
            <a:r>
              <a:rPr lang="sl-SI" sz="3000" dirty="0" smtClean="0"/>
              <a:t>, </a:t>
            </a:r>
            <a:r>
              <a:rPr lang="sl-SI" sz="3000" b="1" dirty="0" smtClean="0"/>
              <a:t>britanska kraljica </a:t>
            </a:r>
            <a:r>
              <a:rPr lang="sl-SI" sz="3000" dirty="0" smtClean="0"/>
              <a:t>znana kot „babica </a:t>
            </a:r>
            <a:r>
              <a:rPr lang="sl-SI" sz="3000" smtClean="0"/>
              <a:t>Evrope“?</a:t>
            </a:r>
            <a:endParaRPr lang="sl-SI" sz="3000" b="1" dirty="0"/>
          </a:p>
        </p:txBody>
      </p:sp>
    </p:spTree>
    <p:extLst>
      <p:ext uri="{BB962C8B-B14F-4D97-AF65-F5344CB8AC3E}">
        <p14:creationId xmlns:p14="http://schemas.microsoft.com/office/powerpoint/2010/main" val="344748729"/>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682999" y="353568"/>
            <a:ext cx="10515600" cy="2523744"/>
          </a:xfrm>
        </p:spPr>
        <p:txBody>
          <a:bodyPr>
            <a:normAutofit/>
          </a:bodyPr>
          <a:lstStyle/>
          <a:p>
            <a:pPr algn="just"/>
            <a:r>
              <a:rPr lang="sl-SI" sz="2800" b="1" dirty="0" smtClean="0"/>
              <a:t>31. </a:t>
            </a:r>
            <a:r>
              <a:rPr lang="sl-SI" sz="3200" b="1" dirty="0" smtClean="0"/>
              <a:t>Kako se imenuje </a:t>
            </a:r>
            <a:r>
              <a:rPr lang="sl-SI" sz="3200" dirty="0" smtClean="0"/>
              <a:t>rastlina, trajnica z zdravilnimi učinki, na sliki? Uvrščamo jo v rod lukov, saj ima tudi vzdevek „divji česen“. Pri nabiranju te rastline moramo biti zelo previdni, da je ne zamenjamo za strupen jesenski podlesek, čmeriko  ali šmarnice.</a:t>
            </a:r>
            <a:endParaRPr lang="sl-SI" sz="3200" dirty="0"/>
          </a:p>
        </p:txBody>
      </p:sp>
      <p:pic>
        <p:nvPicPr>
          <p:cNvPr id="2" name="Slika 1"/>
          <p:cNvPicPr>
            <a:picLocks noChangeAspect="1"/>
          </p:cNvPicPr>
          <p:nvPr/>
        </p:nvPicPr>
        <p:blipFill>
          <a:blip r:embed="rId2"/>
          <a:stretch>
            <a:fillRect/>
          </a:stretch>
        </p:blipFill>
        <p:spPr>
          <a:xfrm>
            <a:off x="5244029" y="2501136"/>
            <a:ext cx="5842611" cy="3895074"/>
          </a:xfrm>
          <a:prstGeom prst="rect">
            <a:avLst/>
          </a:prstGeom>
        </p:spPr>
      </p:pic>
    </p:spTree>
    <p:extLst>
      <p:ext uri="{BB962C8B-B14F-4D97-AF65-F5344CB8AC3E}">
        <p14:creationId xmlns:p14="http://schemas.microsoft.com/office/powerpoint/2010/main" val="1142151369"/>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36539" y="341376"/>
            <a:ext cx="10757648" cy="2511552"/>
          </a:xfrm>
        </p:spPr>
        <p:txBody>
          <a:bodyPr>
            <a:noAutofit/>
          </a:bodyPr>
          <a:lstStyle/>
          <a:p>
            <a:pPr algn="just"/>
            <a:r>
              <a:rPr lang="sl-SI" sz="3600" b="1" dirty="0" smtClean="0"/>
              <a:t>32. Kako se imenuje mesto </a:t>
            </a:r>
            <a:r>
              <a:rPr lang="sl-SI" sz="3600" dirty="0" smtClean="0"/>
              <a:t>na sredozemski obali Ligurije v severozahodni Italiji, znano po glasbenem festivalu in kolesarski klasiki, ki se je odvila prejšnji teden z začetkom dirke v Milanu? </a:t>
            </a:r>
            <a:endParaRPr lang="sl-SI" sz="3600" dirty="0"/>
          </a:p>
        </p:txBody>
      </p:sp>
    </p:spTree>
    <p:extLst>
      <p:ext uri="{BB962C8B-B14F-4D97-AF65-F5344CB8AC3E}">
        <p14:creationId xmlns:p14="http://schemas.microsoft.com/office/powerpoint/2010/main" val="1159921365"/>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48731" y="268224"/>
            <a:ext cx="10664744" cy="3334292"/>
          </a:xfrm>
        </p:spPr>
        <p:txBody>
          <a:bodyPr>
            <a:noAutofit/>
          </a:bodyPr>
          <a:lstStyle/>
          <a:p>
            <a:pPr algn="just"/>
            <a:r>
              <a:rPr lang="sl-SI" sz="3200" b="1" dirty="0" smtClean="0"/>
              <a:t>33. </a:t>
            </a:r>
            <a:r>
              <a:rPr lang="sl-SI" sz="3200" dirty="0" smtClean="0"/>
              <a:t>Švicarski smučar Marco </a:t>
            </a:r>
            <a:r>
              <a:rPr lang="sl-SI" sz="3200" dirty="0" err="1" smtClean="0"/>
              <a:t>Odermatt</a:t>
            </a:r>
            <a:r>
              <a:rPr lang="sl-SI" sz="3200" dirty="0" smtClean="0"/>
              <a:t> je imel letos res impozantno sezono, saj je porušil številne rekorde. Zbral je 13 zmag, kar 22- krat je bil na zmagovalnem odru in zbral je tudi največjo število točk (2042) v svetovnem pokalu v moški konkurenci. To magično mejo 2000 točk mu je uspelo kot drugemu v zgodovini. Prva oseba, ki je to dosegla leta 2000 (prav tako je zbrala 2000 točk) in ki jo mi iščemo, ima  vzdevek „</a:t>
            </a:r>
            <a:r>
              <a:rPr lang="sl-SI" sz="3200" dirty="0" err="1" smtClean="0"/>
              <a:t>Herminator</a:t>
            </a:r>
            <a:r>
              <a:rPr lang="sl-SI" sz="3200" dirty="0" smtClean="0"/>
              <a:t>“. </a:t>
            </a:r>
            <a:r>
              <a:rPr lang="sl-SI" sz="3200" b="1" dirty="0" smtClean="0"/>
              <a:t>Poimenujte to osebo?</a:t>
            </a:r>
            <a:endParaRPr lang="sl-SI" sz="3200" b="1" dirty="0"/>
          </a:p>
        </p:txBody>
      </p:sp>
      <p:pic>
        <p:nvPicPr>
          <p:cNvPr id="2" name="Slika 1"/>
          <p:cNvPicPr>
            <a:picLocks noChangeAspect="1"/>
          </p:cNvPicPr>
          <p:nvPr/>
        </p:nvPicPr>
        <p:blipFill>
          <a:blip r:embed="rId2"/>
          <a:stretch>
            <a:fillRect/>
          </a:stretch>
        </p:blipFill>
        <p:spPr>
          <a:xfrm>
            <a:off x="7888078" y="3437263"/>
            <a:ext cx="2891856" cy="3255230"/>
          </a:xfrm>
          <a:prstGeom prst="rect">
            <a:avLst/>
          </a:prstGeom>
        </p:spPr>
      </p:pic>
    </p:spTree>
    <p:extLst>
      <p:ext uri="{BB962C8B-B14F-4D97-AF65-F5344CB8AC3E}">
        <p14:creationId xmlns:p14="http://schemas.microsoft.com/office/powerpoint/2010/main" val="3625515479"/>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537882" y="313392"/>
            <a:ext cx="11349317" cy="5095890"/>
          </a:xfrm>
        </p:spPr>
        <p:txBody>
          <a:bodyPr>
            <a:normAutofit/>
          </a:bodyPr>
          <a:lstStyle/>
          <a:p>
            <a:r>
              <a:rPr lang="sl-SI" sz="3200" b="1" dirty="0" smtClean="0"/>
              <a:t>34.</a:t>
            </a:r>
            <a:r>
              <a:rPr lang="sl-SI" sz="3200" dirty="0" smtClean="0"/>
              <a:t> </a:t>
            </a:r>
            <a:r>
              <a:rPr lang="sl-SI" sz="3200" b="1" dirty="0" smtClean="0"/>
              <a:t>Kako se imenuje </a:t>
            </a:r>
            <a:r>
              <a:rPr lang="sl-SI" sz="3200" dirty="0" smtClean="0"/>
              <a:t>švedska tovarna avtomobilov</a:t>
            </a:r>
            <a:r>
              <a:rPr lang="sl-SI" sz="3200" dirty="0"/>
              <a:t>, </a:t>
            </a:r>
            <a:r>
              <a:rPr lang="sl-SI" sz="3200" dirty="0" smtClean="0"/>
              <a:t>ki ima sedež v </a:t>
            </a:r>
            <a:r>
              <a:rPr lang="sl-SI" sz="3200" dirty="0" err="1" smtClean="0"/>
              <a:t>Trollhättnu</a:t>
            </a:r>
            <a:r>
              <a:rPr lang="sl-SI" sz="3200" dirty="0"/>
              <a:t> </a:t>
            </a:r>
            <a:r>
              <a:rPr lang="sl-SI" sz="3200" dirty="0" smtClean="0"/>
              <a:t>in se že vrsto let spopada s finančnimi težavami ? Ustanovljena je bila leta 1945, prvi serijski avtomobil so predstavili leta 1968 (model …. 92). Še leta 2003 so izdelali 130 tisoč avtomobilov na leto, nato pa je proizvodnja začela naglo padati. Leta 2010 so razglasili insolventnost in jih je naprej prevzel General </a:t>
            </a:r>
            <a:r>
              <a:rPr lang="sl-SI" sz="3200" dirty="0" err="1" smtClean="0"/>
              <a:t>Motors</a:t>
            </a:r>
            <a:r>
              <a:rPr lang="sl-SI" sz="3200" dirty="0" smtClean="0"/>
              <a:t>, nato nizozemski </a:t>
            </a:r>
            <a:r>
              <a:rPr lang="sl-SI" sz="3200" dirty="0" err="1" smtClean="0"/>
              <a:t>Spyker</a:t>
            </a:r>
            <a:r>
              <a:rPr lang="sl-SI" sz="3200" dirty="0" smtClean="0"/>
              <a:t>, nazadnje od leta 2011 pa so prisotni kitajski investitorji, vendar se stanje v podjetju ni kaj dosti izboljšalo.</a:t>
            </a:r>
            <a:endParaRPr lang="sl-SI" sz="3200" dirty="0"/>
          </a:p>
        </p:txBody>
      </p:sp>
    </p:spTree>
    <p:extLst>
      <p:ext uri="{BB962C8B-B14F-4D97-AF65-F5344CB8AC3E}">
        <p14:creationId xmlns:p14="http://schemas.microsoft.com/office/powerpoint/2010/main" val="1825864088"/>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13816" y="253963"/>
            <a:ext cx="10588642" cy="3249401"/>
          </a:xfrm>
        </p:spPr>
        <p:txBody>
          <a:bodyPr>
            <a:noAutofit/>
          </a:bodyPr>
          <a:lstStyle/>
          <a:p>
            <a:pPr algn="just"/>
            <a:r>
              <a:rPr lang="sl-SI" sz="3600" b="1" dirty="0" smtClean="0"/>
              <a:t>35. Katera nagrada </a:t>
            </a:r>
            <a:r>
              <a:rPr lang="sl-SI" sz="3600" dirty="0" smtClean="0"/>
              <a:t>v kratici EGOT manjka? </a:t>
            </a:r>
            <a:r>
              <a:rPr lang="sl-SI" sz="3600" dirty="0" err="1" smtClean="0"/>
              <a:t>Emmy</a:t>
            </a:r>
            <a:r>
              <a:rPr lang="sl-SI" sz="3600" dirty="0" smtClean="0"/>
              <a:t>, </a:t>
            </a:r>
            <a:r>
              <a:rPr lang="sl-SI" sz="3600" dirty="0" err="1" smtClean="0"/>
              <a:t>Grammy</a:t>
            </a:r>
            <a:r>
              <a:rPr lang="sl-SI" sz="3600" dirty="0" smtClean="0"/>
              <a:t>, </a:t>
            </a:r>
            <a:r>
              <a:rPr lang="sl-SI" sz="3600" dirty="0" err="1" smtClean="0"/>
              <a:t>Oscar</a:t>
            </a:r>
            <a:r>
              <a:rPr lang="sl-SI" sz="3600" dirty="0" smtClean="0"/>
              <a:t>,… ? Do letošnjega leta je osvojilo to priznanje 18 oseb. Pri nas je to tudi skrajšano moško ime, ki pa ni več popularno. Za dodatno točko navedite vsaj eno osebo (od teh 18), ki je to nagrado že osvojilo.</a:t>
            </a:r>
            <a:endParaRPr lang="sl-SI" sz="3600" b="1" dirty="0"/>
          </a:p>
        </p:txBody>
      </p:sp>
    </p:spTree>
    <p:extLst>
      <p:ext uri="{BB962C8B-B14F-4D97-AF65-F5344CB8AC3E}">
        <p14:creationId xmlns:p14="http://schemas.microsoft.com/office/powerpoint/2010/main" val="177991935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374711" y="604253"/>
            <a:ext cx="11463062" cy="2828125"/>
          </a:xfrm>
        </p:spPr>
        <p:txBody>
          <a:bodyPr>
            <a:noAutofit/>
          </a:bodyPr>
          <a:lstStyle/>
          <a:p>
            <a:pPr marL="685800" indent="-685800">
              <a:buFont typeface="Arial" panose="020B0604020202020204" pitchFamily="34" charset="0"/>
              <a:buChar char="•"/>
            </a:pPr>
            <a:r>
              <a:rPr lang="sl-SI" sz="4800" b="1" u="sng" dirty="0" smtClean="0"/>
              <a:t/>
            </a:r>
            <a:br>
              <a:rPr lang="sl-SI" sz="4800" b="1" u="sng" dirty="0" smtClean="0"/>
            </a:br>
            <a:r>
              <a:rPr lang="sl-SI" sz="4800" b="1" u="sng" dirty="0"/>
              <a:t/>
            </a:r>
            <a:br>
              <a:rPr lang="sl-SI" sz="4800" b="1" u="sng" dirty="0"/>
            </a:br>
            <a:r>
              <a:rPr lang="sl-SI" sz="4800" b="1" u="sng" dirty="0" smtClean="0"/>
              <a:t>Odgovor na 0. vprašanje</a:t>
            </a:r>
            <a:r>
              <a:rPr lang="sl-SI" sz="4800" dirty="0"/>
              <a:t> </a:t>
            </a:r>
            <a:br>
              <a:rPr lang="sl-SI" sz="4800" dirty="0"/>
            </a:br>
            <a:r>
              <a:rPr lang="sl-SI" sz="4800" dirty="0"/>
              <a:t/>
            </a:r>
            <a:br>
              <a:rPr lang="sl-SI" sz="4800" dirty="0"/>
            </a:br>
            <a:r>
              <a:rPr lang="sl-SI" sz="3600" dirty="0"/>
              <a:t>Transibirska železnica je najdaljša železniška proga na svetu. Meri okrog 9.200 km, preči 16 večjih rek ter 8 </a:t>
            </a:r>
            <a:r>
              <a:rPr lang="sl-SI" sz="3600" dirty="0" smtClean="0"/>
              <a:t>časovnih </a:t>
            </a:r>
            <a:r>
              <a:rPr lang="sl-SI" sz="3600" dirty="0"/>
              <a:t>pasov.</a:t>
            </a:r>
            <a:br>
              <a:rPr lang="sl-SI" sz="3600" dirty="0"/>
            </a:br>
            <a:r>
              <a:rPr lang="sl-SI" sz="4000" b="1" i="1" dirty="0"/>
              <a:t>Koliko mostov </a:t>
            </a:r>
            <a:r>
              <a:rPr lang="sl-SI" sz="4000" dirty="0"/>
              <a:t>preči ta železnica (</a:t>
            </a:r>
            <a:r>
              <a:rPr lang="sl-SI" sz="4000" u="sng" dirty="0"/>
              <a:t>v eni smeri</a:t>
            </a:r>
            <a:r>
              <a:rPr lang="sl-SI" sz="4000" dirty="0" smtClean="0"/>
              <a:t>)?</a:t>
            </a:r>
            <a:br>
              <a:rPr lang="sl-SI" sz="4000" dirty="0" smtClean="0"/>
            </a:br>
            <a:r>
              <a:rPr lang="sl-SI" sz="4000" dirty="0"/>
              <a:t/>
            </a:r>
            <a:br>
              <a:rPr lang="sl-SI" sz="4000" dirty="0"/>
            </a:br>
            <a:r>
              <a:rPr lang="sl-SI" b="1" i="1" u="sng" dirty="0" smtClean="0"/>
              <a:t>3901 mostov</a:t>
            </a:r>
            <a:endParaRPr lang="sl-SI" sz="4800" b="1" i="1" u="sng" dirty="0"/>
          </a:p>
        </p:txBody>
      </p:sp>
    </p:spTree>
    <p:extLst>
      <p:ext uri="{BB962C8B-B14F-4D97-AF65-F5344CB8AC3E}">
        <p14:creationId xmlns:p14="http://schemas.microsoft.com/office/powerpoint/2010/main" val="924497426"/>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26008" y="365125"/>
            <a:ext cx="10984074" cy="2924688"/>
          </a:xfrm>
        </p:spPr>
        <p:txBody>
          <a:bodyPr>
            <a:normAutofit fontScale="90000"/>
          </a:bodyPr>
          <a:lstStyle/>
          <a:p>
            <a:pPr algn="just"/>
            <a:r>
              <a:rPr lang="sl-SI" sz="3600" b="1" dirty="0" smtClean="0"/>
              <a:t>36. Kdo je napisal </a:t>
            </a:r>
            <a:r>
              <a:rPr lang="sl-SI" sz="3600" dirty="0" smtClean="0"/>
              <a:t>leta 1811 pesem oz. odo Ilirija Oživljena? Bila je posvečena Napoleonu ter Ilirskim provincam (1809-1813). Po njem se imenuje tudi dom na </a:t>
            </a:r>
            <a:r>
              <a:rPr lang="sl-SI" sz="3600" dirty="0" err="1" smtClean="0"/>
              <a:t>Velem</a:t>
            </a:r>
            <a:r>
              <a:rPr lang="sl-SI" sz="3600" dirty="0" smtClean="0"/>
              <a:t> polju pri Bohinjskem jezeru. Velja za začetnika planinske poezije, bil je med začetniki gorništva pri nas(vodil odprave na Triglav) in velja za prvega slovenskega novinarja, urednika (prvi slovenski časopis </a:t>
            </a:r>
            <a:r>
              <a:rPr lang="sl-SI" sz="3600" dirty="0" err="1" smtClean="0"/>
              <a:t>Lublanske</a:t>
            </a:r>
            <a:r>
              <a:rPr lang="sl-SI" sz="3600" dirty="0" smtClean="0"/>
              <a:t> novice 1797-1800), pisca šolskih učbenikov. Zanimal se je tudi za arheologijo, numizmatiko, rudarstvo, železarstvo, botaniko in ornitologijo.</a:t>
            </a:r>
            <a:endParaRPr lang="sl-SI" sz="3600" dirty="0"/>
          </a:p>
        </p:txBody>
      </p:sp>
      <p:pic>
        <p:nvPicPr>
          <p:cNvPr id="2" name="Slika 1"/>
          <p:cNvPicPr>
            <a:picLocks noChangeAspect="1"/>
          </p:cNvPicPr>
          <p:nvPr/>
        </p:nvPicPr>
        <p:blipFill>
          <a:blip r:embed="rId2"/>
          <a:stretch>
            <a:fillRect/>
          </a:stretch>
        </p:blipFill>
        <p:spPr>
          <a:xfrm>
            <a:off x="7866042" y="3543533"/>
            <a:ext cx="3256229" cy="3134758"/>
          </a:xfrm>
          <a:prstGeom prst="rect">
            <a:avLst/>
          </a:prstGeom>
        </p:spPr>
      </p:pic>
    </p:spTree>
    <p:extLst>
      <p:ext uri="{BB962C8B-B14F-4D97-AF65-F5344CB8AC3E}">
        <p14:creationId xmlns:p14="http://schemas.microsoft.com/office/powerpoint/2010/main" val="2127902426"/>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28472" y="187287"/>
            <a:ext cx="10883306" cy="5133860"/>
          </a:xfrm>
        </p:spPr>
        <p:txBody>
          <a:bodyPr>
            <a:normAutofit fontScale="90000"/>
          </a:bodyPr>
          <a:lstStyle/>
          <a:p>
            <a:pPr algn="just"/>
            <a:r>
              <a:rPr lang="sl-SI" b="1" dirty="0" smtClean="0"/>
              <a:t>37. </a:t>
            </a:r>
            <a:r>
              <a:rPr lang="sl-SI" sz="3600" b="1" dirty="0" smtClean="0"/>
              <a:t>Kaj bi naj iskal oz. s čim bi se naj ukvarjal </a:t>
            </a:r>
            <a:r>
              <a:rPr lang="sl-SI" sz="3600" dirty="0" smtClean="0"/>
              <a:t>celo življenje francoski alkimist Nicolas </a:t>
            </a:r>
            <a:r>
              <a:rPr lang="sl-SI" sz="3600" dirty="0" err="1" smtClean="0"/>
              <a:t>Flamel</a:t>
            </a:r>
            <a:r>
              <a:rPr lang="sl-SI" sz="3600" dirty="0" smtClean="0"/>
              <a:t>? Živel je v 14. stoletju in ta zadeva že več stoletij vznemirja ume znanstvenikov in navadnih smrtnikov, saj naj bi ta skrivnostni material imel neverjetne lastnosti. Z njegovo pomočjo naj bi se lahko kovina   spremenila v zlato. Žal njegovega obstaja do dandanes še niso potrdili. Namig: naslov ene izmed knjig v Harry Potterju se imenuje čisto enako kot ta reč (tudi omenjena oseba nastopa v tej knjigi).</a:t>
            </a:r>
            <a:r>
              <a:rPr lang="sl-SI" dirty="0" smtClean="0"/>
              <a:t/>
            </a:r>
            <a:br>
              <a:rPr lang="sl-SI" dirty="0" smtClean="0"/>
            </a:br>
            <a:endParaRPr lang="sl-SI" dirty="0"/>
          </a:p>
        </p:txBody>
      </p:sp>
      <p:pic>
        <p:nvPicPr>
          <p:cNvPr id="2" name="Slika 1"/>
          <p:cNvPicPr>
            <a:picLocks noChangeAspect="1"/>
          </p:cNvPicPr>
          <p:nvPr/>
        </p:nvPicPr>
        <p:blipFill>
          <a:blip r:embed="rId2"/>
          <a:stretch>
            <a:fillRect/>
          </a:stretch>
        </p:blipFill>
        <p:spPr>
          <a:xfrm>
            <a:off x="9428821" y="4328940"/>
            <a:ext cx="1555110" cy="2358298"/>
          </a:xfrm>
          <a:prstGeom prst="rect">
            <a:avLst/>
          </a:prstGeom>
        </p:spPr>
      </p:pic>
    </p:spTree>
    <p:extLst>
      <p:ext uri="{BB962C8B-B14F-4D97-AF65-F5344CB8AC3E}">
        <p14:creationId xmlns:p14="http://schemas.microsoft.com/office/powerpoint/2010/main" val="1018568716"/>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55904" y="-1355075"/>
            <a:ext cx="10393166" cy="6422834"/>
          </a:xfrm>
        </p:spPr>
        <p:txBody>
          <a:bodyPr>
            <a:normAutofit/>
          </a:bodyPr>
          <a:lstStyle/>
          <a:p>
            <a:pPr algn="just"/>
            <a:r>
              <a:rPr lang="sl-SI" sz="3600" b="1" dirty="0" smtClean="0"/>
              <a:t>38.  Kateri znani baročni skladatelj </a:t>
            </a:r>
            <a:r>
              <a:rPr lang="sl-SI" sz="3600" dirty="0" smtClean="0"/>
              <a:t>je na sliki? Dobil je naziv „rdeči duhovnik“ zaradi svojega poklica ter izrazito rdečih las. Skomponiral je 187 violinskih koncertov ter še številne simfonije, sonate in opere. Pisal je pa tudi cerkveno glasbo. Napisal je tudi eno najbolj uspešnih in največkrat poslušanih programskih glasb v celotni glasbeni zgodovini.</a:t>
            </a:r>
            <a:endParaRPr lang="sl-SI" sz="3600" b="1" dirty="0"/>
          </a:p>
        </p:txBody>
      </p:sp>
      <p:pic>
        <p:nvPicPr>
          <p:cNvPr id="2" name="Slika 1"/>
          <p:cNvPicPr>
            <a:picLocks noChangeAspect="1"/>
          </p:cNvPicPr>
          <p:nvPr/>
        </p:nvPicPr>
        <p:blipFill>
          <a:blip r:embed="rId2"/>
          <a:stretch>
            <a:fillRect/>
          </a:stretch>
        </p:blipFill>
        <p:spPr>
          <a:xfrm>
            <a:off x="755904" y="3663797"/>
            <a:ext cx="3810000" cy="2857500"/>
          </a:xfrm>
          <a:prstGeom prst="rect">
            <a:avLst/>
          </a:prstGeom>
        </p:spPr>
      </p:pic>
    </p:spTree>
    <p:extLst>
      <p:ext uri="{BB962C8B-B14F-4D97-AF65-F5344CB8AC3E}">
        <p14:creationId xmlns:p14="http://schemas.microsoft.com/office/powerpoint/2010/main" val="56888635"/>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341523" y="377317"/>
            <a:ext cx="11631021" cy="2861642"/>
          </a:xfrm>
        </p:spPr>
        <p:txBody>
          <a:bodyPr>
            <a:noAutofit/>
          </a:bodyPr>
          <a:lstStyle/>
          <a:p>
            <a:r>
              <a:rPr lang="sl-SI" sz="3600" b="1" dirty="0" smtClean="0"/>
              <a:t>39. Kako se imenuje </a:t>
            </a:r>
            <a:r>
              <a:rPr lang="sl-SI" sz="3600" dirty="0" smtClean="0"/>
              <a:t> oseba na sliki, „</a:t>
            </a:r>
            <a:r>
              <a:rPr lang="sl-SI" sz="3600" dirty="0" err="1" smtClean="0"/>
              <a:t>Birdman</a:t>
            </a:r>
            <a:r>
              <a:rPr lang="sl-SI" sz="3600" dirty="0" smtClean="0"/>
              <a:t>“, ki velja za enega najboljših rolkarjev na svetu in velja za Michaela </a:t>
            </a:r>
            <a:r>
              <a:rPr lang="sl-SI" sz="3600" dirty="0" smtClean="0"/>
              <a:t>Jordana </a:t>
            </a:r>
            <a:r>
              <a:rPr lang="sl-SI" sz="3600" dirty="0" smtClean="0"/>
              <a:t>rolkanja. Nastopa v številnih reklamah, njegov lik se pojavlja tudi v raznih nanizankah ter filmih . Leta 2000 je podpisal pogodbo z založnikom računalniških iger </a:t>
            </a:r>
            <a:r>
              <a:rPr lang="sl-SI" sz="3600" dirty="0" err="1" smtClean="0"/>
              <a:t>Activision</a:t>
            </a:r>
            <a:r>
              <a:rPr lang="sl-SI" sz="3600" dirty="0" smtClean="0"/>
              <a:t> za uporabo njegove podobe v video igri. Znan je njegov 900-stopinjski obrat, ki ga je izvedel prvič leta 1999.</a:t>
            </a:r>
            <a:endParaRPr lang="sl-SI" sz="3600" dirty="0"/>
          </a:p>
        </p:txBody>
      </p:sp>
      <p:pic>
        <p:nvPicPr>
          <p:cNvPr id="2" name="Slika 1"/>
          <p:cNvPicPr>
            <a:picLocks noChangeAspect="1"/>
          </p:cNvPicPr>
          <p:nvPr/>
        </p:nvPicPr>
        <p:blipFill>
          <a:blip r:embed="rId2"/>
          <a:stretch>
            <a:fillRect/>
          </a:stretch>
        </p:blipFill>
        <p:spPr>
          <a:xfrm>
            <a:off x="787820" y="3713545"/>
            <a:ext cx="4667250" cy="3000375"/>
          </a:xfrm>
          <a:prstGeom prst="rect">
            <a:avLst/>
          </a:prstGeom>
        </p:spPr>
      </p:pic>
    </p:spTree>
    <p:extLst>
      <p:ext uri="{BB962C8B-B14F-4D97-AF65-F5344CB8AC3E}">
        <p14:creationId xmlns:p14="http://schemas.microsoft.com/office/powerpoint/2010/main" val="3044492744"/>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52856" y="377317"/>
            <a:ext cx="10515600" cy="1325563"/>
          </a:xfrm>
        </p:spPr>
        <p:txBody>
          <a:bodyPr>
            <a:normAutofit/>
          </a:bodyPr>
          <a:lstStyle/>
          <a:p>
            <a:r>
              <a:rPr lang="sl-SI" b="1" dirty="0" smtClean="0"/>
              <a:t>40.</a:t>
            </a:r>
            <a:r>
              <a:rPr lang="sl-SI" dirty="0" smtClean="0"/>
              <a:t> </a:t>
            </a:r>
            <a:r>
              <a:rPr lang="sl-SI" b="1" dirty="0" smtClean="0"/>
              <a:t>Kateri poletni športi </a:t>
            </a:r>
            <a:r>
              <a:rPr lang="sl-SI" b="1" u="sng" dirty="0" smtClean="0"/>
              <a:t>niso</a:t>
            </a:r>
            <a:r>
              <a:rPr lang="sl-SI" dirty="0" smtClean="0"/>
              <a:t> bili nikoli na uradnem programu poletnih olimpijskih iger?</a:t>
            </a:r>
            <a:endParaRPr lang="sl-SI" dirty="0"/>
          </a:p>
        </p:txBody>
      </p:sp>
      <p:sp>
        <p:nvSpPr>
          <p:cNvPr id="7" name="PoljeZBesedilom 6"/>
          <p:cNvSpPr txBox="1"/>
          <p:nvPr/>
        </p:nvSpPr>
        <p:spPr>
          <a:xfrm>
            <a:off x="4121972" y="1702880"/>
            <a:ext cx="3289688" cy="4154984"/>
          </a:xfrm>
          <a:prstGeom prst="rect">
            <a:avLst/>
          </a:prstGeom>
          <a:noFill/>
        </p:spPr>
        <p:txBody>
          <a:bodyPr wrap="square" rtlCol="0">
            <a:spAutoFit/>
          </a:bodyPr>
          <a:lstStyle/>
          <a:p>
            <a:r>
              <a:rPr lang="sl-SI" sz="2400" dirty="0" smtClean="0"/>
              <a:t>A) BOWLING </a:t>
            </a:r>
          </a:p>
          <a:p>
            <a:endParaRPr lang="sl-SI" sz="2400" dirty="0" smtClean="0"/>
          </a:p>
          <a:p>
            <a:r>
              <a:rPr lang="sl-SI" sz="2400" dirty="0" smtClean="0"/>
              <a:t>B)AMERIŠKI  NOGOMET</a:t>
            </a:r>
            <a:br>
              <a:rPr lang="sl-SI" sz="2400" dirty="0" smtClean="0"/>
            </a:br>
            <a:r>
              <a:rPr lang="sl-SI" sz="2400" dirty="0" smtClean="0"/>
              <a:t/>
            </a:r>
            <a:br>
              <a:rPr lang="sl-SI" sz="2400" dirty="0" smtClean="0"/>
            </a:br>
            <a:r>
              <a:rPr lang="sl-SI" sz="2400" dirty="0" smtClean="0"/>
              <a:t>C) BALINANJE</a:t>
            </a:r>
            <a:br>
              <a:rPr lang="sl-SI" sz="2400" dirty="0" smtClean="0"/>
            </a:br>
            <a:r>
              <a:rPr lang="sl-SI" sz="2400" dirty="0" smtClean="0"/>
              <a:t/>
            </a:r>
            <a:br>
              <a:rPr lang="sl-SI" sz="2400" dirty="0" smtClean="0"/>
            </a:br>
            <a:r>
              <a:rPr lang="sl-SI" sz="2400" dirty="0" smtClean="0"/>
              <a:t>D) KARATE </a:t>
            </a:r>
          </a:p>
          <a:p>
            <a:r>
              <a:rPr lang="sl-SI" sz="2400" dirty="0" smtClean="0"/>
              <a:t/>
            </a:r>
            <a:br>
              <a:rPr lang="sl-SI" sz="2400" dirty="0" smtClean="0"/>
            </a:br>
            <a:r>
              <a:rPr lang="sl-SI" sz="2400" dirty="0" smtClean="0"/>
              <a:t>E) SOFTBALL</a:t>
            </a:r>
          </a:p>
          <a:p>
            <a:r>
              <a:rPr lang="sl-SI" sz="2400" dirty="0" smtClean="0"/>
              <a:t/>
            </a:r>
            <a:br>
              <a:rPr lang="sl-SI" sz="2400" dirty="0" smtClean="0"/>
            </a:br>
            <a:r>
              <a:rPr lang="sl-SI" sz="2400" dirty="0" smtClean="0"/>
              <a:t>F) PLEZANJE</a:t>
            </a:r>
            <a:endParaRPr lang="sl-SI" sz="2400" dirty="0"/>
          </a:p>
        </p:txBody>
      </p:sp>
    </p:spTree>
    <p:extLst>
      <p:ext uri="{BB962C8B-B14F-4D97-AF65-F5344CB8AC3E}">
        <p14:creationId xmlns:p14="http://schemas.microsoft.com/office/powerpoint/2010/main" val="2303102908"/>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671784"/>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ODGOVORI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1575211762"/>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3"/>
          <p:cNvSpPr>
            <a:spLocks noGrp="1"/>
          </p:cNvSpPr>
          <p:nvPr>
            <p:ph type="title"/>
          </p:nvPr>
        </p:nvSpPr>
        <p:spPr>
          <a:xfrm>
            <a:off x="537881" y="365127"/>
            <a:ext cx="11080377" cy="2109850"/>
          </a:xfrm>
        </p:spPr>
        <p:txBody>
          <a:bodyPr>
            <a:normAutofit/>
          </a:bodyPr>
          <a:lstStyle/>
          <a:p>
            <a:pPr algn="just"/>
            <a:r>
              <a:rPr lang="sl-SI" sz="4000" b="1" dirty="0" smtClean="0"/>
              <a:t>21.</a:t>
            </a:r>
            <a:r>
              <a:rPr lang="sl-SI" sz="4000" dirty="0" smtClean="0"/>
              <a:t> Simbol </a:t>
            </a:r>
            <a:r>
              <a:rPr lang="sl-SI" sz="4000" b="1" dirty="0" smtClean="0"/>
              <a:t>katerega družbenega omrežja </a:t>
            </a:r>
            <a:r>
              <a:rPr lang="sl-SI" sz="4000" dirty="0" smtClean="0"/>
              <a:t>je na sliki</a:t>
            </a:r>
            <a:r>
              <a:rPr lang="sl-SI" sz="4000" b="1" dirty="0" smtClean="0"/>
              <a:t>?</a:t>
            </a:r>
            <a:br>
              <a:rPr lang="sl-SI" sz="4000" b="1" dirty="0" smtClean="0"/>
            </a:br>
            <a:r>
              <a:rPr lang="sl-SI" sz="4000" b="1" dirty="0"/>
              <a:t>  </a:t>
            </a:r>
            <a:r>
              <a:rPr lang="sl-SI" sz="4000" b="1" dirty="0" smtClean="0"/>
              <a:t>                        </a:t>
            </a:r>
            <a:r>
              <a:rPr lang="sl-SI" b="1" dirty="0" smtClean="0"/>
              <a:t>TWITTER </a:t>
            </a:r>
            <a:endParaRPr lang="sl-SI" b="1" dirty="0"/>
          </a:p>
        </p:txBody>
      </p:sp>
      <p:pic>
        <p:nvPicPr>
          <p:cNvPr id="2" name="Slika 1"/>
          <p:cNvPicPr>
            <a:picLocks noChangeAspect="1"/>
          </p:cNvPicPr>
          <p:nvPr/>
        </p:nvPicPr>
        <p:blipFill>
          <a:blip r:embed="rId2"/>
          <a:stretch>
            <a:fillRect/>
          </a:stretch>
        </p:blipFill>
        <p:spPr>
          <a:xfrm>
            <a:off x="3051672" y="2739381"/>
            <a:ext cx="4193086" cy="3463115"/>
          </a:xfrm>
          <a:prstGeom prst="rect">
            <a:avLst/>
          </a:prstGeom>
        </p:spPr>
      </p:pic>
    </p:spTree>
    <p:extLst>
      <p:ext uri="{BB962C8B-B14F-4D97-AF65-F5344CB8AC3E}">
        <p14:creationId xmlns:p14="http://schemas.microsoft.com/office/powerpoint/2010/main" val="2795910521"/>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638287" y="292608"/>
            <a:ext cx="10676069" cy="2816353"/>
          </a:xfrm>
        </p:spPr>
        <p:txBody>
          <a:bodyPr>
            <a:noAutofit/>
          </a:bodyPr>
          <a:lstStyle/>
          <a:p>
            <a:pPr algn="just"/>
            <a:r>
              <a:rPr lang="sl-SI" sz="4800" b="1" dirty="0" smtClean="0"/>
              <a:t>22. </a:t>
            </a:r>
            <a:r>
              <a:rPr lang="sl-SI" b="1" dirty="0" smtClean="0"/>
              <a:t>Katera </a:t>
            </a:r>
            <a:r>
              <a:rPr lang="sl-SI" dirty="0" smtClean="0"/>
              <a:t>je največja evropska zver (njeno latinsko ime je </a:t>
            </a:r>
            <a:r>
              <a:rPr lang="sl-SI" dirty="0" err="1" smtClean="0"/>
              <a:t>ursus</a:t>
            </a:r>
            <a:r>
              <a:rPr lang="sl-SI" dirty="0" smtClean="0"/>
              <a:t> </a:t>
            </a:r>
            <a:r>
              <a:rPr lang="sl-SI" dirty="0" err="1" smtClean="0"/>
              <a:t>actos</a:t>
            </a:r>
            <a:r>
              <a:rPr lang="sl-SI" dirty="0" smtClean="0"/>
              <a:t>)?</a:t>
            </a:r>
            <a:br>
              <a:rPr lang="sl-SI" dirty="0" smtClean="0"/>
            </a:br>
            <a:r>
              <a:rPr lang="sl-SI"/>
              <a:t> </a:t>
            </a:r>
            <a:r>
              <a:rPr lang="sl-SI" smtClean="0"/>
              <a:t>                 </a:t>
            </a:r>
            <a:r>
              <a:rPr lang="sl-SI" b="1" smtClean="0"/>
              <a:t>RJAVI MEDVED </a:t>
            </a:r>
            <a:endParaRPr lang="sl-SI" b="1" dirty="0"/>
          </a:p>
        </p:txBody>
      </p:sp>
      <p:pic>
        <p:nvPicPr>
          <p:cNvPr id="2" name="Slika 1"/>
          <p:cNvPicPr>
            <a:picLocks noChangeAspect="1"/>
          </p:cNvPicPr>
          <p:nvPr/>
        </p:nvPicPr>
        <p:blipFill>
          <a:blip r:embed="rId2"/>
          <a:stretch>
            <a:fillRect/>
          </a:stretch>
        </p:blipFill>
        <p:spPr>
          <a:xfrm>
            <a:off x="2695229" y="2954724"/>
            <a:ext cx="4161731" cy="3468109"/>
          </a:xfrm>
          <a:prstGeom prst="rect">
            <a:avLst/>
          </a:prstGeom>
        </p:spPr>
      </p:pic>
    </p:spTree>
    <p:extLst>
      <p:ext uri="{BB962C8B-B14F-4D97-AF65-F5344CB8AC3E}">
        <p14:creationId xmlns:p14="http://schemas.microsoft.com/office/powerpoint/2010/main" val="2788843635"/>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p:txBody>
          <a:bodyPr>
            <a:normAutofit/>
          </a:bodyPr>
          <a:lstStyle/>
          <a:p>
            <a:r>
              <a:rPr lang="sl-SI" sz="4000" b="1" dirty="0" smtClean="0"/>
              <a:t>23. Poimenuj državo</a:t>
            </a:r>
            <a:r>
              <a:rPr lang="sl-SI" sz="4000" dirty="0" smtClean="0"/>
              <a:t> </a:t>
            </a:r>
            <a:endParaRPr lang="sl-SI" sz="4000" dirty="0"/>
          </a:p>
        </p:txBody>
      </p:sp>
      <p:sp>
        <p:nvSpPr>
          <p:cNvPr id="2" name="Označba mesta besedila 1"/>
          <p:cNvSpPr>
            <a:spLocks noGrp="1"/>
          </p:cNvSpPr>
          <p:nvPr>
            <p:ph type="body" idx="1"/>
          </p:nvPr>
        </p:nvSpPr>
        <p:spPr/>
        <p:txBody>
          <a:bodyPr/>
          <a:lstStyle/>
          <a:p>
            <a:r>
              <a:rPr lang="sl-SI" dirty="0" smtClean="0"/>
              <a:t>a</a:t>
            </a:r>
            <a:r>
              <a:rPr lang="sl-SI" sz="3200" dirty="0" smtClean="0"/>
              <a:t>)            Italija</a:t>
            </a:r>
            <a:endParaRPr lang="sl-SI" sz="3200" dirty="0"/>
          </a:p>
        </p:txBody>
      </p:sp>
      <p:pic>
        <p:nvPicPr>
          <p:cNvPr id="7" name="Označba mesta vsebine 6"/>
          <p:cNvPicPr>
            <a:picLocks noGrp="1" noChangeAspect="1"/>
          </p:cNvPicPr>
          <p:nvPr>
            <p:ph sz="half" idx="2"/>
          </p:nvPr>
        </p:nvPicPr>
        <p:blipFill>
          <a:blip r:embed="rId2"/>
          <a:stretch>
            <a:fillRect/>
          </a:stretch>
        </p:blipFill>
        <p:spPr>
          <a:xfrm>
            <a:off x="1603921" y="2626261"/>
            <a:ext cx="3078677" cy="3684588"/>
          </a:xfrm>
          <a:prstGeom prst="rect">
            <a:avLst/>
          </a:prstGeom>
        </p:spPr>
      </p:pic>
      <p:sp>
        <p:nvSpPr>
          <p:cNvPr id="4" name="Označba mesta besedila 3"/>
          <p:cNvSpPr>
            <a:spLocks noGrp="1"/>
          </p:cNvSpPr>
          <p:nvPr>
            <p:ph type="body" sz="quarter" idx="3"/>
          </p:nvPr>
        </p:nvSpPr>
        <p:spPr/>
        <p:txBody>
          <a:bodyPr/>
          <a:lstStyle/>
          <a:p>
            <a:r>
              <a:rPr lang="sl-SI" dirty="0" smtClean="0"/>
              <a:t>b</a:t>
            </a:r>
            <a:r>
              <a:rPr lang="sl-SI" sz="3200" dirty="0" smtClean="0"/>
              <a:t>)                 ZDA</a:t>
            </a:r>
            <a:endParaRPr lang="sl-SI" sz="3200" dirty="0"/>
          </a:p>
        </p:txBody>
      </p:sp>
      <p:pic>
        <p:nvPicPr>
          <p:cNvPr id="9" name="Označba mesta vsebine 8"/>
          <p:cNvPicPr>
            <a:picLocks noGrp="1" noChangeAspect="1"/>
          </p:cNvPicPr>
          <p:nvPr>
            <p:ph sz="quarter" idx="4"/>
          </p:nvPr>
        </p:nvPicPr>
        <p:blipFill>
          <a:blip r:embed="rId3"/>
          <a:stretch>
            <a:fillRect/>
          </a:stretch>
        </p:blipFill>
        <p:spPr>
          <a:xfrm>
            <a:off x="6555788" y="2776251"/>
            <a:ext cx="4627457" cy="3360144"/>
          </a:xfrm>
          <a:prstGeom prst="rect">
            <a:avLst/>
          </a:prstGeom>
        </p:spPr>
      </p:pic>
    </p:spTree>
    <p:extLst>
      <p:ext uri="{BB962C8B-B14F-4D97-AF65-F5344CB8AC3E}">
        <p14:creationId xmlns:p14="http://schemas.microsoft.com/office/powerpoint/2010/main" val="3706662342"/>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p:txBody>
          <a:bodyPr>
            <a:normAutofit/>
          </a:bodyPr>
          <a:lstStyle/>
          <a:p>
            <a:r>
              <a:rPr lang="sl-SI" sz="4000" b="1" dirty="0" smtClean="0"/>
              <a:t>23. Poimenuj državo</a:t>
            </a:r>
            <a:r>
              <a:rPr lang="sl-SI" sz="4000" dirty="0" smtClean="0"/>
              <a:t> </a:t>
            </a:r>
            <a:endParaRPr lang="sl-SI" sz="4000" dirty="0"/>
          </a:p>
        </p:txBody>
      </p:sp>
      <p:sp>
        <p:nvSpPr>
          <p:cNvPr id="2" name="Označba mesta besedila 1"/>
          <p:cNvSpPr>
            <a:spLocks noGrp="1"/>
          </p:cNvSpPr>
          <p:nvPr>
            <p:ph type="body" idx="1"/>
          </p:nvPr>
        </p:nvSpPr>
        <p:spPr/>
        <p:txBody>
          <a:bodyPr/>
          <a:lstStyle/>
          <a:p>
            <a:r>
              <a:rPr lang="sl-SI" dirty="0"/>
              <a:t>c</a:t>
            </a:r>
            <a:r>
              <a:rPr lang="sl-SI" dirty="0" smtClean="0"/>
              <a:t>)        </a:t>
            </a:r>
            <a:r>
              <a:rPr lang="sl-SI" sz="3200" dirty="0" smtClean="0"/>
              <a:t>Indonezija</a:t>
            </a:r>
            <a:endParaRPr lang="sl-SI" sz="3200" dirty="0"/>
          </a:p>
        </p:txBody>
      </p:sp>
      <p:pic>
        <p:nvPicPr>
          <p:cNvPr id="7" name="Označba mesta vsebine 6"/>
          <p:cNvPicPr>
            <a:picLocks noGrp="1" noChangeAspect="1"/>
          </p:cNvPicPr>
          <p:nvPr>
            <p:ph sz="half" idx="2"/>
          </p:nvPr>
        </p:nvPicPr>
        <p:blipFill>
          <a:blip r:embed="rId2"/>
          <a:stretch>
            <a:fillRect/>
          </a:stretch>
        </p:blipFill>
        <p:spPr>
          <a:xfrm>
            <a:off x="1246364" y="2670328"/>
            <a:ext cx="4585073" cy="3300814"/>
          </a:xfrm>
          <a:prstGeom prst="rect">
            <a:avLst/>
          </a:prstGeom>
        </p:spPr>
      </p:pic>
      <p:sp>
        <p:nvSpPr>
          <p:cNvPr id="4" name="Označba mesta besedila 3"/>
          <p:cNvSpPr>
            <a:spLocks noGrp="1"/>
          </p:cNvSpPr>
          <p:nvPr>
            <p:ph type="body" sz="quarter" idx="3"/>
          </p:nvPr>
        </p:nvSpPr>
        <p:spPr/>
        <p:txBody>
          <a:bodyPr/>
          <a:lstStyle/>
          <a:p>
            <a:r>
              <a:rPr lang="sl-SI" dirty="0"/>
              <a:t>d</a:t>
            </a:r>
            <a:r>
              <a:rPr lang="sl-SI" dirty="0" smtClean="0"/>
              <a:t>)              </a:t>
            </a:r>
            <a:r>
              <a:rPr lang="sl-SI" sz="3200" dirty="0" smtClean="0"/>
              <a:t>Egipt</a:t>
            </a:r>
            <a:endParaRPr lang="sl-SI" sz="3200" dirty="0"/>
          </a:p>
        </p:txBody>
      </p:sp>
      <p:pic>
        <p:nvPicPr>
          <p:cNvPr id="6" name="Označba mesta vsebine 5"/>
          <p:cNvPicPr>
            <a:picLocks noGrp="1" noChangeAspect="1"/>
          </p:cNvPicPr>
          <p:nvPr>
            <p:ph sz="quarter" idx="4"/>
          </p:nvPr>
        </p:nvPicPr>
        <p:blipFill>
          <a:blip r:embed="rId3"/>
          <a:stretch>
            <a:fillRect/>
          </a:stretch>
        </p:blipFill>
        <p:spPr>
          <a:xfrm>
            <a:off x="7004612" y="2670328"/>
            <a:ext cx="3691710" cy="3519335"/>
          </a:xfrm>
          <a:prstGeom prst="rect">
            <a:avLst/>
          </a:prstGeom>
        </p:spPr>
      </p:pic>
    </p:spTree>
    <p:extLst>
      <p:ext uri="{BB962C8B-B14F-4D97-AF65-F5344CB8AC3E}">
        <p14:creationId xmlns:p14="http://schemas.microsoft.com/office/powerpoint/2010/main" val="417886731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VPRAŠANJA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526280439"/>
      </p:ext>
    </p:extLst>
  </p:cSld>
  <p:clrMapOvr>
    <a:masterClrMapping/>
  </p:clrMapOvr>
  <p:transition spd="slow">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idx="4294967295"/>
          </p:nvPr>
        </p:nvSpPr>
        <p:spPr>
          <a:xfrm>
            <a:off x="451691" y="365125"/>
            <a:ext cx="10333821" cy="2576379"/>
          </a:xfrm>
        </p:spPr>
        <p:txBody>
          <a:bodyPr>
            <a:normAutofit fontScale="90000"/>
          </a:bodyPr>
          <a:lstStyle/>
          <a:p>
            <a:pPr algn="just"/>
            <a:r>
              <a:rPr lang="sl-SI" sz="3200" b="1" dirty="0" smtClean="0"/>
              <a:t/>
            </a:r>
            <a:br>
              <a:rPr lang="sl-SI" sz="3200" b="1" dirty="0" smtClean="0"/>
            </a:br>
            <a:r>
              <a:rPr lang="sl-SI" sz="3200" b="1" dirty="0"/>
              <a:t/>
            </a:r>
            <a:br>
              <a:rPr lang="sl-SI" sz="3200" b="1" dirty="0"/>
            </a:br>
            <a:r>
              <a:rPr lang="sl-SI" sz="3200" b="1" dirty="0"/>
              <a:t> </a:t>
            </a:r>
            <a:r>
              <a:rPr lang="sl-SI" sz="3200" b="1" dirty="0" smtClean="0"/>
              <a:t>      </a:t>
            </a:r>
            <a:r>
              <a:rPr lang="sl-SI" sz="4000" b="1" dirty="0" smtClean="0"/>
              <a:t>24. Kdo </a:t>
            </a:r>
            <a:r>
              <a:rPr lang="sl-SI" sz="4000" dirty="0" smtClean="0"/>
              <a:t> je bil učitelj Aleksandru Velikemu?  Ta   starogrški filozof se je rodil v </a:t>
            </a:r>
            <a:r>
              <a:rPr lang="sl-SI" sz="4000" dirty="0" err="1" smtClean="0"/>
              <a:t>Stagiri</a:t>
            </a:r>
            <a:r>
              <a:rPr lang="sl-SI" sz="4000" dirty="0" smtClean="0"/>
              <a:t>, grški koloniji na makedonskem polotoku  ter je napisal številna dela: Politika, Retorika, Poetika, Ekonomika, Fizika, Zgodovina živih bitij,… Ustanovil je tudi filozofsko šolo pod nazivom Licej.            </a:t>
            </a:r>
            <a:r>
              <a:rPr lang="sl-SI" sz="4900" b="1" dirty="0" smtClean="0"/>
              <a:t>ARISTOTEL</a:t>
            </a:r>
            <a:endParaRPr lang="sl-SI" sz="4900" b="1" dirty="0"/>
          </a:p>
        </p:txBody>
      </p:sp>
      <p:pic>
        <p:nvPicPr>
          <p:cNvPr id="4" name="Slika 3"/>
          <p:cNvPicPr>
            <a:picLocks noChangeAspect="1"/>
          </p:cNvPicPr>
          <p:nvPr/>
        </p:nvPicPr>
        <p:blipFill>
          <a:blip r:embed="rId2"/>
          <a:stretch>
            <a:fillRect/>
          </a:stretch>
        </p:blipFill>
        <p:spPr>
          <a:xfrm>
            <a:off x="7832993" y="3001341"/>
            <a:ext cx="2704412" cy="3624469"/>
          </a:xfrm>
          <a:prstGeom prst="rect">
            <a:avLst/>
          </a:prstGeom>
        </p:spPr>
      </p:pic>
    </p:spTree>
    <p:extLst>
      <p:ext uri="{BB962C8B-B14F-4D97-AF65-F5344CB8AC3E}">
        <p14:creationId xmlns:p14="http://schemas.microsoft.com/office/powerpoint/2010/main" val="1413502570"/>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7444292" y="3017296"/>
            <a:ext cx="3593054" cy="769441"/>
          </a:xfrm>
          <a:prstGeom prst="rect">
            <a:avLst/>
          </a:prstGeom>
          <a:noFill/>
        </p:spPr>
        <p:txBody>
          <a:bodyPr wrap="square" rtlCol="0">
            <a:spAutoFit/>
          </a:bodyPr>
          <a:lstStyle/>
          <a:p>
            <a:pPr algn="ctr"/>
            <a:r>
              <a:rPr lang="sl-SI" sz="2400" b="1" dirty="0" smtClean="0"/>
              <a:t/>
            </a:r>
            <a:br>
              <a:rPr lang="sl-SI" sz="2400" b="1" dirty="0" smtClean="0"/>
            </a:br>
            <a:endParaRPr lang="sl-SI" sz="2000" dirty="0"/>
          </a:p>
        </p:txBody>
      </p:sp>
      <p:sp>
        <p:nvSpPr>
          <p:cNvPr id="6" name="Naslov 1"/>
          <p:cNvSpPr>
            <a:spLocks noGrp="1"/>
          </p:cNvSpPr>
          <p:nvPr>
            <p:ph type="title"/>
          </p:nvPr>
        </p:nvSpPr>
        <p:spPr>
          <a:xfrm>
            <a:off x="1009887" y="1042490"/>
            <a:ext cx="10482431" cy="2917958"/>
          </a:xfrm>
        </p:spPr>
        <p:txBody>
          <a:bodyPr>
            <a:normAutofit/>
          </a:bodyPr>
          <a:lstStyle/>
          <a:p>
            <a:pPr algn="just"/>
            <a:r>
              <a:rPr lang="sl-SI" sz="3500" b="1" dirty="0" smtClean="0"/>
              <a:t>25. </a:t>
            </a:r>
            <a:r>
              <a:rPr lang="sl-SI" sz="3600" b="1" dirty="0" smtClean="0"/>
              <a:t>Kako </a:t>
            </a:r>
            <a:r>
              <a:rPr lang="sl-SI" sz="3600" dirty="0" smtClean="0"/>
              <a:t>se imenuje </a:t>
            </a:r>
            <a:r>
              <a:rPr lang="sl-SI" sz="3600" b="1" dirty="0" smtClean="0"/>
              <a:t>slovanski bog ognja</a:t>
            </a:r>
            <a:r>
              <a:rPr lang="sl-SI" sz="3600" dirty="0" smtClean="0"/>
              <a:t>? </a:t>
            </a:r>
            <a:br>
              <a:rPr lang="sl-SI" sz="3600" dirty="0" smtClean="0"/>
            </a:br>
            <a:r>
              <a:rPr lang="sl-SI" sz="3600" dirty="0" smtClean="0"/>
              <a:t>Namig: podobno se imenuje nagrada, ki jo vsako leto od 1991 podeljuje časnik Delo za najboljši slovenski roma za preteklo leto                                         .     </a:t>
            </a:r>
            <a:br>
              <a:rPr lang="sl-SI" sz="3600" dirty="0" smtClean="0"/>
            </a:br>
            <a:r>
              <a:rPr lang="sl-SI" sz="3600" dirty="0" smtClean="0"/>
              <a:t>                              </a:t>
            </a:r>
            <a:r>
              <a:rPr lang="sl-SI" sz="4800" b="1" dirty="0" smtClean="0"/>
              <a:t>KRESNIK </a:t>
            </a:r>
            <a:endParaRPr lang="sl-SI" sz="4800" b="1" dirty="0"/>
          </a:p>
        </p:txBody>
      </p:sp>
      <p:pic>
        <p:nvPicPr>
          <p:cNvPr id="2" name="Slika 1"/>
          <p:cNvPicPr>
            <a:picLocks noChangeAspect="1"/>
          </p:cNvPicPr>
          <p:nvPr/>
        </p:nvPicPr>
        <p:blipFill>
          <a:blip r:embed="rId2"/>
          <a:stretch>
            <a:fillRect/>
          </a:stretch>
        </p:blipFill>
        <p:spPr>
          <a:xfrm>
            <a:off x="1009887" y="3960448"/>
            <a:ext cx="6497312" cy="2515089"/>
          </a:xfrm>
          <a:prstGeom prst="rect">
            <a:avLst/>
          </a:prstGeom>
        </p:spPr>
      </p:pic>
    </p:spTree>
    <p:extLst>
      <p:ext uri="{BB962C8B-B14F-4D97-AF65-F5344CB8AC3E}">
        <p14:creationId xmlns:p14="http://schemas.microsoft.com/office/powerpoint/2010/main" val="248567299"/>
      </p:ext>
    </p:extLst>
  </p:cSld>
  <p:clrMapOvr>
    <a:masterClrMapping/>
  </p:clrMapOvr>
  <p:transition spd="slow">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13816" y="340741"/>
            <a:ext cx="10515600" cy="1646555"/>
          </a:xfrm>
        </p:spPr>
        <p:txBody>
          <a:bodyPr>
            <a:normAutofit fontScale="90000"/>
          </a:bodyPr>
          <a:lstStyle/>
          <a:p>
            <a:pPr algn="just"/>
            <a:r>
              <a:rPr lang="sl-SI" sz="6000" b="1" dirty="0" smtClean="0"/>
              <a:t>26.</a:t>
            </a:r>
            <a:r>
              <a:rPr lang="sl-SI" sz="6000" dirty="0" smtClean="0"/>
              <a:t> Katero od naštetih števil je </a:t>
            </a:r>
            <a:r>
              <a:rPr lang="sl-SI" sz="6000" b="1" u="sng" dirty="0" smtClean="0"/>
              <a:t>deljivo z  9</a:t>
            </a:r>
            <a:r>
              <a:rPr lang="sl-SI" sz="6000" dirty="0" smtClean="0"/>
              <a:t>? </a:t>
            </a:r>
            <a:r>
              <a:rPr lang="sl-SI" sz="6000" b="1" i="1" u="sng" dirty="0" smtClean="0">
                <a:solidFill>
                  <a:srgbClr val="002060"/>
                </a:solidFill>
              </a:rPr>
              <a:t>Vsota števk mora biti deljiva z 9</a:t>
            </a:r>
            <a:endParaRPr lang="sl-SI" sz="6000" b="1" i="1" u="sng" dirty="0">
              <a:solidFill>
                <a:srgbClr val="002060"/>
              </a:solidFill>
            </a:endParaRPr>
          </a:p>
        </p:txBody>
      </p:sp>
      <p:sp>
        <p:nvSpPr>
          <p:cNvPr id="2" name="PoljeZBesedilom 1"/>
          <p:cNvSpPr txBox="1"/>
          <p:nvPr/>
        </p:nvSpPr>
        <p:spPr>
          <a:xfrm>
            <a:off x="4194048" y="2243328"/>
            <a:ext cx="3364992" cy="4031873"/>
          </a:xfrm>
          <a:prstGeom prst="rect">
            <a:avLst/>
          </a:prstGeom>
          <a:noFill/>
        </p:spPr>
        <p:txBody>
          <a:bodyPr wrap="square" rtlCol="0">
            <a:spAutoFit/>
          </a:bodyPr>
          <a:lstStyle/>
          <a:p>
            <a:r>
              <a:rPr lang="sl-SI" sz="4000" dirty="0" smtClean="0"/>
              <a:t>A) 123456</a:t>
            </a:r>
            <a:br>
              <a:rPr lang="sl-SI" sz="4000" dirty="0" smtClean="0"/>
            </a:br>
            <a:r>
              <a:rPr lang="sl-SI" sz="3200" dirty="0" smtClean="0"/>
              <a:t/>
            </a:r>
            <a:br>
              <a:rPr lang="sl-SI" sz="3200" dirty="0" smtClean="0"/>
            </a:br>
            <a:r>
              <a:rPr lang="sl-SI" sz="4000" b="1" u="sng" dirty="0" smtClean="0"/>
              <a:t>B) 234567</a:t>
            </a:r>
            <a:r>
              <a:rPr lang="sl-SI" sz="3200" dirty="0" smtClean="0"/>
              <a:t/>
            </a:r>
            <a:br>
              <a:rPr lang="sl-SI" sz="3200" dirty="0" smtClean="0"/>
            </a:br>
            <a:r>
              <a:rPr lang="sl-SI" sz="3200" dirty="0" smtClean="0"/>
              <a:t/>
            </a:r>
            <a:br>
              <a:rPr lang="sl-SI" sz="3200" dirty="0" smtClean="0"/>
            </a:br>
            <a:r>
              <a:rPr lang="sl-SI" sz="4000" dirty="0" smtClean="0"/>
              <a:t>C) 345678</a:t>
            </a:r>
            <a:r>
              <a:rPr lang="sl-SI" sz="3200" dirty="0" smtClean="0"/>
              <a:t/>
            </a:r>
            <a:br>
              <a:rPr lang="sl-SI" sz="3200" dirty="0" smtClean="0"/>
            </a:br>
            <a:r>
              <a:rPr lang="sl-SI" sz="3200" dirty="0" smtClean="0"/>
              <a:t/>
            </a:r>
            <a:br>
              <a:rPr lang="sl-SI" sz="3200" dirty="0" smtClean="0"/>
            </a:br>
            <a:r>
              <a:rPr lang="sl-SI" sz="4000" dirty="0" smtClean="0"/>
              <a:t>D) 456789</a:t>
            </a:r>
            <a:endParaRPr lang="sl-SI" sz="4000" dirty="0"/>
          </a:p>
        </p:txBody>
      </p:sp>
    </p:spTree>
    <p:extLst>
      <p:ext uri="{BB962C8B-B14F-4D97-AF65-F5344CB8AC3E}">
        <p14:creationId xmlns:p14="http://schemas.microsoft.com/office/powerpoint/2010/main" val="978339713"/>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66063" y="280416"/>
            <a:ext cx="10326624" cy="2779776"/>
          </a:xfrm>
        </p:spPr>
        <p:txBody>
          <a:bodyPr>
            <a:normAutofit fontScale="90000"/>
          </a:bodyPr>
          <a:lstStyle/>
          <a:p>
            <a:r>
              <a:rPr lang="sl-SI" b="1" dirty="0" smtClean="0"/>
              <a:t>27</a:t>
            </a:r>
            <a:r>
              <a:rPr lang="sl-SI" dirty="0" smtClean="0"/>
              <a:t>. </a:t>
            </a:r>
            <a:r>
              <a:rPr lang="sl-SI" b="1" dirty="0" smtClean="0"/>
              <a:t>Kako se imenuje</a:t>
            </a:r>
            <a:r>
              <a:rPr lang="sl-SI" dirty="0" smtClean="0"/>
              <a:t> ta znana prekmurska jed, „krompirjevi žganci“, ki  naj bi se  načeloma pripravljala iz starega krompirja ter naj bi v osnovi vsebovala tudi moko, kislo smetano?</a:t>
            </a:r>
            <a:br>
              <a:rPr lang="sl-SI" dirty="0" smtClean="0"/>
            </a:br>
            <a:r>
              <a:rPr lang="sl-SI" dirty="0" smtClean="0"/>
              <a:t>                                                    </a:t>
            </a:r>
            <a:r>
              <a:rPr lang="sl-SI" sz="6000" b="1" dirty="0" err="1" smtClean="0"/>
              <a:t>Dödoli</a:t>
            </a:r>
            <a:endParaRPr lang="sl-SI" sz="6000" dirty="0"/>
          </a:p>
        </p:txBody>
      </p:sp>
      <p:pic>
        <p:nvPicPr>
          <p:cNvPr id="2" name="Slika 1"/>
          <p:cNvPicPr>
            <a:picLocks noChangeAspect="1"/>
          </p:cNvPicPr>
          <p:nvPr/>
        </p:nvPicPr>
        <p:blipFill>
          <a:blip r:embed="rId2"/>
          <a:stretch>
            <a:fillRect/>
          </a:stretch>
        </p:blipFill>
        <p:spPr>
          <a:xfrm>
            <a:off x="5574537" y="3060192"/>
            <a:ext cx="4887300" cy="3397491"/>
          </a:xfrm>
          <a:prstGeom prst="rect">
            <a:avLst/>
          </a:prstGeom>
        </p:spPr>
      </p:pic>
    </p:spTree>
    <p:extLst>
      <p:ext uri="{BB962C8B-B14F-4D97-AF65-F5344CB8AC3E}">
        <p14:creationId xmlns:p14="http://schemas.microsoft.com/office/powerpoint/2010/main" val="2244792003"/>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r>
              <a:rPr lang="sl-SI" b="1" dirty="0" smtClean="0"/>
              <a:t>28.</a:t>
            </a:r>
            <a:endParaRPr lang="sl-SI" b="1" dirty="0"/>
          </a:p>
        </p:txBody>
      </p:sp>
      <p:sp>
        <p:nvSpPr>
          <p:cNvPr id="6" name="Označba mesta vsebine 5"/>
          <p:cNvSpPr>
            <a:spLocks noGrp="1"/>
          </p:cNvSpPr>
          <p:nvPr>
            <p:ph idx="1"/>
          </p:nvPr>
        </p:nvSpPr>
        <p:spPr/>
        <p:txBody>
          <a:bodyPr>
            <a:normAutofit lnSpcReduction="10000"/>
          </a:bodyPr>
          <a:lstStyle/>
          <a:p>
            <a:r>
              <a:rPr lang="sl-SI" sz="4400" b="1" dirty="0" smtClean="0"/>
              <a:t>Kateri kemijski element ni poimenovan po kraju?</a:t>
            </a:r>
          </a:p>
          <a:p>
            <a:pPr marL="742950" indent="-742950">
              <a:buFont typeface="+mj-lt"/>
              <a:buAutoNum type="alphaLcParenR"/>
            </a:pPr>
            <a:r>
              <a:rPr lang="sl-SI" sz="3900" dirty="0" err="1" smtClean="0"/>
              <a:t>Darmstatij</a:t>
            </a:r>
            <a:r>
              <a:rPr lang="sl-SI" sz="3900" dirty="0" smtClean="0"/>
              <a:t> (po mestu </a:t>
            </a:r>
            <a:r>
              <a:rPr lang="sl-SI" sz="3900" dirty="0" err="1" smtClean="0"/>
              <a:t>darmstadt</a:t>
            </a:r>
            <a:r>
              <a:rPr lang="sl-SI" sz="3900" dirty="0" smtClean="0"/>
              <a:t> v Nemčiji)</a:t>
            </a:r>
          </a:p>
          <a:p>
            <a:pPr marL="742950" indent="-742950">
              <a:buFont typeface="+mj-lt"/>
              <a:buAutoNum type="alphaLcParenR"/>
            </a:pPr>
            <a:r>
              <a:rPr lang="sl-SI" sz="3900" dirty="0" smtClean="0"/>
              <a:t>Holmij (po švedski prestolnici)</a:t>
            </a:r>
          </a:p>
          <a:p>
            <a:pPr marL="742950" indent="-742950">
              <a:buFont typeface="+mj-lt"/>
              <a:buAutoNum type="alphaLcParenR"/>
            </a:pPr>
            <a:r>
              <a:rPr lang="sl-SI" sz="3900" b="1" dirty="0" err="1" smtClean="0"/>
              <a:t>Siborgij</a:t>
            </a:r>
            <a:r>
              <a:rPr lang="sl-SI" sz="3900" b="1" dirty="0" smtClean="0"/>
              <a:t> (po ameriškem kemiku Glennu </a:t>
            </a:r>
            <a:r>
              <a:rPr lang="sl-SI" sz="3900" b="1" dirty="0" err="1" smtClean="0"/>
              <a:t>Theodoru</a:t>
            </a:r>
            <a:r>
              <a:rPr lang="sl-SI" sz="3900" b="1" dirty="0" smtClean="0"/>
              <a:t> </a:t>
            </a:r>
            <a:r>
              <a:rPr lang="sl-SI" sz="3900" b="1" dirty="0" err="1" smtClean="0"/>
              <a:t>Seaborgu</a:t>
            </a:r>
            <a:r>
              <a:rPr lang="sl-SI" sz="3900" b="1" dirty="0"/>
              <a:t>)</a:t>
            </a:r>
            <a:endParaRPr lang="sl-SI" sz="3900" b="1" dirty="0" smtClean="0"/>
          </a:p>
          <a:p>
            <a:pPr marL="742950" indent="-742950">
              <a:buFont typeface="+mj-lt"/>
              <a:buAutoNum type="alphaLcParenR"/>
            </a:pPr>
            <a:r>
              <a:rPr lang="sl-SI" sz="3900" dirty="0" err="1" smtClean="0"/>
              <a:t>Moskovij</a:t>
            </a:r>
            <a:r>
              <a:rPr lang="sl-SI" sz="3900" dirty="0" smtClean="0"/>
              <a:t> (po moskovski oblasti)</a:t>
            </a:r>
          </a:p>
          <a:p>
            <a:pPr marL="0" indent="0">
              <a:buNone/>
            </a:pPr>
            <a:endParaRPr lang="sl-SI" dirty="0"/>
          </a:p>
        </p:txBody>
      </p:sp>
    </p:spTree>
    <p:extLst>
      <p:ext uri="{BB962C8B-B14F-4D97-AF65-F5344CB8AC3E}">
        <p14:creationId xmlns:p14="http://schemas.microsoft.com/office/powerpoint/2010/main" val="3867236807"/>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199" y="352932"/>
            <a:ext cx="10674427" cy="4725844"/>
          </a:xfrm>
        </p:spPr>
        <p:txBody>
          <a:bodyPr>
            <a:normAutofit/>
          </a:bodyPr>
          <a:lstStyle/>
          <a:p>
            <a:pPr algn="just"/>
            <a:r>
              <a:rPr lang="sl-SI" sz="3200" b="1" dirty="0" smtClean="0"/>
              <a:t>29. Kako se imenuje roman  </a:t>
            </a:r>
            <a:r>
              <a:rPr lang="sl-SI" sz="3200" dirty="0" smtClean="0"/>
              <a:t>češko – avstrijskega pisatelja  Franza Kafke, ki je izšel leta 1925, deset let po njegovi smrti in velja za eno njegovih najbolj znanih del (zraven Preobrazbe, Grada in Amerike) ter eno najpomembnejših eksistencialističnih literarnih del 20. stoletja z glavnim junakom, ki se imenuje </a:t>
            </a:r>
            <a:r>
              <a:rPr lang="sl-SI" sz="3200" dirty="0" err="1" smtClean="0"/>
              <a:t>Jozef</a:t>
            </a:r>
            <a:r>
              <a:rPr lang="sl-SI" sz="3200" dirty="0" smtClean="0"/>
              <a:t> K.?</a:t>
            </a:r>
            <a:br>
              <a:rPr lang="sl-SI" sz="3200" dirty="0" smtClean="0"/>
            </a:br>
            <a:r>
              <a:rPr lang="sl-SI" sz="3200" dirty="0" smtClean="0"/>
              <a:t/>
            </a:r>
            <a:br>
              <a:rPr lang="sl-SI" sz="3200" dirty="0" smtClean="0"/>
            </a:br>
            <a:r>
              <a:rPr lang="sl-SI" sz="3200" dirty="0" smtClean="0"/>
              <a:t>Začne se tako „ Nekdo je moral oklevetati </a:t>
            </a:r>
            <a:r>
              <a:rPr lang="sl-SI" sz="3200" dirty="0" err="1" smtClean="0"/>
              <a:t>Jozefa</a:t>
            </a:r>
            <a:r>
              <a:rPr lang="sl-SI" sz="3200" dirty="0" smtClean="0"/>
              <a:t> K., ker je čeprav ni naredil nič narobe, nekega jutra bil aretiran…“</a:t>
            </a:r>
            <a:br>
              <a:rPr lang="sl-SI" sz="3200" dirty="0" smtClean="0"/>
            </a:br>
            <a:r>
              <a:rPr lang="sl-SI" sz="3200" dirty="0"/>
              <a:t> </a:t>
            </a:r>
            <a:r>
              <a:rPr lang="sl-SI" sz="3200" dirty="0" smtClean="0"/>
              <a:t>                                  </a:t>
            </a:r>
            <a:r>
              <a:rPr lang="sl-SI" sz="4800" b="1" dirty="0" smtClean="0"/>
              <a:t>PROCES</a:t>
            </a:r>
            <a:endParaRPr lang="sl-SI" sz="4800" b="1" u="sng" dirty="0"/>
          </a:p>
        </p:txBody>
      </p:sp>
      <p:pic>
        <p:nvPicPr>
          <p:cNvPr id="2" name="Slika 1"/>
          <p:cNvPicPr>
            <a:picLocks noChangeAspect="1"/>
          </p:cNvPicPr>
          <p:nvPr/>
        </p:nvPicPr>
        <p:blipFill>
          <a:blip r:embed="rId2"/>
          <a:stretch>
            <a:fillRect/>
          </a:stretch>
        </p:blipFill>
        <p:spPr>
          <a:xfrm>
            <a:off x="8747393" y="4200295"/>
            <a:ext cx="2329723" cy="2533650"/>
          </a:xfrm>
          <a:prstGeom prst="rect">
            <a:avLst/>
          </a:prstGeom>
        </p:spPr>
      </p:pic>
    </p:spTree>
    <p:extLst>
      <p:ext uri="{BB962C8B-B14F-4D97-AF65-F5344CB8AC3E}">
        <p14:creationId xmlns:p14="http://schemas.microsoft.com/office/powerpoint/2010/main" val="3552468135"/>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645459" y="322729"/>
            <a:ext cx="10596282" cy="5386090"/>
          </a:xfrm>
          <a:prstGeom prst="rect">
            <a:avLst/>
          </a:prstGeom>
          <a:noFill/>
        </p:spPr>
        <p:txBody>
          <a:bodyPr wrap="square" rtlCol="0">
            <a:spAutoFit/>
          </a:bodyPr>
          <a:lstStyle/>
          <a:p>
            <a:r>
              <a:rPr lang="sl-SI" sz="4400" b="1" dirty="0" smtClean="0"/>
              <a:t>30.</a:t>
            </a:r>
            <a:r>
              <a:rPr lang="sl-SI" dirty="0" smtClean="0"/>
              <a:t/>
            </a:r>
            <a:br>
              <a:rPr lang="sl-SI" dirty="0" smtClean="0"/>
            </a:br>
            <a:r>
              <a:rPr lang="sl-SI" sz="4000" dirty="0" smtClean="0"/>
              <a:t/>
            </a:r>
            <a:br>
              <a:rPr lang="sl-SI" sz="4000" dirty="0" smtClean="0"/>
            </a:br>
            <a:r>
              <a:rPr lang="sl-SI" sz="3000" b="1" dirty="0" smtClean="0"/>
              <a:t>A) </a:t>
            </a:r>
            <a:r>
              <a:rPr lang="sl-SI" sz="3000" b="1" dirty="0"/>
              <a:t> </a:t>
            </a:r>
            <a:r>
              <a:rPr lang="sl-SI" sz="3000" b="1" dirty="0" smtClean="0"/>
              <a:t>Ime </a:t>
            </a:r>
            <a:r>
              <a:rPr lang="sl-SI" sz="3000" dirty="0" smtClean="0"/>
              <a:t> madžarskega premierja, tudi </a:t>
            </a:r>
            <a:r>
              <a:rPr lang="sl-SI" sz="3000" b="1" dirty="0" smtClean="0"/>
              <a:t>latinsko</a:t>
            </a:r>
            <a:r>
              <a:rPr lang="sl-SI" sz="3000" dirty="0" smtClean="0"/>
              <a:t> ime za </a:t>
            </a:r>
            <a:r>
              <a:rPr lang="sl-SI" sz="3000" b="1" dirty="0" smtClean="0"/>
              <a:t>zmagovalca?</a:t>
            </a:r>
          </a:p>
          <a:p>
            <a:r>
              <a:rPr lang="sl-SI" sz="3000" b="1" dirty="0" smtClean="0"/>
              <a:t>                                   </a:t>
            </a:r>
            <a:r>
              <a:rPr lang="sl-SI" sz="4000" b="1" dirty="0" smtClean="0"/>
              <a:t>VIKTOR</a:t>
            </a:r>
            <a:endParaRPr lang="sl-SI" sz="3000" b="1" dirty="0" smtClean="0"/>
          </a:p>
          <a:p>
            <a:endParaRPr lang="sl-SI" sz="3000" b="1" dirty="0" smtClean="0"/>
          </a:p>
          <a:p>
            <a:endParaRPr lang="sl-SI" sz="3000" b="1" dirty="0"/>
          </a:p>
          <a:p>
            <a:endParaRPr lang="sl-SI" sz="3000" b="1" dirty="0" smtClean="0"/>
          </a:p>
          <a:p>
            <a:r>
              <a:rPr lang="sl-SI" sz="3000" b="1" dirty="0" smtClean="0"/>
              <a:t>B) Zvezna država v Avstraliji</a:t>
            </a:r>
            <a:r>
              <a:rPr lang="sl-SI" sz="3000" dirty="0" smtClean="0"/>
              <a:t>, </a:t>
            </a:r>
            <a:r>
              <a:rPr lang="sl-SI" sz="3000" b="1" dirty="0" smtClean="0"/>
              <a:t>britanska kraljica </a:t>
            </a:r>
            <a:r>
              <a:rPr lang="sl-SI" sz="3000" dirty="0" smtClean="0"/>
              <a:t>znana kot „babica Evrope“?</a:t>
            </a:r>
          </a:p>
          <a:p>
            <a:r>
              <a:rPr lang="sl-SI" sz="3000" b="1" dirty="0"/>
              <a:t> </a:t>
            </a:r>
            <a:r>
              <a:rPr lang="sl-SI" sz="3000" b="1" dirty="0" smtClean="0"/>
              <a:t>                             </a:t>
            </a:r>
            <a:r>
              <a:rPr lang="sl-SI" sz="4000" b="1" dirty="0"/>
              <a:t> </a:t>
            </a:r>
            <a:r>
              <a:rPr lang="sl-SI" sz="4000" b="1" dirty="0" smtClean="0"/>
              <a:t>   VIKTORIJA</a:t>
            </a:r>
            <a:endParaRPr lang="sl-SI" sz="3000" b="1" dirty="0"/>
          </a:p>
        </p:txBody>
      </p:sp>
    </p:spTree>
    <p:extLst>
      <p:ext uri="{BB962C8B-B14F-4D97-AF65-F5344CB8AC3E}">
        <p14:creationId xmlns:p14="http://schemas.microsoft.com/office/powerpoint/2010/main" val="4109066917"/>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682999" y="353568"/>
            <a:ext cx="10829628" cy="3381150"/>
          </a:xfrm>
        </p:spPr>
        <p:txBody>
          <a:bodyPr>
            <a:normAutofit/>
          </a:bodyPr>
          <a:lstStyle/>
          <a:p>
            <a:pPr algn="just"/>
            <a:r>
              <a:rPr lang="sl-SI" sz="2800" b="1" dirty="0" smtClean="0"/>
              <a:t>31. </a:t>
            </a:r>
            <a:r>
              <a:rPr lang="sl-SI" sz="3200" b="1" dirty="0" smtClean="0"/>
              <a:t>Kako se imenuje </a:t>
            </a:r>
            <a:r>
              <a:rPr lang="sl-SI" sz="3200" dirty="0" smtClean="0"/>
              <a:t>rastlina, trajnica z zdravilnimi učinki, na sliki? Uvrščamo jo v rod lukov, saj ima tudi vzdevek „divji česen“.  Pri nabiranju  te rastline moramo biti zelo previdni, da je ne zamenjamo za strupen jesenski podlesek, čmeriko  ali šmarnice.</a:t>
            </a:r>
            <a:br>
              <a:rPr lang="sl-SI" sz="3200" dirty="0" smtClean="0"/>
            </a:br>
            <a:r>
              <a:rPr lang="sl-SI" sz="5300" b="1" dirty="0"/>
              <a:t> </a:t>
            </a:r>
            <a:r>
              <a:rPr lang="sl-SI" sz="5300" b="1" dirty="0" smtClean="0"/>
              <a:t>            ČEMAŽ</a:t>
            </a:r>
            <a:endParaRPr lang="sl-SI" sz="5300" b="1" dirty="0"/>
          </a:p>
        </p:txBody>
      </p:sp>
      <p:pic>
        <p:nvPicPr>
          <p:cNvPr id="2" name="Slika 1"/>
          <p:cNvPicPr>
            <a:picLocks noChangeAspect="1"/>
          </p:cNvPicPr>
          <p:nvPr/>
        </p:nvPicPr>
        <p:blipFill>
          <a:blip r:embed="rId2"/>
          <a:stretch>
            <a:fillRect/>
          </a:stretch>
        </p:blipFill>
        <p:spPr>
          <a:xfrm>
            <a:off x="5244029" y="2501136"/>
            <a:ext cx="5842611" cy="3895074"/>
          </a:xfrm>
          <a:prstGeom prst="rect">
            <a:avLst/>
          </a:prstGeom>
        </p:spPr>
      </p:pic>
    </p:spTree>
    <p:extLst>
      <p:ext uri="{BB962C8B-B14F-4D97-AF65-F5344CB8AC3E}">
        <p14:creationId xmlns:p14="http://schemas.microsoft.com/office/powerpoint/2010/main" val="2362364182"/>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36539" y="341375"/>
            <a:ext cx="10577784" cy="5134007"/>
          </a:xfrm>
        </p:spPr>
        <p:txBody>
          <a:bodyPr>
            <a:noAutofit/>
          </a:bodyPr>
          <a:lstStyle/>
          <a:p>
            <a:pPr algn="ctr"/>
            <a:r>
              <a:rPr lang="sl-SI" sz="3600" b="1" dirty="0" smtClean="0"/>
              <a:t>32. Kako se imenuje mesto </a:t>
            </a:r>
            <a:r>
              <a:rPr lang="sl-SI" sz="3600" dirty="0" smtClean="0"/>
              <a:t>na sredozemski obali Ligurije v severozahodni Italiji, znano po glasbenem festivalu in kolesarski klasiki, ki se je odvila prejšnji teden z začetkom dirke v Milanu? </a:t>
            </a:r>
            <a:br>
              <a:rPr lang="sl-SI" sz="3600" dirty="0" smtClean="0"/>
            </a:br>
            <a:r>
              <a:rPr lang="sl-SI" sz="3600" dirty="0"/>
              <a:t/>
            </a:r>
            <a:br>
              <a:rPr lang="sl-SI" sz="3600" dirty="0"/>
            </a:br>
            <a:r>
              <a:rPr lang="sl-SI" sz="3600" dirty="0" smtClean="0"/>
              <a:t/>
            </a:r>
            <a:br>
              <a:rPr lang="sl-SI" sz="3600" dirty="0" smtClean="0"/>
            </a:br>
            <a:r>
              <a:rPr lang="sl-SI" sz="4800" b="1" dirty="0" smtClean="0"/>
              <a:t>SANREMO</a:t>
            </a:r>
            <a:endParaRPr lang="sl-SI" sz="4800" b="1" dirty="0"/>
          </a:p>
        </p:txBody>
      </p:sp>
    </p:spTree>
    <p:extLst>
      <p:ext uri="{BB962C8B-B14F-4D97-AF65-F5344CB8AC3E}">
        <p14:creationId xmlns:p14="http://schemas.microsoft.com/office/powerpoint/2010/main" val="4010236236"/>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48731" y="268224"/>
            <a:ext cx="10664744" cy="3334292"/>
          </a:xfrm>
        </p:spPr>
        <p:txBody>
          <a:bodyPr>
            <a:noAutofit/>
          </a:bodyPr>
          <a:lstStyle/>
          <a:p>
            <a:pPr algn="just"/>
            <a:r>
              <a:rPr lang="sl-SI" sz="3200" b="1" dirty="0" smtClean="0"/>
              <a:t>33. </a:t>
            </a:r>
            <a:r>
              <a:rPr lang="sl-SI" sz="3200" dirty="0" smtClean="0"/>
              <a:t>Švicarski smučar Marco </a:t>
            </a:r>
            <a:r>
              <a:rPr lang="sl-SI" sz="3200" dirty="0" err="1" smtClean="0"/>
              <a:t>Odermatt</a:t>
            </a:r>
            <a:r>
              <a:rPr lang="sl-SI" sz="3200" dirty="0" smtClean="0"/>
              <a:t> je imel letos res impozantno sezono, saj je porušil številne rekorde. Zbral je 13 zmag, kar 22- krat je bil na zmagovalnem odru in zbral je tudi največjo število točk (2042) v svetovnem pokalu v moški konkurenci. To magično mejo 2000 točk mu je uspelo kot drugemu v zgodovini. Prva oseba, ki je to dosegla leta 2000 (prav tako je zbrala 2000 točk) in ki jo mi iščemo, ima  vzdevek „</a:t>
            </a:r>
            <a:r>
              <a:rPr lang="sl-SI" sz="3200" dirty="0" err="1" smtClean="0"/>
              <a:t>Herminator</a:t>
            </a:r>
            <a:r>
              <a:rPr lang="sl-SI" sz="3200" dirty="0" smtClean="0"/>
              <a:t>“. </a:t>
            </a:r>
            <a:r>
              <a:rPr lang="sl-SI" sz="3200" b="1" dirty="0" smtClean="0"/>
              <a:t>Poimenujte to osebo? HERMANN MAIER</a:t>
            </a:r>
            <a:endParaRPr lang="sl-SI" sz="3200" b="1" dirty="0"/>
          </a:p>
        </p:txBody>
      </p:sp>
      <p:pic>
        <p:nvPicPr>
          <p:cNvPr id="2" name="Slika 1"/>
          <p:cNvPicPr>
            <a:picLocks noChangeAspect="1"/>
          </p:cNvPicPr>
          <p:nvPr/>
        </p:nvPicPr>
        <p:blipFill>
          <a:blip r:embed="rId2"/>
          <a:stretch>
            <a:fillRect/>
          </a:stretch>
        </p:blipFill>
        <p:spPr>
          <a:xfrm>
            <a:off x="8097398" y="3672885"/>
            <a:ext cx="2682536" cy="3019608"/>
          </a:xfrm>
          <a:prstGeom prst="rect">
            <a:avLst/>
          </a:prstGeom>
        </p:spPr>
      </p:pic>
      <p:pic>
        <p:nvPicPr>
          <p:cNvPr id="3" name="Slika 2"/>
          <p:cNvPicPr>
            <a:picLocks noChangeAspect="1"/>
          </p:cNvPicPr>
          <p:nvPr/>
        </p:nvPicPr>
        <p:blipFill>
          <a:blip r:embed="rId3"/>
          <a:stretch>
            <a:fillRect/>
          </a:stretch>
        </p:blipFill>
        <p:spPr>
          <a:xfrm>
            <a:off x="1041669" y="3672885"/>
            <a:ext cx="2820513" cy="3019608"/>
          </a:xfrm>
          <a:prstGeom prst="rect">
            <a:avLst/>
          </a:prstGeom>
        </p:spPr>
      </p:pic>
    </p:spTree>
    <p:extLst>
      <p:ext uri="{BB962C8B-B14F-4D97-AF65-F5344CB8AC3E}">
        <p14:creationId xmlns:p14="http://schemas.microsoft.com/office/powerpoint/2010/main" val="25955098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a:spLocks noGrp="1"/>
          </p:cNvSpPr>
          <p:nvPr>
            <p:ph type="title"/>
          </p:nvPr>
        </p:nvSpPr>
        <p:spPr>
          <a:xfrm>
            <a:off x="838200" y="780586"/>
            <a:ext cx="10515600" cy="1974806"/>
          </a:xfrm>
        </p:spPr>
        <p:txBody>
          <a:bodyPr>
            <a:noAutofit/>
          </a:bodyPr>
          <a:lstStyle/>
          <a:p>
            <a:r>
              <a:rPr lang="sl-SI" sz="4800" b="1" dirty="0" smtClean="0"/>
              <a:t/>
            </a:r>
            <a:br>
              <a:rPr lang="sl-SI" sz="4800" b="1" dirty="0" smtClean="0"/>
            </a:br>
            <a:r>
              <a:rPr lang="sl-SI" sz="4800" b="1" dirty="0"/>
              <a:t/>
            </a:r>
            <a:br>
              <a:rPr lang="sl-SI" sz="4800" b="1" dirty="0"/>
            </a:br>
            <a:r>
              <a:rPr lang="sl-SI" sz="4800" b="1" dirty="0" smtClean="0"/>
              <a:t/>
            </a:r>
            <a:br>
              <a:rPr lang="sl-SI" sz="4800" b="1" dirty="0" smtClean="0"/>
            </a:br>
            <a:r>
              <a:rPr lang="sl-SI" sz="4800" b="1" dirty="0" smtClean="0"/>
              <a:t>1.</a:t>
            </a:r>
            <a:r>
              <a:rPr lang="sl-SI" sz="4800" dirty="0" smtClean="0"/>
              <a:t> 23.3. je </a:t>
            </a:r>
            <a:r>
              <a:rPr lang="sl-SI" sz="4800" b="1" dirty="0" smtClean="0"/>
              <a:t>„praznik“ katere „religije“, </a:t>
            </a:r>
            <a:r>
              <a:rPr lang="sl-SI" sz="4800" dirty="0" smtClean="0"/>
              <a:t>katera ne slavi nobenega Boga oz. ne verjame v nobenega Boga? </a:t>
            </a:r>
            <a:r>
              <a:rPr lang="sl-SI" sz="4800" dirty="0" smtClean="0"/>
              <a:t>Takih pripadnikov </a:t>
            </a:r>
            <a:r>
              <a:rPr lang="sl-SI" sz="4800" dirty="0" smtClean="0"/>
              <a:t>naj bi bilo okrog 2% svetovne populacije.</a:t>
            </a:r>
            <a:endParaRPr lang="sl-SI" sz="4800" b="1" u="sng" dirty="0"/>
          </a:p>
        </p:txBody>
      </p:sp>
    </p:spTree>
    <p:extLst>
      <p:ext uri="{BB962C8B-B14F-4D97-AF65-F5344CB8AC3E}">
        <p14:creationId xmlns:p14="http://schemas.microsoft.com/office/powerpoint/2010/main" val="2103202959"/>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537882" y="313392"/>
            <a:ext cx="11349317" cy="5095890"/>
          </a:xfrm>
        </p:spPr>
        <p:txBody>
          <a:bodyPr>
            <a:normAutofit/>
          </a:bodyPr>
          <a:lstStyle/>
          <a:p>
            <a:r>
              <a:rPr lang="sl-SI" sz="3200" b="1" dirty="0" smtClean="0"/>
              <a:t>34.</a:t>
            </a:r>
            <a:r>
              <a:rPr lang="sl-SI" sz="3200" dirty="0" smtClean="0"/>
              <a:t> </a:t>
            </a:r>
            <a:r>
              <a:rPr lang="sl-SI" sz="3200" b="1" dirty="0" smtClean="0"/>
              <a:t>Kako se imenuje </a:t>
            </a:r>
            <a:r>
              <a:rPr lang="sl-SI" sz="3200" dirty="0" smtClean="0"/>
              <a:t>švedska tovarna avtomobilov</a:t>
            </a:r>
            <a:r>
              <a:rPr lang="sl-SI" sz="3200" dirty="0"/>
              <a:t>, </a:t>
            </a:r>
            <a:r>
              <a:rPr lang="sl-SI" sz="3200" dirty="0" smtClean="0"/>
              <a:t>ki ima sedež v </a:t>
            </a:r>
            <a:r>
              <a:rPr lang="sl-SI" sz="3200" dirty="0" err="1" smtClean="0"/>
              <a:t>Trollhättnu</a:t>
            </a:r>
            <a:r>
              <a:rPr lang="sl-SI" sz="3200" dirty="0"/>
              <a:t> </a:t>
            </a:r>
            <a:r>
              <a:rPr lang="sl-SI" sz="3200" dirty="0" smtClean="0"/>
              <a:t>in se že vrsto let spopada s finančnimi težavami ? Ustanovljena je bila leta 1945, prvi serijski avtomobil so predstavili leta 1968 (model saab 92). Še leta 2003 so izdelali 130 tisoč avtomobilov na leto, nato pa je proizvodnja začela naglo padati. Leta 2010 so razglasili insolventnost in jih je naprej prevzel General </a:t>
            </a:r>
            <a:r>
              <a:rPr lang="sl-SI" sz="3200" dirty="0" err="1" smtClean="0"/>
              <a:t>Motors</a:t>
            </a:r>
            <a:r>
              <a:rPr lang="sl-SI" sz="3200" dirty="0" smtClean="0"/>
              <a:t>, nato nizozemski </a:t>
            </a:r>
            <a:r>
              <a:rPr lang="sl-SI" sz="3200" dirty="0" err="1" smtClean="0"/>
              <a:t>Spyker</a:t>
            </a:r>
            <a:r>
              <a:rPr lang="sl-SI" sz="3200" dirty="0" smtClean="0"/>
              <a:t>, nazadnje od leta 2011 pa so prisotni kitajski investitorji, vendar se stanje v podjetju ni kaj dosti izboljšalo. Namig: NI VOLVO</a:t>
            </a:r>
            <a:r>
              <a:rPr lang="sl-SI" sz="3200" dirty="0" smtClean="0"/>
              <a:t>.  </a:t>
            </a:r>
            <a:r>
              <a:rPr lang="sl-SI" sz="4000" b="1" dirty="0" smtClean="0"/>
              <a:t>SAAB</a:t>
            </a:r>
            <a:endParaRPr lang="sl-SI" sz="4000" b="1" dirty="0"/>
          </a:p>
        </p:txBody>
      </p:sp>
      <p:pic>
        <p:nvPicPr>
          <p:cNvPr id="2" name="Slika 1"/>
          <p:cNvPicPr>
            <a:picLocks noChangeAspect="1"/>
          </p:cNvPicPr>
          <p:nvPr/>
        </p:nvPicPr>
        <p:blipFill>
          <a:blip r:embed="rId2"/>
          <a:stretch>
            <a:fillRect/>
          </a:stretch>
        </p:blipFill>
        <p:spPr>
          <a:xfrm>
            <a:off x="8448043" y="4595238"/>
            <a:ext cx="2390775" cy="1914525"/>
          </a:xfrm>
          <a:prstGeom prst="rect">
            <a:avLst/>
          </a:prstGeom>
        </p:spPr>
      </p:pic>
    </p:spTree>
    <p:extLst>
      <p:ext uri="{BB962C8B-B14F-4D97-AF65-F5344CB8AC3E}">
        <p14:creationId xmlns:p14="http://schemas.microsoft.com/office/powerpoint/2010/main" val="2942570370"/>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440675" y="220912"/>
            <a:ext cx="10961783" cy="6080736"/>
          </a:xfrm>
        </p:spPr>
        <p:txBody>
          <a:bodyPr>
            <a:noAutofit/>
          </a:bodyPr>
          <a:lstStyle/>
          <a:p>
            <a:pPr algn="just"/>
            <a:r>
              <a:rPr lang="sl-SI" sz="3600" b="1" dirty="0" smtClean="0"/>
              <a:t>35. Katera nagrada </a:t>
            </a:r>
            <a:r>
              <a:rPr lang="sl-SI" sz="3600" dirty="0" smtClean="0"/>
              <a:t>v kratici EGOT manjka? </a:t>
            </a:r>
            <a:r>
              <a:rPr lang="sl-SI" sz="3600" dirty="0" err="1" smtClean="0"/>
              <a:t>Emmy</a:t>
            </a:r>
            <a:r>
              <a:rPr lang="sl-SI" sz="3600" dirty="0" smtClean="0"/>
              <a:t>, </a:t>
            </a:r>
            <a:r>
              <a:rPr lang="sl-SI" sz="3600" dirty="0" err="1" smtClean="0"/>
              <a:t>Grammy</a:t>
            </a:r>
            <a:r>
              <a:rPr lang="sl-SI" sz="3600" dirty="0" smtClean="0"/>
              <a:t>, </a:t>
            </a:r>
            <a:r>
              <a:rPr lang="sl-SI" sz="3600" dirty="0" err="1" smtClean="0"/>
              <a:t>Oscar</a:t>
            </a:r>
            <a:r>
              <a:rPr lang="sl-SI" sz="3600" dirty="0" smtClean="0"/>
              <a:t>,… ? Do letošnjega leta je osvojilo to priznanje 18 oseb. Pri nas je to tudi skrajšano moško ime, ki pa ni več popularno. Za dodatno točko navedite vsaj eno osebo?</a:t>
            </a:r>
            <a:br>
              <a:rPr lang="sl-SI" sz="3600" dirty="0" smtClean="0"/>
            </a:br>
            <a:r>
              <a:rPr lang="sl-SI" sz="3600" dirty="0" smtClean="0"/>
              <a:t>                                              </a:t>
            </a:r>
            <a:r>
              <a:rPr lang="sl-SI" b="1" dirty="0" smtClean="0"/>
              <a:t>TONY </a:t>
            </a:r>
            <a:r>
              <a:rPr lang="sl-SI" dirty="0" smtClean="0"/>
              <a:t>(</a:t>
            </a:r>
            <a:r>
              <a:rPr lang="sl-SI" sz="3600" dirty="0" smtClean="0"/>
              <a:t>gledališče, Broadway).</a:t>
            </a:r>
            <a:br>
              <a:rPr lang="sl-SI" sz="3600" dirty="0" smtClean="0"/>
            </a:br>
            <a:r>
              <a:rPr lang="sl-SI" sz="3600" dirty="0" smtClean="0"/>
              <a:t>Seznam dobitnikov: </a:t>
            </a:r>
            <a:r>
              <a:rPr lang="sl-SI" sz="3600" b="1" dirty="0" smtClean="0"/>
              <a:t>Richard </a:t>
            </a:r>
            <a:r>
              <a:rPr lang="sl-SI" sz="3600" b="1" dirty="0" err="1" smtClean="0"/>
              <a:t>Rodgers</a:t>
            </a:r>
            <a:r>
              <a:rPr lang="sl-SI" sz="3600" b="1" dirty="0" smtClean="0"/>
              <a:t>, Helen </a:t>
            </a:r>
            <a:r>
              <a:rPr lang="sl-SI" sz="3600" b="1" dirty="0" err="1" smtClean="0"/>
              <a:t>Hayes</a:t>
            </a:r>
            <a:r>
              <a:rPr lang="sl-SI" sz="3600" b="1" dirty="0" smtClean="0"/>
              <a:t>, Rita Moreno, John </a:t>
            </a:r>
            <a:r>
              <a:rPr lang="sl-SI" sz="3600" b="1" dirty="0" err="1" smtClean="0"/>
              <a:t>Gielgud</a:t>
            </a:r>
            <a:r>
              <a:rPr lang="sl-SI" sz="3600" b="1" dirty="0" smtClean="0"/>
              <a:t>, </a:t>
            </a:r>
            <a:r>
              <a:rPr lang="sl-SI" sz="3600" b="1" dirty="0" err="1" smtClean="0"/>
              <a:t>Audrey</a:t>
            </a:r>
            <a:r>
              <a:rPr lang="sl-SI" sz="3600" b="1" dirty="0" smtClean="0"/>
              <a:t> Hepburn, </a:t>
            </a:r>
            <a:r>
              <a:rPr lang="sl-SI" sz="3600" b="1" dirty="0" err="1" smtClean="0"/>
              <a:t>Marvin</a:t>
            </a:r>
            <a:r>
              <a:rPr lang="sl-SI" sz="3600" b="1" dirty="0" smtClean="0"/>
              <a:t> </a:t>
            </a:r>
            <a:r>
              <a:rPr lang="sl-SI" sz="3600" b="1" dirty="0" err="1" smtClean="0"/>
              <a:t>Hamlisch</a:t>
            </a:r>
            <a:r>
              <a:rPr lang="sl-SI" sz="3600" b="1" dirty="0" smtClean="0"/>
              <a:t>, Jonathan </a:t>
            </a:r>
            <a:r>
              <a:rPr lang="sl-SI" sz="3600" b="1" dirty="0" err="1" smtClean="0"/>
              <a:t>Tunick</a:t>
            </a:r>
            <a:r>
              <a:rPr lang="sl-SI" sz="3600" b="1" dirty="0" smtClean="0"/>
              <a:t>, Mel Brooks, Mike </a:t>
            </a:r>
            <a:r>
              <a:rPr lang="sl-SI" sz="3600" b="1" dirty="0" err="1" smtClean="0"/>
              <a:t>Nichols</a:t>
            </a:r>
            <a:r>
              <a:rPr lang="sl-SI" sz="3600" b="1" dirty="0" smtClean="0"/>
              <a:t>, </a:t>
            </a:r>
            <a:r>
              <a:rPr lang="sl-SI" sz="3600" b="1" dirty="0" err="1" smtClean="0"/>
              <a:t>Whoopi</a:t>
            </a:r>
            <a:r>
              <a:rPr lang="sl-SI" sz="3600" b="1" dirty="0" smtClean="0"/>
              <a:t> Goldberg, Scott </a:t>
            </a:r>
            <a:r>
              <a:rPr lang="sl-SI" sz="3600" b="1" dirty="0" err="1" smtClean="0"/>
              <a:t>Rudin</a:t>
            </a:r>
            <a:r>
              <a:rPr lang="sl-SI" sz="3600" b="1" dirty="0" smtClean="0"/>
              <a:t>, Robert Lopez, Andrew Lloyd </a:t>
            </a:r>
            <a:r>
              <a:rPr lang="sl-SI" sz="3600" b="1" dirty="0" err="1" smtClean="0"/>
              <a:t>Webber</a:t>
            </a:r>
            <a:r>
              <a:rPr lang="sl-SI" sz="3600" b="1" dirty="0" smtClean="0"/>
              <a:t>, Tim </a:t>
            </a:r>
            <a:r>
              <a:rPr lang="sl-SI" sz="3600" b="1" dirty="0" err="1" smtClean="0"/>
              <a:t>Rice</a:t>
            </a:r>
            <a:r>
              <a:rPr lang="sl-SI" sz="3600" b="1" dirty="0" smtClean="0"/>
              <a:t>, John Legend, Alan </a:t>
            </a:r>
            <a:r>
              <a:rPr lang="sl-SI" sz="3600" b="1" dirty="0" err="1" smtClean="0"/>
              <a:t>Menken</a:t>
            </a:r>
            <a:r>
              <a:rPr lang="sl-SI" sz="3600" b="1" dirty="0" smtClean="0"/>
              <a:t>, Jennifer Hudson, Viola Davis.</a:t>
            </a:r>
            <a:endParaRPr lang="sl-SI" sz="3600" b="1" dirty="0"/>
          </a:p>
        </p:txBody>
      </p:sp>
    </p:spTree>
    <p:extLst>
      <p:ext uri="{BB962C8B-B14F-4D97-AF65-F5344CB8AC3E}">
        <p14:creationId xmlns:p14="http://schemas.microsoft.com/office/powerpoint/2010/main" val="4277156412"/>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26007" y="365124"/>
            <a:ext cx="11050175" cy="3490779"/>
          </a:xfrm>
        </p:spPr>
        <p:txBody>
          <a:bodyPr>
            <a:normAutofit fontScale="90000"/>
          </a:bodyPr>
          <a:lstStyle/>
          <a:p>
            <a:pPr algn="just"/>
            <a:r>
              <a:rPr lang="sl-SI" sz="3600" b="1" dirty="0" smtClean="0"/>
              <a:t>36. Kdo je napisal </a:t>
            </a:r>
            <a:r>
              <a:rPr lang="sl-SI" sz="3600" dirty="0" smtClean="0"/>
              <a:t>leta 1811 pesem oz. odo Ilirija Oživljena? Bila je posvečena Napoleonu ter Ilirskim provincam (1809-1813). Po njem se imenuje tudi dom na </a:t>
            </a:r>
            <a:r>
              <a:rPr lang="sl-SI" sz="3600" dirty="0" err="1" smtClean="0"/>
              <a:t>Velem</a:t>
            </a:r>
            <a:r>
              <a:rPr lang="sl-SI" sz="3600" dirty="0" smtClean="0"/>
              <a:t> polju pri Bohinjskem jezeru. Velja za začetnika planinske poezije, bil je med začetniki gorništva pri nas(vodil odprave na Triglav) in velja za prvega slovenskega novinarja, urednika (prvi slovenski časopis </a:t>
            </a:r>
            <a:r>
              <a:rPr lang="sl-SI" sz="3600" dirty="0" err="1" smtClean="0"/>
              <a:t>Lublanske</a:t>
            </a:r>
            <a:r>
              <a:rPr lang="sl-SI" sz="3600" dirty="0" smtClean="0"/>
              <a:t> novice 1797-1800), pisca šolskih učbenikov. </a:t>
            </a:r>
            <a:r>
              <a:rPr lang="sl-SI" sz="3600" dirty="0"/>
              <a:t>Z</a:t>
            </a:r>
            <a:r>
              <a:rPr lang="sl-SI" sz="3600" dirty="0" smtClean="0"/>
              <a:t>animal se je tudi za arheologijo, numizmatiko, rudarstvo, železarstvo, botaniko in ornitologijo.</a:t>
            </a:r>
            <a:br>
              <a:rPr lang="sl-SI" sz="3600" dirty="0" smtClean="0"/>
            </a:br>
            <a:r>
              <a:rPr lang="sl-SI" sz="3600" dirty="0"/>
              <a:t> </a:t>
            </a:r>
            <a:r>
              <a:rPr lang="sl-SI" sz="3600" dirty="0" smtClean="0"/>
              <a:t>                         </a:t>
            </a:r>
            <a:r>
              <a:rPr lang="sl-SI" b="1" dirty="0" smtClean="0"/>
              <a:t>VALENTIN VODNIK</a:t>
            </a:r>
            <a:endParaRPr lang="sl-SI" b="1" dirty="0"/>
          </a:p>
        </p:txBody>
      </p:sp>
      <p:pic>
        <p:nvPicPr>
          <p:cNvPr id="2" name="Slika 1"/>
          <p:cNvPicPr>
            <a:picLocks noChangeAspect="1"/>
          </p:cNvPicPr>
          <p:nvPr/>
        </p:nvPicPr>
        <p:blipFill>
          <a:blip r:embed="rId2"/>
          <a:stretch>
            <a:fillRect/>
          </a:stretch>
        </p:blipFill>
        <p:spPr>
          <a:xfrm>
            <a:off x="7866042" y="3543533"/>
            <a:ext cx="3256229" cy="3134758"/>
          </a:xfrm>
          <a:prstGeom prst="rect">
            <a:avLst/>
          </a:prstGeom>
        </p:spPr>
      </p:pic>
    </p:spTree>
    <p:extLst>
      <p:ext uri="{BB962C8B-B14F-4D97-AF65-F5344CB8AC3E}">
        <p14:creationId xmlns:p14="http://schemas.microsoft.com/office/powerpoint/2010/main" val="1310381978"/>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28472" y="187287"/>
            <a:ext cx="10883306" cy="5133860"/>
          </a:xfrm>
        </p:spPr>
        <p:txBody>
          <a:bodyPr>
            <a:normAutofit fontScale="90000"/>
          </a:bodyPr>
          <a:lstStyle/>
          <a:p>
            <a:r>
              <a:rPr lang="sl-SI" b="1" dirty="0" smtClean="0"/>
              <a:t>37. </a:t>
            </a:r>
            <a:r>
              <a:rPr lang="sl-SI" sz="3600" b="1" dirty="0" smtClean="0"/>
              <a:t>Kaj bi naj iskal oz. s čim bi se naj ukvarjal </a:t>
            </a:r>
            <a:r>
              <a:rPr lang="sl-SI" sz="3600" dirty="0" smtClean="0"/>
              <a:t>celo življenje francoski alkimist Nicolas </a:t>
            </a:r>
            <a:r>
              <a:rPr lang="sl-SI" sz="3600" dirty="0" err="1" smtClean="0"/>
              <a:t>Flamel</a:t>
            </a:r>
            <a:r>
              <a:rPr lang="sl-SI" sz="3600" dirty="0" smtClean="0"/>
              <a:t>? Živel je v 14. stoletju in ta zadeva že več stoletij vznemirja ume znanstvenikov in navadnih smrtnikov, saj naj bi ta skrivnostni material imel neverjetne lastnosti. Z njegovo pomočjo naj bi se lahko kovina   spremenila v zlato. Žal njegovega obstaja do dandanes še niso potrdili. Namig: naslov ene izmed knjig v Harry Potterju se imenuje čisto enako kot ta reč (tudi omenjena oseba nastopa v tej knjigi).</a:t>
            </a:r>
            <a:br>
              <a:rPr lang="sl-SI" sz="3600" dirty="0" smtClean="0"/>
            </a:br>
            <a:r>
              <a:rPr lang="sl-SI" sz="3600" dirty="0"/>
              <a:t> </a:t>
            </a:r>
            <a:r>
              <a:rPr lang="sl-SI" sz="3600" dirty="0" smtClean="0"/>
              <a:t/>
            </a:r>
            <a:br>
              <a:rPr lang="sl-SI" sz="3600" dirty="0" smtClean="0"/>
            </a:br>
            <a:r>
              <a:rPr lang="sl-SI" sz="4000" b="1" dirty="0"/>
              <a:t> </a:t>
            </a:r>
            <a:r>
              <a:rPr lang="sl-SI" sz="4000" b="1" dirty="0" smtClean="0"/>
              <a:t/>
            </a:r>
            <a:br>
              <a:rPr lang="sl-SI" sz="4000" b="1" dirty="0" smtClean="0"/>
            </a:br>
            <a:r>
              <a:rPr lang="sl-SI" sz="4000" b="1" dirty="0"/>
              <a:t> </a:t>
            </a:r>
            <a:r>
              <a:rPr lang="sl-SI" sz="4000" b="1" dirty="0" smtClean="0"/>
              <a:t>KAMEN  MODROSTI</a:t>
            </a:r>
            <a:r>
              <a:rPr lang="sl-SI" dirty="0" smtClean="0"/>
              <a:t/>
            </a:r>
            <a:br>
              <a:rPr lang="sl-SI" dirty="0" smtClean="0"/>
            </a:br>
            <a:endParaRPr lang="sl-SI" dirty="0"/>
          </a:p>
        </p:txBody>
      </p:sp>
      <p:pic>
        <p:nvPicPr>
          <p:cNvPr id="2" name="Slika 1"/>
          <p:cNvPicPr>
            <a:picLocks noChangeAspect="1"/>
          </p:cNvPicPr>
          <p:nvPr/>
        </p:nvPicPr>
        <p:blipFill>
          <a:blip r:embed="rId2"/>
          <a:stretch>
            <a:fillRect/>
          </a:stretch>
        </p:blipFill>
        <p:spPr>
          <a:xfrm>
            <a:off x="9428821" y="4328940"/>
            <a:ext cx="1555110" cy="2358298"/>
          </a:xfrm>
          <a:prstGeom prst="rect">
            <a:avLst/>
          </a:prstGeom>
        </p:spPr>
      </p:pic>
    </p:spTree>
    <p:extLst>
      <p:ext uri="{BB962C8B-B14F-4D97-AF65-F5344CB8AC3E}">
        <p14:creationId xmlns:p14="http://schemas.microsoft.com/office/powerpoint/2010/main" val="835529473"/>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71180" y="-1355075"/>
            <a:ext cx="10377889" cy="6885542"/>
          </a:xfrm>
        </p:spPr>
        <p:txBody>
          <a:bodyPr>
            <a:normAutofit/>
          </a:bodyPr>
          <a:lstStyle/>
          <a:p>
            <a:r>
              <a:rPr lang="sl-SI" sz="3600" b="1" dirty="0" smtClean="0"/>
              <a:t>38.  Kateri znani baročni skladatelj </a:t>
            </a:r>
            <a:r>
              <a:rPr lang="sl-SI" sz="3600" dirty="0" smtClean="0"/>
              <a:t>je na sliki? Dobil je naziv „rdeči duhovnik“ zaradi svojega poklica ter izrazito rdečih las. Skomponiral je 187 violinskih koncertov ter še številne simfonije, sonate in opere. Pisal je pa tudi cerkveno glasbo. Napisal je tudi eno najbolj uspešnih in največkrat poslušanih programskih glasb v celotni glasbeni zgodovini- Štirje letni časi.                                                 </a:t>
            </a:r>
            <a:r>
              <a:rPr lang="sl-SI" sz="4000" b="1" dirty="0" smtClean="0"/>
              <a:t>ANTONIO VIVALDI      </a:t>
            </a:r>
            <a:endParaRPr lang="sl-SI" sz="4000" b="1" dirty="0"/>
          </a:p>
        </p:txBody>
      </p:sp>
      <p:pic>
        <p:nvPicPr>
          <p:cNvPr id="2" name="Slika 1"/>
          <p:cNvPicPr>
            <a:picLocks noChangeAspect="1"/>
          </p:cNvPicPr>
          <p:nvPr/>
        </p:nvPicPr>
        <p:blipFill>
          <a:blip r:embed="rId2"/>
          <a:stretch>
            <a:fillRect/>
          </a:stretch>
        </p:blipFill>
        <p:spPr>
          <a:xfrm>
            <a:off x="6682979" y="3520578"/>
            <a:ext cx="3810000" cy="2857500"/>
          </a:xfrm>
          <a:prstGeom prst="rect">
            <a:avLst/>
          </a:prstGeom>
        </p:spPr>
      </p:pic>
    </p:spTree>
    <p:extLst>
      <p:ext uri="{BB962C8B-B14F-4D97-AF65-F5344CB8AC3E}">
        <p14:creationId xmlns:p14="http://schemas.microsoft.com/office/powerpoint/2010/main" val="3930819961"/>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341523" y="377316"/>
            <a:ext cx="11631021" cy="4800611"/>
          </a:xfrm>
        </p:spPr>
        <p:txBody>
          <a:bodyPr>
            <a:noAutofit/>
          </a:bodyPr>
          <a:lstStyle/>
          <a:p>
            <a:r>
              <a:rPr lang="sl-SI" sz="3600" b="1" dirty="0" smtClean="0"/>
              <a:t>39. Kako se imenuje </a:t>
            </a:r>
            <a:r>
              <a:rPr lang="sl-SI" sz="3600" dirty="0" smtClean="0"/>
              <a:t> oseba na sliki, „</a:t>
            </a:r>
            <a:r>
              <a:rPr lang="sl-SI" sz="3600" dirty="0" err="1" smtClean="0"/>
              <a:t>Birdman</a:t>
            </a:r>
            <a:r>
              <a:rPr lang="sl-SI" sz="3600" dirty="0" smtClean="0"/>
              <a:t>“, ki velja za enega najboljših rolkarjev na svetu in velja za Michaela </a:t>
            </a:r>
            <a:r>
              <a:rPr lang="sl-SI" sz="3600" dirty="0" smtClean="0"/>
              <a:t>Jordana </a:t>
            </a:r>
            <a:r>
              <a:rPr lang="sl-SI" sz="3600" dirty="0" smtClean="0"/>
              <a:t>rolkanja. Nastopa v številnih reklamah, njegov lik se pojavlja tudi v raznih nanizankah ter filmih . Leta 2000 je podpisal pogodbo z založnikom računalniških iger </a:t>
            </a:r>
            <a:r>
              <a:rPr lang="sl-SI" sz="3600" dirty="0" err="1" smtClean="0"/>
              <a:t>Activision</a:t>
            </a:r>
            <a:r>
              <a:rPr lang="sl-SI" sz="3600" dirty="0" smtClean="0"/>
              <a:t> za uporabo njegove podobe v video igri. Znan je njegov 900-stopinjski obrat, ki ga je izvedel prvič leta 1999.</a:t>
            </a:r>
            <a:br>
              <a:rPr lang="sl-SI" sz="3600" dirty="0" smtClean="0"/>
            </a:br>
            <a:r>
              <a:rPr lang="sl-SI" sz="3600" dirty="0"/>
              <a:t/>
            </a:r>
            <a:br>
              <a:rPr lang="sl-SI" sz="3600" dirty="0"/>
            </a:br>
            <a:r>
              <a:rPr lang="sl-SI" b="1" dirty="0" smtClean="0"/>
              <a:t/>
            </a:r>
            <a:br>
              <a:rPr lang="sl-SI" b="1" dirty="0" smtClean="0"/>
            </a:br>
            <a:r>
              <a:rPr lang="sl-SI" b="1" dirty="0"/>
              <a:t> </a:t>
            </a:r>
            <a:r>
              <a:rPr lang="sl-SI" b="1" dirty="0" smtClean="0"/>
              <a:t>                                                    TONY HAWK</a:t>
            </a:r>
            <a:endParaRPr lang="sl-SI" b="1" dirty="0"/>
          </a:p>
        </p:txBody>
      </p:sp>
      <p:pic>
        <p:nvPicPr>
          <p:cNvPr id="2" name="Slika 1"/>
          <p:cNvPicPr>
            <a:picLocks noChangeAspect="1"/>
          </p:cNvPicPr>
          <p:nvPr/>
        </p:nvPicPr>
        <p:blipFill>
          <a:blip r:embed="rId2"/>
          <a:stretch>
            <a:fillRect/>
          </a:stretch>
        </p:blipFill>
        <p:spPr>
          <a:xfrm>
            <a:off x="787820" y="3713545"/>
            <a:ext cx="4667250" cy="3000375"/>
          </a:xfrm>
          <a:prstGeom prst="rect">
            <a:avLst/>
          </a:prstGeom>
        </p:spPr>
      </p:pic>
    </p:spTree>
    <p:extLst>
      <p:ext uri="{BB962C8B-B14F-4D97-AF65-F5344CB8AC3E}">
        <p14:creationId xmlns:p14="http://schemas.microsoft.com/office/powerpoint/2010/main" val="2347175089"/>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52856" y="377317"/>
            <a:ext cx="10515600" cy="1325563"/>
          </a:xfrm>
        </p:spPr>
        <p:txBody>
          <a:bodyPr>
            <a:normAutofit/>
          </a:bodyPr>
          <a:lstStyle/>
          <a:p>
            <a:r>
              <a:rPr lang="sl-SI" b="1" dirty="0" smtClean="0"/>
              <a:t>40.</a:t>
            </a:r>
            <a:r>
              <a:rPr lang="sl-SI" dirty="0" smtClean="0"/>
              <a:t> </a:t>
            </a:r>
            <a:r>
              <a:rPr lang="sl-SI" b="1" dirty="0" smtClean="0"/>
              <a:t>Kateri poletni športi </a:t>
            </a:r>
            <a:r>
              <a:rPr lang="sl-SI" b="1" u="sng" dirty="0" smtClean="0"/>
              <a:t>niso</a:t>
            </a:r>
            <a:r>
              <a:rPr lang="sl-SI" dirty="0" smtClean="0"/>
              <a:t> bili nikoli na uradnem programu poletnih olimpijskih iger?</a:t>
            </a:r>
            <a:endParaRPr lang="sl-SI" dirty="0"/>
          </a:p>
        </p:txBody>
      </p:sp>
      <p:sp>
        <p:nvSpPr>
          <p:cNvPr id="7" name="PoljeZBesedilom 6"/>
          <p:cNvSpPr txBox="1"/>
          <p:nvPr/>
        </p:nvSpPr>
        <p:spPr>
          <a:xfrm>
            <a:off x="4121972" y="1702880"/>
            <a:ext cx="3289688" cy="4524315"/>
          </a:xfrm>
          <a:prstGeom prst="rect">
            <a:avLst/>
          </a:prstGeom>
          <a:noFill/>
        </p:spPr>
        <p:txBody>
          <a:bodyPr wrap="square" rtlCol="0">
            <a:spAutoFit/>
          </a:bodyPr>
          <a:lstStyle/>
          <a:p>
            <a:r>
              <a:rPr lang="sl-SI" sz="2400" b="1" dirty="0" smtClean="0"/>
              <a:t>A) BOWLING </a:t>
            </a:r>
          </a:p>
          <a:p>
            <a:endParaRPr lang="sl-SI" sz="2400" b="1" dirty="0" smtClean="0"/>
          </a:p>
          <a:p>
            <a:r>
              <a:rPr lang="sl-SI" sz="2400" b="1" dirty="0" smtClean="0"/>
              <a:t>B)AMERIŠKI  NOGOMET</a:t>
            </a:r>
            <a:br>
              <a:rPr lang="sl-SI" sz="2400" b="1" dirty="0" smtClean="0"/>
            </a:br>
            <a:r>
              <a:rPr lang="sl-SI" sz="2400" b="1" dirty="0" smtClean="0"/>
              <a:t/>
            </a:r>
            <a:br>
              <a:rPr lang="sl-SI" sz="2400" b="1" dirty="0" smtClean="0"/>
            </a:br>
            <a:r>
              <a:rPr lang="sl-SI" sz="2400" b="1" dirty="0" smtClean="0"/>
              <a:t>C) BALINANJE</a:t>
            </a:r>
            <a:r>
              <a:rPr lang="sl-SI" sz="2400" dirty="0" smtClean="0"/>
              <a:t/>
            </a:r>
            <a:br>
              <a:rPr lang="sl-SI" sz="2400" dirty="0" smtClean="0"/>
            </a:br>
            <a:r>
              <a:rPr lang="sl-SI" sz="2400" dirty="0" smtClean="0"/>
              <a:t/>
            </a:r>
            <a:br>
              <a:rPr lang="sl-SI" sz="2400" dirty="0" smtClean="0"/>
            </a:br>
            <a:r>
              <a:rPr lang="sl-SI" sz="2400" dirty="0" smtClean="0"/>
              <a:t>D) KARATE  (2020)</a:t>
            </a:r>
          </a:p>
          <a:p>
            <a:r>
              <a:rPr lang="sl-SI" sz="2400" dirty="0" smtClean="0"/>
              <a:t/>
            </a:r>
            <a:br>
              <a:rPr lang="sl-SI" sz="2400" dirty="0" smtClean="0"/>
            </a:br>
            <a:r>
              <a:rPr lang="sl-SI" sz="2400" dirty="0" smtClean="0"/>
              <a:t>E) SOFTBALL (1996,200, 2004, 2008, 2020)</a:t>
            </a:r>
          </a:p>
          <a:p>
            <a:r>
              <a:rPr lang="sl-SI" sz="2400" dirty="0" smtClean="0"/>
              <a:t/>
            </a:r>
            <a:br>
              <a:rPr lang="sl-SI" sz="2400" dirty="0" smtClean="0"/>
            </a:br>
            <a:r>
              <a:rPr lang="sl-SI" sz="2400" dirty="0" smtClean="0"/>
              <a:t>F) PLEZANJE (2020)</a:t>
            </a:r>
            <a:endParaRPr lang="sl-SI" sz="2400" dirty="0"/>
          </a:p>
        </p:txBody>
      </p:sp>
    </p:spTree>
    <p:extLst>
      <p:ext uri="{BB962C8B-B14F-4D97-AF65-F5344CB8AC3E}">
        <p14:creationId xmlns:p14="http://schemas.microsoft.com/office/powerpoint/2010/main" val="933883193"/>
      </p:ext>
    </p:extLst>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spTree>
    <p:extLst>
      <p:ext uri="{BB962C8B-B14F-4D97-AF65-F5344CB8AC3E}">
        <p14:creationId xmlns:p14="http://schemas.microsoft.com/office/powerpoint/2010/main" val="3226339318"/>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spTree>
    <p:extLst>
      <p:ext uri="{BB962C8B-B14F-4D97-AF65-F5344CB8AC3E}">
        <p14:creationId xmlns:p14="http://schemas.microsoft.com/office/powerpoint/2010/main" val="2199418555"/>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28038" y="469557"/>
            <a:ext cx="11131296" cy="3669957"/>
          </a:xfrm>
        </p:spPr>
        <p:txBody>
          <a:bodyPr>
            <a:noAutofit/>
          </a:bodyPr>
          <a:lstStyle/>
          <a:p>
            <a:r>
              <a:rPr lang="sl-SI" sz="3600" b="1" u="sng" dirty="0" smtClean="0"/>
              <a:t>TIEBREAK vprašanje:</a:t>
            </a:r>
            <a:br>
              <a:rPr lang="sl-SI" sz="3600" b="1" u="sng" dirty="0" smtClean="0"/>
            </a:br>
            <a:r>
              <a:rPr lang="sl-SI" sz="3600" dirty="0"/>
              <a:t/>
            </a:r>
            <a:br>
              <a:rPr lang="sl-SI" sz="3600" dirty="0"/>
            </a:br>
            <a:r>
              <a:rPr lang="sl-SI" sz="3600" b="1" dirty="0" smtClean="0"/>
              <a:t>Koliko je naselij v Sloveniji </a:t>
            </a:r>
            <a:r>
              <a:rPr lang="sl-SI" sz="3600" dirty="0" smtClean="0"/>
              <a:t>(podatek iz leta 2022), katera </a:t>
            </a:r>
            <a:r>
              <a:rPr lang="sl-SI" sz="3600" b="1" dirty="0" smtClean="0"/>
              <a:t>nimajo </a:t>
            </a:r>
            <a:r>
              <a:rPr lang="sl-SI" sz="3600" dirty="0" smtClean="0"/>
              <a:t>prebivalcev?</a:t>
            </a:r>
            <a:r>
              <a:rPr lang="sl-SI" sz="3600" b="1" dirty="0"/>
              <a:t/>
            </a:r>
            <a:br>
              <a:rPr lang="sl-SI" sz="3600" b="1" dirty="0"/>
            </a:br>
            <a:endParaRPr lang="sl-SI" sz="3600" b="1" dirty="0"/>
          </a:p>
        </p:txBody>
      </p:sp>
    </p:spTree>
    <p:extLst>
      <p:ext uri="{BB962C8B-B14F-4D97-AF65-F5344CB8AC3E}">
        <p14:creationId xmlns:p14="http://schemas.microsoft.com/office/powerpoint/2010/main" val="2316047767"/>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EC6135-E6C5-4247-9D7B-D9BAB2A19B77}">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2440</TotalTime>
  <Words>2559</Words>
  <Application>Microsoft Office PowerPoint</Application>
  <PresentationFormat>Po meri</PresentationFormat>
  <Paragraphs>176</Paragraphs>
  <Slides>103</Slides>
  <Notes>0</Notes>
  <HiddenSlides>0</HiddenSlides>
  <MMClips>0</MMClips>
  <ScaleCrop>false</ScaleCrop>
  <HeadingPairs>
    <vt:vector size="4" baseType="variant">
      <vt:variant>
        <vt:lpstr>Tema</vt:lpstr>
      </vt:variant>
      <vt:variant>
        <vt:i4>1</vt:i4>
      </vt:variant>
      <vt:variant>
        <vt:lpstr>Naslovi diapozitivov</vt:lpstr>
      </vt:variant>
      <vt:variant>
        <vt:i4>103</vt:i4>
      </vt:variant>
    </vt:vector>
  </HeadingPairs>
  <TitlesOfParts>
    <vt:vector size="104" baseType="lpstr">
      <vt:lpstr>Office Theme</vt:lpstr>
      <vt:lpstr>PowerPointova predstavitev</vt:lpstr>
      <vt:lpstr>PowerPointova predstavitev</vt:lpstr>
      <vt:lpstr>PowerPointova predstavitev</vt:lpstr>
      <vt:lpstr>0. vprašanje   Transibirska železnica je najdaljša železniška proga na svetu. Meri okrog 9.200 km, preči 16 večjih rek ter 8 časovnih pasov.  Koliko mostov preči ta železnica (v eni smeri)?</vt:lpstr>
      <vt:lpstr>PowerPointova predstavitev</vt:lpstr>
      <vt:lpstr>PowerPointova predstavitev</vt:lpstr>
      <vt:lpstr>  Odgovor na 0. vprašanje   Transibirska železnica je najdaljša železniška proga na svetu. Meri okrog 9.200 km, preči 16 večjih rek ter 8 časovnih pasov. Koliko mostov preči ta železnica (v eni smeri)?  3901 mostov</vt:lpstr>
      <vt:lpstr>PowerPointova predstavitev</vt:lpstr>
      <vt:lpstr>   1. 23.3. je „praznik“ katere „religije“, katera ne slavi nobenega Boga oz. ne verjame v nobenega Boga? Takih pripadnikov naj bi bilo okrog 2% svetovne populacije.</vt:lpstr>
      <vt:lpstr>PowerPointova predstavitev</vt:lpstr>
      <vt:lpstr>3.  POIMENUJ OSEBNOSTI </vt:lpstr>
      <vt:lpstr>PowerPointova predstavitev</vt:lpstr>
      <vt:lpstr>PowerPointova predstavitev</vt:lpstr>
      <vt:lpstr>   5. Koliko ekip bo na naslednjem svetovnem prvenstvu leta 2026, ki bo potekalo  v ZDA, Kanadi in Mehiki? </vt:lpstr>
      <vt:lpstr>PowerPointova predstavitev</vt:lpstr>
      <vt:lpstr>PowerPointova predstavitev</vt:lpstr>
      <vt:lpstr> 8. Kako  se imenuje buča sliki? Hkrati se tako imenuje tudi drugi največji japonski otok.</vt:lpstr>
      <vt:lpstr>9. Kako se imenuje nezaželena elektronska pošta? Izraz izvira iz znamenitega skeča Monty Python, kateri je bil prvič predvajan leta 1970 (sezona 2, epizoda 12)?                                </vt:lpstr>
      <vt:lpstr>10. Kateri znameniti kanal je za šest dni blokirala ladja (Ever Given) na sliki? S tem je povzročila ogromne finančne izgube celotni svetovni ekonomiji. </vt:lpstr>
      <vt:lpstr>11. POIMENUJ STRIPA  A)                                                 B)  </vt:lpstr>
      <vt:lpstr>  12. Kdo je umetnik  na sliki? </vt:lpstr>
      <vt:lpstr>PowerPointova predstavitev</vt:lpstr>
      <vt:lpstr>14. Katera država  ima najvišjo povprečno nadmorsko višino (okrog 3280 m)?  Namig: tako se imenujeta  tudi država v J Aziji in vnetljiv, brezbarven plin, ki ga je lahko utekočiniti in se uporablja predvsem kot gorivo za plinske štedilnike, vžigalnike cigaret in plinske pečice. </vt:lpstr>
      <vt:lpstr>15. Kdo  je izrekel znamenito frazo: „Ecce homo“ („To je človek“)? </vt:lpstr>
      <vt:lpstr>16. Preživele iz potopa katere ladje je rešila ladja na spodnji sliki?                                                                         </vt:lpstr>
      <vt:lpstr> 17. Kdo stanuje(ta) v tej ulici?</vt:lpstr>
      <vt:lpstr> 18. Pred kratkim, prvega marca letos, v 89. letu starosti, je preminil rekorder(13 golov) na enem svetovnem prvenstvu v nogometu, Just Fontaine (spodaj na sliki). To mu je uspelo leta 1958 na Švedskem. Kdo pa je prvič kot 17- letnik zablestel na tem prvenstvu ( 6 golov)? Prav tako je ta oseba postavila rekord kot najmlajša oseba, ki je kadarkoli zadela na svetovnih prvenstvih (17 let, 239 dni).</vt:lpstr>
      <vt:lpstr>19. Kako se imenuje planet na katerem se dogaja spodnji film, ki je letos v kinih doživel svojo drugo izdajo (prva je bila leta 2009)?  </vt:lpstr>
      <vt:lpstr>20. KATERI IGRALCI NISO NIKOLI DOBILI OSKARJA?</vt:lpstr>
      <vt:lpstr>PowerPointova predstavitev</vt:lpstr>
      <vt:lpstr>   1. 23.3. je „praznik“ katere „religije“, katera ne slavi nobenega Boga oz. ne verjame v nobenega Boga? Takih pripadnikov naj bi bilo okrog 2% svetovne populacije.         ATEIZMA</vt:lpstr>
      <vt:lpstr>PowerPointova predstavitev</vt:lpstr>
      <vt:lpstr>3.  POIMENUJ OSEBNOSTI </vt:lpstr>
      <vt:lpstr>PowerPointova predstavitev</vt:lpstr>
      <vt:lpstr>PowerPointova predstavitev</vt:lpstr>
      <vt:lpstr>   5. Koliko ekip bo na naslednjem svetovnem prvenstvu leta 2026, ki bo potekalo  v ZDA, Kanadi in Mehiki?        48 </vt:lpstr>
      <vt:lpstr>PowerPointova predstavitev</vt:lpstr>
      <vt:lpstr>PowerPointova predstavitev</vt:lpstr>
      <vt:lpstr> 8. Kako  se imenuje buča sliki? Hkrati se tako imenuje tudi drugi največji japonski otok.                                              HOKAIDO</vt:lpstr>
      <vt:lpstr>9. Kako se imenuje nezaželena elektronska pošta? Izraz izvira iz znamenitega skeča Monty Python, kateri je bil prvič predvajan leta 1970 (sezona 2, epizoda 12)?                                SPAM</vt:lpstr>
      <vt:lpstr>10. Kateri znameniti kanal je za šest dni blokirala ladja (Ever Given) na sliki? S tem je povzročila ogromne finančne izgube celotni svetovni ekonomiji.                                                                        SUEŠKI KANAL</vt:lpstr>
      <vt:lpstr>11. POIMENUJ STRIPA  A)       HULK                                  B)  ZAGOR </vt:lpstr>
      <vt:lpstr>  12. Kdo je  umetnik na sliki?                                     SALVADOR DALI </vt:lpstr>
      <vt:lpstr>PowerPointova predstavitev</vt:lpstr>
      <vt:lpstr>14. Katera država  ima najvišjo povprečno nadmorsko višino (okrog 3280 m)?  Namig: tako se imenujeta  tudi država v J Aziji in vnetljiv, brezbarven plin, ki ga je lahko utekočiniti in se uporablja predvsem kot gorivo za plinske štedilnike, vžigalnike cigaret in plinske pečice.                                      BUTAN</vt:lpstr>
      <vt:lpstr>15. Kdo  je izrekel znamenito frazo: „Ecce homo“ („To je človek“)?       PONCIJ PILAT </vt:lpstr>
      <vt:lpstr>16. Preživele iz potopa katere ladje je rešila ladja na spodnji sliki?       TITANIKA                                                                    </vt:lpstr>
      <vt:lpstr> 17. Kdo stranuje(ta) v tej ulici?  SHERLOCK HOLMES IN DOCTOR WATSON</vt:lpstr>
      <vt:lpstr> 18. Pred kratkim, prvega marca letos, v 89. letu starosti, je preminil rekorder(13 golov) na enem svetovnem prvenstvu v nogometu, Just Fontaine (spodaj na sliki). To mu je uspelo leta 1958 na Švedskem. Kdo pa je prvič kot 17- letnik zablestel na tem prvenstvu (6 golov)? Prav tako je ta oseba postavila rekord kot najmlajša oseba, ki je kadarkoli zadela na svetovnih prvenstvih (17 let, 239 dni).     PELE</vt:lpstr>
      <vt:lpstr>19. Kako se imenuje planet na katerem se dogaja spodnji film, ki je letos v kinih doživel svojo drugo izdajo (prva je bila leta 2009)?           PANDORA   </vt:lpstr>
      <vt:lpstr>20. KATERI IGRALCI NISO NIKOLI DOBILI OSKARJA?</vt:lpstr>
      <vt:lpstr>PowerPointova predstavitev</vt:lpstr>
      <vt:lpstr>PowerPointova predstavitev</vt:lpstr>
      <vt:lpstr>21. Simbol katerega družbenega omrežja je na sliki? </vt:lpstr>
      <vt:lpstr>22. Katera je največja evropska zver (njeno latinsko ime je ursus actos)? </vt:lpstr>
      <vt:lpstr>23. Poimenuj državo </vt:lpstr>
      <vt:lpstr>23. Poimenuj državo </vt:lpstr>
      <vt:lpstr>         24. Kdo  je bil učitelj Aleksandru Velikemu?  Ta   starogrški filozof se je rodil v Stagiri, grški koloniji na makedonskem polotoku  ter je napisal številna dela: Politika, Retorika, Poetika, Ekonomika, Fizika, Zgodovina živih bitij,… Ustanovil je tudi filozofsko šolo pod nazivom Licej.</vt:lpstr>
      <vt:lpstr>25. Kako se imenuje slovanski bog ognja?  Namig: podobno se imenuje nagrada, ki jo vsako leto od 1991 podeljuje časnik Delo za najboljši slovenski roman za preteklo leto.</vt:lpstr>
      <vt:lpstr>26. Katero od naštetih števil je deljivo z  9?</vt:lpstr>
      <vt:lpstr>27. Kako se imenuje ta znana prekmurska jed, „krompirjevi žganci“, ki bi se naj načeloma pripravljala iz starega krompirja ter naj bi v osnovi vsebovala tudi moko, kislo smetano?</vt:lpstr>
      <vt:lpstr>28.</vt:lpstr>
      <vt:lpstr>29. Kako se imenuje roman  češko – avstrijskega pisatelja  Franza Kafke, ki je izšel leta 1925, deset let po njegovi smrti in velja za eno njegovih najbolj znanih del (zraven Preobrazbe, Grada in Amerike) ter eno najpomembnejših eksistencialističnih literarnih del 20. stoletja z glavnim junakom, ki se imenuje Jozef K?  Začne se tako „ Nekdo je moral oklevetati Jozefa K., ker je čeprav ni naredil nič narobe, nekega jutra bil aretiran…“</vt:lpstr>
      <vt:lpstr>PowerPointova predstavitev</vt:lpstr>
      <vt:lpstr>31. Kako se imenuje rastlina, trajnica z zdravilnimi učinki, na sliki? Uvrščamo jo v rod lukov, saj ima tudi vzdevek „divji česen“. Pri nabiranju te rastline moramo biti zelo previdni, da je ne zamenjamo za strupen jesenski podlesek, čmeriko  ali šmarnice.</vt:lpstr>
      <vt:lpstr>32. Kako se imenuje mesto na sredozemski obali Ligurije v severozahodni Italiji, znano po glasbenem festivalu in kolesarski klasiki, ki se je odvila prejšnji teden z začetkom dirke v Milanu? </vt:lpstr>
      <vt:lpstr>33. Švicarski smučar Marco Odermatt je imel letos res impozantno sezono, saj je porušil številne rekorde. Zbral je 13 zmag, kar 22- krat je bil na zmagovalnem odru in zbral je tudi največjo število točk (2042) v svetovnem pokalu v moški konkurenci. To magično mejo 2000 točk mu je uspelo kot drugemu v zgodovini. Prva oseba, ki je to dosegla leta 2000 (prav tako je zbrala 2000 točk) in ki jo mi iščemo, ima  vzdevek „Herminator“. Poimenujte to osebo?</vt:lpstr>
      <vt:lpstr>34. Kako se imenuje švedska tovarna avtomobilov, ki ima sedež v Trollhättnu in se že vrsto let spopada s finančnimi težavami ? Ustanovljena je bila leta 1945, prvi serijski avtomobil so predstavili leta 1968 (model …. 92). Še leta 2003 so izdelali 130 tisoč avtomobilov na leto, nato pa je proizvodnja začela naglo padati. Leta 2010 so razglasili insolventnost in jih je naprej prevzel General Motors, nato nizozemski Spyker, nazadnje od leta 2011 pa so prisotni kitajski investitorji, vendar se stanje v podjetju ni kaj dosti izboljšalo.</vt:lpstr>
      <vt:lpstr>35. Katera nagrada v kratici EGOT manjka? Emmy, Grammy, Oscar,… ? Do letošnjega leta je osvojilo to priznanje 18 oseb. Pri nas je to tudi skrajšano moško ime, ki pa ni več popularno. Za dodatno točko navedite vsaj eno osebo (od teh 18), ki je to nagrado že osvojilo.</vt:lpstr>
      <vt:lpstr>36. Kdo je napisal leta 1811 pesem oz. odo Ilirija Oživljena? Bila je posvečena Napoleonu ter Ilirskim provincam (1809-1813). Po njem se imenuje tudi dom na Velem polju pri Bohinjskem jezeru. Velja za začetnika planinske poezije, bil je med začetniki gorništva pri nas(vodil odprave na Triglav) in velja za prvega slovenskega novinarja, urednika (prvi slovenski časopis Lublanske novice 1797-1800), pisca šolskih učbenikov. Zanimal se je tudi za arheologijo, numizmatiko, rudarstvo, železarstvo, botaniko in ornitologijo.</vt:lpstr>
      <vt:lpstr>37. Kaj bi naj iskal oz. s čim bi se naj ukvarjal celo življenje francoski alkimist Nicolas Flamel? Živel je v 14. stoletju in ta zadeva že več stoletij vznemirja ume znanstvenikov in navadnih smrtnikov, saj naj bi ta skrivnostni material imel neverjetne lastnosti. Z njegovo pomočjo naj bi se lahko kovina   spremenila v zlato. Žal njegovega obstaja do dandanes še niso potrdili. Namig: naslov ene izmed knjig v Harry Potterju se imenuje čisto enako kot ta reč (tudi omenjena oseba nastopa v tej knjigi). </vt:lpstr>
      <vt:lpstr>38.  Kateri znani baročni skladatelj je na sliki? Dobil je naziv „rdeči duhovnik“ zaradi svojega poklica ter izrazito rdečih las. Skomponiral je 187 violinskih koncertov ter še številne simfonije, sonate in opere. Pisal je pa tudi cerkveno glasbo. Napisal je tudi eno najbolj uspešnih in največkrat poslušanih programskih glasb v celotni glasbeni zgodovini.</vt:lpstr>
      <vt:lpstr>39. Kako se imenuje  oseba na sliki, „Birdman“, ki velja za enega najboljših rolkarjev na svetu in velja za Michaela Jordana rolkanja. Nastopa v številnih reklamah, njegov lik se pojavlja tudi v raznih nanizankah ter filmih . Leta 2000 je podpisal pogodbo z založnikom računalniških iger Activision za uporabo njegove podobe v video igri. Znan je njegov 900-stopinjski obrat, ki ga je izvedel prvič leta 1999.</vt:lpstr>
      <vt:lpstr>40. Kateri poletni športi niso bili nikoli na uradnem programu poletnih olimpijskih iger?</vt:lpstr>
      <vt:lpstr>PowerPointova predstavitev</vt:lpstr>
      <vt:lpstr>21. Simbol katerega družbenega omrežja je na sliki?                           TWITTER </vt:lpstr>
      <vt:lpstr>22. Katera je največja evropska zver (njeno latinsko ime je ursus actos)?                   RJAVI MEDVED </vt:lpstr>
      <vt:lpstr>23. Poimenuj državo </vt:lpstr>
      <vt:lpstr>23. Poimenuj državo </vt:lpstr>
      <vt:lpstr>         24. Kdo  je bil učitelj Aleksandru Velikemu?  Ta   starogrški filozof se je rodil v Stagiri, grški koloniji na makedonskem polotoku  ter je napisal številna dela: Politika, Retorika, Poetika, Ekonomika, Fizika, Zgodovina živih bitij,… Ustanovil je tudi filozofsko šolo pod nazivom Licej.            ARISTOTEL</vt:lpstr>
      <vt:lpstr>25. Kako se imenuje slovanski bog ognja?  Namig: podobno se imenuje nagrada, ki jo vsako leto od 1991 podeljuje časnik Delo za najboljši slovenski roma za preteklo leto                                         .                                    KRESNIK </vt:lpstr>
      <vt:lpstr>26. Katero od naštetih števil je deljivo z  9? Vsota števk mora biti deljiva z 9</vt:lpstr>
      <vt:lpstr>27. Kako se imenuje ta znana prekmurska jed, „krompirjevi žganci“, ki  naj bi se  načeloma pripravljala iz starega krompirja ter naj bi v osnovi vsebovala tudi moko, kislo smetano?                                                     Dödoli</vt:lpstr>
      <vt:lpstr>28.</vt:lpstr>
      <vt:lpstr>29. Kako se imenuje roman  češko – avstrijskega pisatelja  Franza Kafke, ki je izšel leta 1925, deset let po njegovi smrti in velja za eno njegovih najbolj znanih del (zraven Preobrazbe, Grada in Amerike) ter eno najpomembnejših eksistencialističnih literarnih del 20. stoletja z glavnim junakom, ki se imenuje Jozef K.?  Začne se tako „ Nekdo je moral oklevetati Jozefa K., ker je čeprav ni naredil nič narobe, nekega jutra bil aretiran…“                                    PROCES</vt:lpstr>
      <vt:lpstr>PowerPointova predstavitev</vt:lpstr>
      <vt:lpstr>31. Kako se imenuje rastlina, trajnica z zdravilnimi učinki, na sliki? Uvrščamo jo v rod lukov, saj ima tudi vzdevek „divji česen“.  Pri nabiranju  te rastline moramo biti zelo previdni, da je ne zamenjamo za strupen jesenski podlesek, čmeriko  ali šmarnice.              ČEMAŽ</vt:lpstr>
      <vt:lpstr>32. Kako se imenuje mesto na sredozemski obali Ligurije v severozahodni Italiji, znano po glasbenem festivalu in kolesarski klasiki, ki se je odvila prejšnji teden z začetkom dirke v Milanu?    SANREMO</vt:lpstr>
      <vt:lpstr>33. Švicarski smučar Marco Odermatt je imel letos res impozantno sezono, saj je porušil številne rekorde. Zbral je 13 zmag, kar 22- krat je bil na zmagovalnem odru in zbral je tudi največjo število točk (2042) v svetovnem pokalu v moški konkurenci. To magično mejo 2000 točk mu je uspelo kot drugemu v zgodovini. Prva oseba, ki je to dosegla leta 2000 (prav tako je zbrala 2000 točk) in ki jo mi iščemo, ima  vzdevek „Herminator“. Poimenujte to osebo? HERMANN MAIER</vt:lpstr>
      <vt:lpstr>34. Kako se imenuje švedska tovarna avtomobilov, ki ima sedež v Trollhättnu in se že vrsto let spopada s finančnimi težavami ? Ustanovljena je bila leta 1945, prvi serijski avtomobil so predstavili leta 1968 (model saab 92). Še leta 2003 so izdelali 130 tisoč avtomobilov na leto, nato pa je proizvodnja začela naglo padati. Leta 2010 so razglasili insolventnost in jih je naprej prevzel General Motors, nato nizozemski Spyker, nazadnje od leta 2011 pa so prisotni kitajski investitorji, vendar se stanje v podjetju ni kaj dosti izboljšalo. Namig: NI VOLVO.  SAAB</vt:lpstr>
      <vt:lpstr>35. Katera nagrada v kratici EGOT manjka? Emmy, Grammy, Oscar,… ? Do letošnjega leta je osvojilo to priznanje 18 oseb. Pri nas je to tudi skrajšano moško ime, ki pa ni več popularno. Za dodatno točko navedite vsaj eno osebo?                                               TONY (gledališče, Broadway). Seznam dobitnikov: Richard Rodgers, Helen Hayes, Rita Moreno, John Gielgud, Audrey Hepburn, Marvin Hamlisch, Jonathan Tunick, Mel Brooks, Mike Nichols, Whoopi Goldberg, Scott Rudin, Robert Lopez, Andrew Lloyd Webber, Tim Rice, John Legend, Alan Menken, Jennifer Hudson, Viola Davis.</vt:lpstr>
      <vt:lpstr>36. Kdo je napisal leta 1811 pesem oz. odo Ilirija Oživljena? Bila je posvečena Napoleonu ter Ilirskim provincam (1809-1813). Po njem se imenuje tudi dom na Velem polju pri Bohinjskem jezeru. Velja za začetnika planinske poezije, bil je med začetniki gorništva pri nas(vodil odprave na Triglav) in velja za prvega slovenskega novinarja, urednika (prvi slovenski časopis Lublanske novice 1797-1800), pisca šolskih učbenikov. Zanimal se je tudi za arheologijo, numizmatiko, rudarstvo, železarstvo, botaniko in ornitologijo.                           VALENTIN VODNIK</vt:lpstr>
      <vt:lpstr>37. Kaj bi naj iskal oz. s čim bi se naj ukvarjal celo življenje francoski alkimist Nicolas Flamel? Živel je v 14. stoletju in ta zadeva že več stoletij vznemirja ume znanstvenikov in navadnih smrtnikov, saj naj bi ta skrivnostni material imel neverjetne lastnosti. Z njegovo pomočjo naj bi se lahko kovina   spremenila v zlato. Žal njegovega obstaja do dandanes še niso potrdili. Namig: naslov ene izmed knjig v Harry Potterju se imenuje čisto enako kot ta reč (tudi omenjena oseba nastopa v tej knjigi).      KAMEN  MODROSTI </vt:lpstr>
      <vt:lpstr>38.  Kateri znani baročni skladatelj je na sliki? Dobil je naziv „rdeči duhovnik“ zaradi svojega poklica ter izrazito rdečih las. Skomponiral je 187 violinskih koncertov ter še številne simfonije, sonate in opere. Pisal je pa tudi cerkveno glasbo. Napisal je tudi eno najbolj uspešnih in največkrat poslušanih programskih glasb v celotni glasbeni zgodovini- Štirje letni časi.                                                 ANTONIO VIVALDI      </vt:lpstr>
      <vt:lpstr>39. Kako se imenuje  oseba na sliki, „Birdman“, ki velja za enega najboljših rolkarjev na svetu in velja za Michaela Jordana rolkanja. Nastopa v številnih reklamah, njegov lik se pojavlja tudi v raznih nanizankah ter filmih . Leta 2000 je podpisal pogodbo z založnikom računalniških iger Activision za uporabo njegove podobe v video igri. Znan je njegov 900-stopinjski obrat, ki ga je izvedel prvič leta 1999.                                                        TONY HAWK</vt:lpstr>
      <vt:lpstr>40. Kateri poletni športi niso bili nikoli na uradnem programu poletnih olimpijskih iger?</vt:lpstr>
      <vt:lpstr>PowerPointova predstavitev</vt:lpstr>
      <vt:lpstr>PowerPointova predstavitev</vt:lpstr>
      <vt:lpstr>TIEBREAK vprašanje:  Koliko je naselij v Sloveniji (podatek iz leta 2022), katera nimajo prebivalcev? </vt:lpstr>
      <vt:lpstr>PowerPointova predstavitev</vt:lpstr>
      <vt:lpstr>PowerPointova predstavitev</vt:lpstr>
      <vt:lpstr>Odgovor na TIEBREAK vprašanje:  Koliko je naselij v Sloveniji (podatek iz leta 2022), katera nimajo prebivalcev? </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1.KVIZ</dc:title>
  <dc:creator>Timon Grabovac</dc:creator>
  <cp:lastModifiedBy>barbara lempl</cp:lastModifiedBy>
  <cp:revision>1571</cp:revision>
  <dcterms:created xsi:type="dcterms:W3CDTF">2019-01-31T15:57:46Z</dcterms:created>
  <dcterms:modified xsi:type="dcterms:W3CDTF">2023-03-23T08:56:10Z</dcterms:modified>
</cp:coreProperties>
</file>