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1362" r:id="rId2"/>
    <p:sldId id="1363" r:id="rId3"/>
    <p:sldId id="1364" r:id="rId4"/>
    <p:sldId id="1562" r:id="rId5"/>
    <p:sldId id="1559" r:id="rId6"/>
    <p:sldId id="833" r:id="rId7"/>
    <p:sldId id="834" r:id="rId8"/>
    <p:sldId id="835" r:id="rId9"/>
    <p:sldId id="836" r:id="rId10"/>
    <p:sldId id="837" r:id="rId11"/>
    <p:sldId id="838" r:id="rId12"/>
    <p:sldId id="839" r:id="rId13"/>
    <p:sldId id="840" r:id="rId14"/>
    <p:sldId id="1561" r:id="rId15"/>
    <p:sldId id="1619" r:id="rId16"/>
    <p:sldId id="1621" r:id="rId17"/>
    <p:sldId id="1622" r:id="rId18"/>
    <p:sldId id="1623" r:id="rId19"/>
    <p:sldId id="1624" r:id="rId20"/>
    <p:sldId id="1625" r:id="rId21"/>
    <p:sldId id="1626" r:id="rId22"/>
    <p:sldId id="1627" r:id="rId23"/>
    <p:sldId id="1628" r:id="rId24"/>
    <p:sldId id="1629" r:id="rId25"/>
    <p:sldId id="1631" r:id="rId26"/>
    <p:sldId id="1630" r:id="rId27"/>
    <p:sldId id="1632" r:id="rId28"/>
    <p:sldId id="1633" r:id="rId29"/>
    <p:sldId id="1634" r:id="rId30"/>
    <p:sldId id="1635" r:id="rId31"/>
    <p:sldId id="1636" r:id="rId32"/>
    <p:sldId id="1638" r:id="rId33"/>
    <p:sldId id="1640" r:id="rId34"/>
    <p:sldId id="1641" r:id="rId35"/>
    <p:sldId id="1642" r:id="rId36"/>
    <p:sldId id="1366" r:id="rId37"/>
    <p:sldId id="1019" r:id="rId38"/>
    <p:sldId id="1020" r:id="rId39"/>
    <p:sldId id="1021" r:id="rId40"/>
    <p:sldId id="1022" r:id="rId41"/>
    <p:sldId id="1023" r:id="rId42"/>
    <p:sldId id="1024" r:id="rId43"/>
    <p:sldId id="1025" r:id="rId44"/>
    <p:sldId id="1026" r:id="rId45"/>
    <p:sldId id="1643" r:id="rId46"/>
    <p:sldId id="1645" r:id="rId47"/>
    <p:sldId id="1646" r:id="rId48"/>
    <p:sldId id="1647" r:id="rId49"/>
    <p:sldId id="1648" r:id="rId50"/>
    <p:sldId id="1710" r:id="rId51"/>
    <p:sldId id="1649" r:id="rId52"/>
    <p:sldId id="1650" r:id="rId53"/>
    <p:sldId id="1651" r:id="rId54"/>
    <p:sldId id="1653" r:id="rId55"/>
    <p:sldId id="1654" r:id="rId56"/>
    <p:sldId id="1655" r:id="rId57"/>
    <p:sldId id="1656" r:id="rId58"/>
    <p:sldId id="1657" r:id="rId59"/>
    <p:sldId id="1658" r:id="rId60"/>
    <p:sldId id="1659" r:id="rId61"/>
    <p:sldId id="1660" r:id="rId62"/>
    <p:sldId id="1661" r:id="rId63"/>
    <p:sldId id="1662" r:id="rId64"/>
    <p:sldId id="1663" r:id="rId65"/>
    <p:sldId id="1664" r:id="rId66"/>
    <p:sldId id="1367" r:id="rId67"/>
    <p:sldId id="1368" r:id="rId68"/>
    <p:sldId id="1665" r:id="rId69"/>
    <p:sldId id="1667" r:id="rId70"/>
    <p:sldId id="1669" r:id="rId71"/>
    <p:sldId id="1711" r:id="rId72"/>
    <p:sldId id="1671" r:id="rId73"/>
    <p:sldId id="1673" r:id="rId74"/>
    <p:sldId id="1675" r:id="rId75"/>
    <p:sldId id="1680" r:id="rId76"/>
    <p:sldId id="1683" r:id="rId77"/>
    <p:sldId id="1684" r:id="rId78"/>
    <p:sldId id="1687" r:id="rId79"/>
    <p:sldId id="1691" r:id="rId80"/>
    <p:sldId id="1693" r:id="rId81"/>
    <p:sldId id="1694" r:id="rId82"/>
    <p:sldId id="1697" r:id="rId83"/>
    <p:sldId id="1698" r:id="rId84"/>
    <p:sldId id="1700" r:id="rId85"/>
    <p:sldId id="1703" r:id="rId86"/>
    <p:sldId id="1704" r:id="rId87"/>
    <p:sldId id="1709" r:id="rId88"/>
    <p:sldId id="1707" r:id="rId89"/>
    <p:sldId id="1369" r:id="rId90"/>
    <p:sldId id="1079" r:id="rId91"/>
    <p:sldId id="1080" r:id="rId92"/>
    <p:sldId id="1081" r:id="rId93"/>
    <p:sldId id="1082" r:id="rId94"/>
    <p:sldId id="1083" r:id="rId95"/>
    <p:sldId id="1084" r:id="rId96"/>
    <p:sldId id="1085" r:id="rId97"/>
    <p:sldId id="1086" r:id="rId98"/>
    <p:sldId id="1666" r:id="rId99"/>
    <p:sldId id="1668" r:id="rId100"/>
    <p:sldId id="1670" r:id="rId101"/>
    <p:sldId id="1712" r:id="rId102"/>
    <p:sldId id="1672" r:id="rId103"/>
    <p:sldId id="1674" r:id="rId104"/>
    <p:sldId id="1678" r:id="rId105"/>
    <p:sldId id="1681" r:id="rId106"/>
    <p:sldId id="1682" r:id="rId107"/>
    <p:sldId id="1685" r:id="rId108"/>
    <p:sldId id="1688" r:id="rId109"/>
    <p:sldId id="1690" r:id="rId110"/>
    <p:sldId id="1692" r:id="rId111"/>
    <p:sldId id="1695" r:id="rId112"/>
    <p:sldId id="1696" r:id="rId113"/>
    <p:sldId id="1699" r:id="rId114"/>
    <p:sldId id="1701" r:id="rId115"/>
    <p:sldId id="1702" r:id="rId116"/>
    <p:sldId id="1705" r:id="rId117"/>
    <p:sldId id="1708" r:id="rId118"/>
    <p:sldId id="1706" r:id="rId119"/>
    <p:sldId id="1499" r:id="rId120"/>
    <p:sldId id="668" r:id="rId121"/>
    <p:sldId id="669" r:id="rId122"/>
    <p:sldId id="670" r:id="rId123"/>
    <p:sldId id="671" r:id="rId124"/>
    <p:sldId id="672" r:id="rId125"/>
    <p:sldId id="673" r:id="rId126"/>
    <p:sldId id="674" r:id="rId127"/>
    <p:sldId id="675" r:id="rId128"/>
    <p:sldId id="660" r:id="rId129"/>
    <p:sldId id="661" r:id="rId130"/>
    <p:sldId id="662" r:id="rId131"/>
    <p:sldId id="663" r:id="rId132"/>
    <p:sldId id="664" r:id="rId133"/>
    <p:sldId id="665" r:id="rId134"/>
    <p:sldId id="666" r:id="rId135"/>
    <p:sldId id="667" r:id="rId136"/>
    <p:sldId id="1563" r:id="rId137"/>
    <p:sldId id="1617" r:id="rId138"/>
    <p:sldId id="1498" r:id="rId139"/>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AADAFF"/>
    <a:srgbClr val="FFFFFF"/>
    <a:srgbClr val="9FCBEE"/>
    <a:srgbClr val="1945BD"/>
    <a:srgbClr val="5D302B"/>
    <a:srgbClr val="D79B5C"/>
    <a:srgbClr val="D02C2B"/>
    <a:srgbClr val="9FBAC3"/>
    <a:srgbClr val="C7BD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912" autoAdjust="0"/>
    <p:restoredTop sz="94249" autoAdjust="0"/>
  </p:normalViewPr>
  <p:slideViewPr>
    <p:cSldViewPr snapToGrid="0">
      <p:cViewPr varScale="1">
        <p:scale>
          <a:sx n="79" d="100"/>
          <a:sy n="79" d="100"/>
        </p:scale>
        <p:origin x="96"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7E3DDA-6EEF-4270-AD56-13A3185149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l-SI"/>
          </a:p>
        </p:txBody>
      </p:sp>
      <p:sp>
        <p:nvSpPr>
          <p:cNvPr id="3" name="Subtitle 2">
            <a:extLst>
              <a:ext uri="{FF2B5EF4-FFF2-40B4-BE49-F238E27FC236}">
                <a16:creationId xmlns:a16="http://schemas.microsoft.com/office/drawing/2014/main" xmlns="" id="{7FB36468-BE74-4595-9E9C-C79B44284F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l-SI"/>
          </a:p>
        </p:txBody>
      </p:sp>
      <p:sp>
        <p:nvSpPr>
          <p:cNvPr id="4" name="Date Placeholder 3">
            <a:extLst>
              <a:ext uri="{FF2B5EF4-FFF2-40B4-BE49-F238E27FC236}">
                <a16:creationId xmlns:a16="http://schemas.microsoft.com/office/drawing/2014/main" xmlns="" id="{64C182B1-E358-40F3-AC4B-168E490B0FD9}"/>
              </a:ext>
            </a:extLst>
          </p:cNvPr>
          <p:cNvSpPr>
            <a:spLocks noGrp="1"/>
          </p:cNvSpPr>
          <p:nvPr>
            <p:ph type="dt" sz="half" idx="10"/>
          </p:nvPr>
        </p:nvSpPr>
        <p:spPr/>
        <p:txBody>
          <a:bodyPr/>
          <a:lstStyle/>
          <a:p>
            <a:fld id="{7F2B0DE9-EB77-4DAE-A92F-2BE97838A996}" type="datetimeFigureOut">
              <a:rPr lang="sl-SI" smtClean="0"/>
              <a:t>28.3.2022</a:t>
            </a:fld>
            <a:endParaRPr lang="sl-SI"/>
          </a:p>
        </p:txBody>
      </p:sp>
      <p:sp>
        <p:nvSpPr>
          <p:cNvPr id="5" name="Footer Placeholder 4">
            <a:extLst>
              <a:ext uri="{FF2B5EF4-FFF2-40B4-BE49-F238E27FC236}">
                <a16:creationId xmlns:a16="http://schemas.microsoft.com/office/drawing/2014/main" xmlns="" id="{EE6D59C0-381D-41A0-8E8D-3099D78DB4D6}"/>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xmlns="" id="{2BFE9027-4A33-4C4B-8C83-89D22EC2F5BF}"/>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417811032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C3B5D1-D553-4C15-9F68-0CC657DD4D77}"/>
              </a:ext>
            </a:extLst>
          </p:cNvPr>
          <p:cNvSpPr>
            <a:spLocks noGrp="1"/>
          </p:cNvSpPr>
          <p:nvPr>
            <p:ph type="title"/>
          </p:nvPr>
        </p:nvSpPr>
        <p:spPr/>
        <p:txBody>
          <a:bodyPr/>
          <a:lstStyle/>
          <a:p>
            <a:r>
              <a:rPr lang="en-US"/>
              <a:t>Click to edit Master title style</a:t>
            </a:r>
            <a:endParaRPr lang="sl-SI"/>
          </a:p>
        </p:txBody>
      </p:sp>
      <p:sp>
        <p:nvSpPr>
          <p:cNvPr id="3" name="Vertical Text Placeholder 2">
            <a:extLst>
              <a:ext uri="{FF2B5EF4-FFF2-40B4-BE49-F238E27FC236}">
                <a16:creationId xmlns:a16="http://schemas.microsoft.com/office/drawing/2014/main" xmlns="" id="{4A34B5E8-8B9C-4B73-9598-8702C8E4D1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xmlns="" id="{59CA7F22-52A2-4992-B72A-F1DDBE2186A4}"/>
              </a:ext>
            </a:extLst>
          </p:cNvPr>
          <p:cNvSpPr>
            <a:spLocks noGrp="1"/>
          </p:cNvSpPr>
          <p:nvPr>
            <p:ph type="dt" sz="half" idx="10"/>
          </p:nvPr>
        </p:nvSpPr>
        <p:spPr/>
        <p:txBody>
          <a:bodyPr/>
          <a:lstStyle/>
          <a:p>
            <a:fld id="{7F2B0DE9-EB77-4DAE-A92F-2BE97838A996}" type="datetimeFigureOut">
              <a:rPr lang="sl-SI" smtClean="0"/>
              <a:t>28.3.2022</a:t>
            </a:fld>
            <a:endParaRPr lang="sl-SI"/>
          </a:p>
        </p:txBody>
      </p:sp>
      <p:sp>
        <p:nvSpPr>
          <p:cNvPr id="5" name="Footer Placeholder 4">
            <a:extLst>
              <a:ext uri="{FF2B5EF4-FFF2-40B4-BE49-F238E27FC236}">
                <a16:creationId xmlns:a16="http://schemas.microsoft.com/office/drawing/2014/main" xmlns="" id="{2C4F3347-9BEE-4FA1-B887-2F4C202AA039}"/>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xmlns="" id="{249B331A-89F4-43EE-9BF2-5314288AA16A}"/>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423283202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CB320FE-6E24-465C-843B-1D8561D4FE0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l-SI"/>
          </a:p>
        </p:txBody>
      </p:sp>
      <p:sp>
        <p:nvSpPr>
          <p:cNvPr id="3" name="Vertical Text Placeholder 2">
            <a:extLst>
              <a:ext uri="{FF2B5EF4-FFF2-40B4-BE49-F238E27FC236}">
                <a16:creationId xmlns:a16="http://schemas.microsoft.com/office/drawing/2014/main" xmlns="" id="{1BF03036-32AE-43C6-9D28-4C36855FC9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xmlns="" id="{2B56CABB-EFB4-4E17-B832-8E7FE1F3F1DD}"/>
              </a:ext>
            </a:extLst>
          </p:cNvPr>
          <p:cNvSpPr>
            <a:spLocks noGrp="1"/>
          </p:cNvSpPr>
          <p:nvPr>
            <p:ph type="dt" sz="half" idx="10"/>
          </p:nvPr>
        </p:nvSpPr>
        <p:spPr/>
        <p:txBody>
          <a:bodyPr/>
          <a:lstStyle/>
          <a:p>
            <a:fld id="{7F2B0DE9-EB77-4DAE-A92F-2BE97838A996}" type="datetimeFigureOut">
              <a:rPr lang="sl-SI" smtClean="0"/>
              <a:t>28.3.2022</a:t>
            </a:fld>
            <a:endParaRPr lang="sl-SI"/>
          </a:p>
        </p:txBody>
      </p:sp>
      <p:sp>
        <p:nvSpPr>
          <p:cNvPr id="5" name="Footer Placeholder 4">
            <a:extLst>
              <a:ext uri="{FF2B5EF4-FFF2-40B4-BE49-F238E27FC236}">
                <a16:creationId xmlns:a16="http://schemas.microsoft.com/office/drawing/2014/main" xmlns="" id="{8F94147F-260A-46E1-B056-94DD99ED4779}"/>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xmlns="" id="{6A71BA24-7A11-4753-B003-D8EBA78C6660}"/>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85652825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22724B-1221-40F8-82F8-50F2011B7BEE}"/>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xmlns="" id="{C32BAE01-7012-4F25-8B47-4192C3B9E8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xmlns="" id="{572A4B21-EA9F-41B3-A9C3-120EE2CD6013}"/>
              </a:ext>
            </a:extLst>
          </p:cNvPr>
          <p:cNvSpPr>
            <a:spLocks noGrp="1"/>
          </p:cNvSpPr>
          <p:nvPr>
            <p:ph type="dt" sz="half" idx="10"/>
          </p:nvPr>
        </p:nvSpPr>
        <p:spPr/>
        <p:txBody>
          <a:bodyPr/>
          <a:lstStyle/>
          <a:p>
            <a:fld id="{7F2B0DE9-EB77-4DAE-A92F-2BE97838A996}" type="datetimeFigureOut">
              <a:rPr lang="sl-SI" smtClean="0"/>
              <a:t>28.3.2022</a:t>
            </a:fld>
            <a:endParaRPr lang="sl-SI"/>
          </a:p>
        </p:txBody>
      </p:sp>
      <p:sp>
        <p:nvSpPr>
          <p:cNvPr id="5" name="Footer Placeholder 4">
            <a:extLst>
              <a:ext uri="{FF2B5EF4-FFF2-40B4-BE49-F238E27FC236}">
                <a16:creationId xmlns:a16="http://schemas.microsoft.com/office/drawing/2014/main" xmlns="" id="{BF131121-BD6A-4A2C-86C0-DE96825C45B4}"/>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xmlns="" id="{B19BB957-668F-4D1E-85C2-3E1C3F1A9296}"/>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90057087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EF1556-89FF-48D7-8439-8681E85175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l-SI"/>
          </a:p>
        </p:txBody>
      </p:sp>
      <p:sp>
        <p:nvSpPr>
          <p:cNvPr id="3" name="Text Placeholder 2">
            <a:extLst>
              <a:ext uri="{FF2B5EF4-FFF2-40B4-BE49-F238E27FC236}">
                <a16:creationId xmlns:a16="http://schemas.microsoft.com/office/drawing/2014/main" xmlns="" id="{1C940EC3-593F-4B37-BE8E-79A0AFB2BF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331732E-945F-4BB8-9CE9-AD983C229575}"/>
              </a:ext>
            </a:extLst>
          </p:cNvPr>
          <p:cNvSpPr>
            <a:spLocks noGrp="1"/>
          </p:cNvSpPr>
          <p:nvPr>
            <p:ph type="dt" sz="half" idx="10"/>
          </p:nvPr>
        </p:nvSpPr>
        <p:spPr/>
        <p:txBody>
          <a:bodyPr/>
          <a:lstStyle/>
          <a:p>
            <a:fld id="{7F2B0DE9-EB77-4DAE-A92F-2BE97838A996}" type="datetimeFigureOut">
              <a:rPr lang="sl-SI" smtClean="0"/>
              <a:t>28.3.2022</a:t>
            </a:fld>
            <a:endParaRPr lang="sl-SI"/>
          </a:p>
        </p:txBody>
      </p:sp>
      <p:sp>
        <p:nvSpPr>
          <p:cNvPr id="5" name="Footer Placeholder 4">
            <a:extLst>
              <a:ext uri="{FF2B5EF4-FFF2-40B4-BE49-F238E27FC236}">
                <a16:creationId xmlns:a16="http://schemas.microsoft.com/office/drawing/2014/main" xmlns="" id="{7F9F9EF5-BC73-44BF-80A6-BF0477C6A306}"/>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xmlns="" id="{0971E51C-EAAF-4F71-95CC-B117E03D2A24}"/>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220127039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B64CB6-D651-4924-BACD-67619079500C}"/>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xmlns="" id="{D6BEE589-24CF-4EA4-9112-D67CE19168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a:extLst>
              <a:ext uri="{FF2B5EF4-FFF2-40B4-BE49-F238E27FC236}">
                <a16:creationId xmlns:a16="http://schemas.microsoft.com/office/drawing/2014/main" xmlns="" id="{1713588A-13A1-4C68-BC6E-3E469CA6E1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a:extLst>
              <a:ext uri="{FF2B5EF4-FFF2-40B4-BE49-F238E27FC236}">
                <a16:creationId xmlns:a16="http://schemas.microsoft.com/office/drawing/2014/main" xmlns="" id="{15850854-1A39-47C8-9016-5871587BD391}"/>
              </a:ext>
            </a:extLst>
          </p:cNvPr>
          <p:cNvSpPr>
            <a:spLocks noGrp="1"/>
          </p:cNvSpPr>
          <p:nvPr>
            <p:ph type="dt" sz="half" idx="10"/>
          </p:nvPr>
        </p:nvSpPr>
        <p:spPr/>
        <p:txBody>
          <a:bodyPr/>
          <a:lstStyle/>
          <a:p>
            <a:fld id="{7F2B0DE9-EB77-4DAE-A92F-2BE97838A996}" type="datetimeFigureOut">
              <a:rPr lang="sl-SI" smtClean="0"/>
              <a:t>28.3.2022</a:t>
            </a:fld>
            <a:endParaRPr lang="sl-SI"/>
          </a:p>
        </p:txBody>
      </p:sp>
      <p:sp>
        <p:nvSpPr>
          <p:cNvPr id="6" name="Footer Placeholder 5">
            <a:extLst>
              <a:ext uri="{FF2B5EF4-FFF2-40B4-BE49-F238E27FC236}">
                <a16:creationId xmlns:a16="http://schemas.microsoft.com/office/drawing/2014/main" xmlns="" id="{5EDCEDC4-F662-4868-BDFB-AC2CEE6E0140}"/>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xmlns="" id="{2DF912A7-DAE5-4456-B278-6136622904D7}"/>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290929432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C98D91-0920-4CE0-8D4E-8551B40D619B}"/>
              </a:ext>
            </a:extLst>
          </p:cNvPr>
          <p:cNvSpPr>
            <a:spLocks noGrp="1"/>
          </p:cNvSpPr>
          <p:nvPr>
            <p:ph type="title"/>
          </p:nvPr>
        </p:nvSpPr>
        <p:spPr>
          <a:xfrm>
            <a:off x="839788" y="365125"/>
            <a:ext cx="10515600" cy="1325563"/>
          </a:xfrm>
        </p:spPr>
        <p:txBody>
          <a:bodyPr/>
          <a:lstStyle/>
          <a:p>
            <a:r>
              <a:rPr lang="en-US"/>
              <a:t>Click to edit Master title style</a:t>
            </a:r>
            <a:endParaRPr lang="sl-SI"/>
          </a:p>
        </p:txBody>
      </p:sp>
      <p:sp>
        <p:nvSpPr>
          <p:cNvPr id="3" name="Text Placeholder 2">
            <a:extLst>
              <a:ext uri="{FF2B5EF4-FFF2-40B4-BE49-F238E27FC236}">
                <a16:creationId xmlns:a16="http://schemas.microsoft.com/office/drawing/2014/main" xmlns="" id="{F0D22ACE-A8B2-42DA-A1E4-9894636A9C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5DF7D63-980B-403F-AA3A-78ADE884C2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a:extLst>
              <a:ext uri="{FF2B5EF4-FFF2-40B4-BE49-F238E27FC236}">
                <a16:creationId xmlns:a16="http://schemas.microsoft.com/office/drawing/2014/main" xmlns="" id="{D9138064-26B4-44AF-853A-68F517B8B7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B416F93-AAEB-46F9-A608-85DC50679B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a:extLst>
              <a:ext uri="{FF2B5EF4-FFF2-40B4-BE49-F238E27FC236}">
                <a16:creationId xmlns:a16="http://schemas.microsoft.com/office/drawing/2014/main" xmlns="" id="{9ACB1959-186E-45B7-8B87-D85D40CC7D98}"/>
              </a:ext>
            </a:extLst>
          </p:cNvPr>
          <p:cNvSpPr>
            <a:spLocks noGrp="1"/>
          </p:cNvSpPr>
          <p:nvPr>
            <p:ph type="dt" sz="half" idx="10"/>
          </p:nvPr>
        </p:nvSpPr>
        <p:spPr/>
        <p:txBody>
          <a:bodyPr/>
          <a:lstStyle/>
          <a:p>
            <a:fld id="{7F2B0DE9-EB77-4DAE-A92F-2BE97838A996}" type="datetimeFigureOut">
              <a:rPr lang="sl-SI" smtClean="0"/>
              <a:t>28.3.2022</a:t>
            </a:fld>
            <a:endParaRPr lang="sl-SI"/>
          </a:p>
        </p:txBody>
      </p:sp>
      <p:sp>
        <p:nvSpPr>
          <p:cNvPr id="8" name="Footer Placeholder 7">
            <a:extLst>
              <a:ext uri="{FF2B5EF4-FFF2-40B4-BE49-F238E27FC236}">
                <a16:creationId xmlns:a16="http://schemas.microsoft.com/office/drawing/2014/main" xmlns="" id="{3C03ACFA-CB8D-48CA-85DF-AD4977044411}"/>
              </a:ext>
            </a:extLst>
          </p:cNvPr>
          <p:cNvSpPr>
            <a:spLocks noGrp="1"/>
          </p:cNvSpPr>
          <p:nvPr>
            <p:ph type="ftr" sz="quarter" idx="11"/>
          </p:nvPr>
        </p:nvSpPr>
        <p:spPr/>
        <p:txBody>
          <a:bodyPr/>
          <a:lstStyle/>
          <a:p>
            <a:endParaRPr lang="sl-SI"/>
          </a:p>
        </p:txBody>
      </p:sp>
      <p:sp>
        <p:nvSpPr>
          <p:cNvPr id="9" name="Slide Number Placeholder 8">
            <a:extLst>
              <a:ext uri="{FF2B5EF4-FFF2-40B4-BE49-F238E27FC236}">
                <a16:creationId xmlns:a16="http://schemas.microsoft.com/office/drawing/2014/main" xmlns="" id="{7F9477D1-FFAC-49E5-A1AB-CE56532F6ECE}"/>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299872241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02C558-34A6-4597-8F8C-33C42FA58591}"/>
              </a:ext>
            </a:extLst>
          </p:cNvPr>
          <p:cNvSpPr>
            <a:spLocks noGrp="1"/>
          </p:cNvSpPr>
          <p:nvPr>
            <p:ph type="title"/>
          </p:nvPr>
        </p:nvSpPr>
        <p:spPr/>
        <p:txBody>
          <a:bodyPr/>
          <a:lstStyle/>
          <a:p>
            <a:r>
              <a:rPr lang="en-US"/>
              <a:t>Click to edit Master title style</a:t>
            </a:r>
            <a:endParaRPr lang="sl-SI"/>
          </a:p>
        </p:txBody>
      </p:sp>
      <p:sp>
        <p:nvSpPr>
          <p:cNvPr id="3" name="Date Placeholder 2">
            <a:extLst>
              <a:ext uri="{FF2B5EF4-FFF2-40B4-BE49-F238E27FC236}">
                <a16:creationId xmlns:a16="http://schemas.microsoft.com/office/drawing/2014/main" xmlns="" id="{FD7B0486-1E44-4C2F-9C09-BDA569FB038C}"/>
              </a:ext>
            </a:extLst>
          </p:cNvPr>
          <p:cNvSpPr>
            <a:spLocks noGrp="1"/>
          </p:cNvSpPr>
          <p:nvPr>
            <p:ph type="dt" sz="half" idx="10"/>
          </p:nvPr>
        </p:nvSpPr>
        <p:spPr/>
        <p:txBody>
          <a:bodyPr/>
          <a:lstStyle/>
          <a:p>
            <a:fld id="{7F2B0DE9-EB77-4DAE-A92F-2BE97838A996}" type="datetimeFigureOut">
              <a:rPr lang="sl-SI" smtClean="0"/>
              <a:t>28.3.2022</a:t>
            </a:fld>
            <a:endParaRPr lang="sl-SI"/>
          </a:p>
        </p:txBody>
      </p:sp>
      <p:sp>
        <p:nvSpPr>
          <p:cNvPr id="4" name="Footer Placeholder 3">
            <a:extLst>
              <a:ext uri="{FF2B5EF4-FFF2-40B4-BE49-F238E27FC236}">
                <a16:creationId xmlns:a16="http://schemas.microsoft.com/office/drawing/2014/main" xmlns="" id="{EDBFDFE3-6127-4639-8BD0-18E0CBDA5FF2}"/>
              </a:ext>
            </a:extLst>
          </p:cNvPr>
          <p:cNvSpPr>
            <a:spLocks noGrp="1"/>
          </p:cNvSpPr>
          <p:nvPr>
            <p:ph type="ftr" sz="quarter" idx="11"/>
          </p:nvPr>
        </p:nvSpPr>
        <p:spPr/>
        <p:txBody>
          <a:bodyPr/>
          <a:lstStyle/>
          <a:p>
            <a:endParaRPr lang="sl-SI"/>
          </a:p>
        </p:txBody>
      </p:sp>
      <p:sp>
        <p:nvSpPr>
          <p:cNvPr id="5" name="Slide Number Placeholder 4">
            <a:extLst>
              <a:ext uri="{FF2B5EF4-FFF2-40B4-BE49-F238E27FC236}">
                <a16:creationId xmlns:a16="http://schemas.microsoft.com/office/drawing/2014/main" xmlns="" id="{4DF6A762-6A16-4879-ABC8-AD4A6B57F69A}"/>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363768505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F9649EF-CAD3-4D1F-9839-EDBEFBC748FB}"/>
              </a:ext>
            </a:extLst>
          </p:cNvPr>
          <p:cNvSpPr>
            <a:spLocks noGrp="1"/>
          </p:cNvSpPr>
          <p:nvPr>
            <p:ph type="dt" sz="half" idx="10"/>
          </p:nvPr>
        </p:nvSpPr>
        <p:spPr/>
        <p:txBody>
          <a:bodyPr/>
          <a:lstStyle/>
          <a:p>
            <a:fld id="{7F2B0DE9-EB77-4DAE-A92F-2BE97838A996}" type="datetimeFigureOut">
              <a:rPr lang="sl-SI" smtClean="0"/>
              <a:t>28.3.2022</a:t>
            </a:fld>
            <a:endParaRPr lang="sl-SI"/>
          </a:p>
        </p:txBody>
      </p:sp>
      <p:sp>
        <p:nvSpPr>
          <p:cNvPr id="3" name="Footer Placeholder 2">
            <a:extLst>
              <a:ext uri="{FF2B5EF4-FFF2-40B4-BE49-F238E27FC236}">
                <a16:creationId xmlns:a16="http://schemas.microsoft.com/office/drawing/2014/main" xmlns="" id="{A39BEFE6-D8F0-4FAA-B1C8-7F9A59FFFD4F}"/>
              </a:ext>
            </a:extLst>
          </p:cNvPr>
          <p:cNvSpPr>
            <a:spLocks noGrp="1"/>
          </p:cNvSpPr>
          <p:nvPr>
            <p:ph type="ftr" sz="quarter" idx="11"/>
          </p:nvPr>
        </p:nvSpPr>
        <p:spPr/>
        <p:txBody>
          <a:bodyPr/>
          <a:lstStyle/>
          <a:p>
            <a:endParaRPr lang="sl-SI"/>
          </a:p>
        </p:txBody>
      </p:sp>
      <p:sp>
        <p:nvSpPr>
          <p:cNvPr id="4" name="Slide Number Placeholder 3">
            <a:extLst>
              <a:ext uri="{FF2B5EF4-FFF2-40B4-BE49-F238E27FC236}">
                <a16:creationId xmlns:a16="http://schemas.microsoft.com/office/drawing/2014/main" xmlns="" id="{FC7DA7E8-3CEB-49E8-B675-1E26C5B640C0}"/>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135544216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1055E4-3BB0-4654-A955-34DD402E6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Content Placeholder 2">
            <a:extLst>
              <a:ext uri="{FF2B5EF4-FFF2-40B4-BE49-F238E27FC236}">
                <a16:creationId xmlns:a16="http://schemas.microsoft.com/office/drawing/2014/main" xmlns="" id="{13D5D74B-45B6-4264-9F21-1C6EBC985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a:extLst>
              <a:ext uri="{FF2B5EF4-FFF2-40B4-BE49-F238E27FC236}">
                <a16:creationId xmlns:a16="http://schemas.microsoft.com/office/drawing/2014/main" xmlns="" id="{310DB15F-982F-44F6-83BA-41C7DCDA6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A50C78D-2541-43AC-A934-D2881C133DFA}"/>
              </a:ext>
            </a:extLst>
          </p:cNvPr>
          <p:cNvSpPr>
            <a:spLocks noGrp="1"/>
          </p:cNvSpPr>
          <p:nvPr>
            <p:ph type="dt" sz="half" idx="10"/>
          </p:nvPr>
        </p:nvSpPr>
        <p:spPr/>
        <p:txBody>
          <a:bodyPr/>
          <a:lstStyle/>
          <a:p>
            <a:fld id="{7F2B0DE9-EB77-4DAE-A92F-2BE97838A996}" type="datetimeFigureOut">
              <a:rPr lang="sl-SI" smtClean="0"/>
              <a:t>28.3.2022</a:t>
            </a:fld>
            <a:endParaRPr lang="sl-SI"/>
          </a:p>
        </p:txBody>
      </p:sp>
      <p:sp>
        <p:nvSpPr>
          <p:cNvPr id="6" name="Footer Placeholder 5">
            <a:extLst>
              <a:ext uri="{FF2B5EF4-FFF2-40B4-BE49-F238E27FC236}">
                <a16:creationId xmlns:a16="http://schemas.microsoft.com/office/drawing/2014/main" xmlns="" id="{7009148D-4074-476C-B4DA-39234C24777F}"/>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xmlns="" id="{DBFAAE5B-2009-49E3-9171-3D4357EB5D03}"/>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69197317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B18A61-5AA1-4F02-BF19-846BAAEFFC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Picture Placeholder 2">
            <a:extLst>
              <a:ext uri="{FF2B5EF4-FFF2-40B4-BE49-F238E27FC236}">
                <a16:creationId xmlns:a16="http://schemas.microsoft.com/office/drawing/2014/main" xmlns="" id="{53F67152-3159-4B84-80F3-642181F037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a:extLst>
              <a:ext uri="{FF2B5EF4-FFF2-40B4-BE49-F238E27FC236}">
                <a16:creationId xmlns:a16="http://schemas.microsoft.com/office/drawing/2014/main" xmlns="" id="{338C1F8C-5738-4AF3-BFCC-8C72CA84D2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0E24B99-2080-4D8E-B15E-9543A4E1F7A1}"/>
              </a:ext>
            </a:extLst>
          </p:cNvPr>
          <p:cNvSpPr>
            <a:spLocks noGrp="1"/>
          </p:cNvSpPr>
          <p:nvPr>
            <p:ph type="dt" sz="half" idx="10"/>
          </p:nvPr>
        </p:nvSpPr>
        <p:spPr/>
        <p:txBody>
          <a:bodyPr/>
          <a:lstStyle/>
          <a:p>
            <a:fld id="{7F2B0DE9-EB77-4DAE-A92F-2BE97838A996}" type="datetimeFigureOut">
              <a:rPr lang="sl-SI" smtClean="0"/>
              <a:t>28.3.2022</a:t>
            </a:fld>
            <a:endParaRPr lang="sl-SI"/>
          </a:p>
        </p:txBody>
      </p:sp>
      <p:sp>
        <p:nvSpPr>
          <p:cNvPr id="6" name="Footer Placeholder 5">
            <a:extLst>
              <a:ext uri="{FF2B5EF4-FFF2-40B4-BE49-F238E27FC236}">
                <a16:creationId xmlns:a16="http://schemas.microsoft.com/office/drawing/2014/main" xmlns="" id="{38C886A3-AFFC-4821-B3C1-8B5201A9FD32}"/>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xmlns="" id="{895AA677-1339-4DE6-A425-4B0DC20F7385}"/>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160772905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313218F-10E4-4BE3-8621-5CE133CD52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a:extLst>
              <a:ext uri="{FF2B5EF4-FFF2-40B4-BE49-F238E27FC236}">
                <a16:creationId xmlns:a16="http://schemas.microsoft.com/office/drawing/2014/main" xmlns="" id="{7F73EE6F-1FBE-4C8F-8F1E-96A2FA55A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xmlns="" id="{A3DC2F27-E1C6-4A75-A73B-07061CF8BD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2B0DE9-EB77-4DAE-A92F-2BE97838A996}" type="datetimeFigureOut">
              <a:rPr lang="sl-SI" smtClean="0"/>
              <a:t>28.3.2022</a:t>
            </a:fld>
            <a:endParaRPr lang="sl-SI"/>
          </a:p>
        </p:txBody>
      </p:sp>
      <p:sp>
        <p:nvSpPr>
          <p:cNvPr id="5" name="Footer Placeholder 4">
            <a:extLst>
              <a:ext uri="{FF2B5EF4-FFF2-40B4-BE49-F238E27FC236}">
                <a16:creationId xmlns:a16="http://schemas.microsoft.com/office/drawing/2014/main" xmlns="" id="{34CAF15A-6CF2-4F58-8ABE-3BD0B1786C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a:extLst>
              <a:ext uri="{FF2B5EF4-FFF2-40B4-BE49-F238E27FC236}">
                <a16:creationId xmlns:a16="http://schemas.microsoft.com/office/drawing/2014/main" xmlns="" id="{521F650E-4794-4B14-8101-0B66AEA193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6124A-1419-41EA-AC5C-55A7E137CC19}" type="slidenum">
              <a:rPr lang="sl-SI" smtClean="0"/>
              <a:t>‹#›</a:t>
            </a:fld>
            <a:endParaRPr lang="sl-SI"/>
          </a:p>
        </p:txBody>
      </p:sp>
    </p:spTree>
    <p:extLst>
      <p:ext uri="{BB962C8B-B14F-4D97-AF65-F5344CB8AC3E}">
        <p14:creationId xmlns:p14="http://schemas.microsoft.com/office/powerpoint/2010/main" val="340303810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10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g"/><Relationship Id="rId4" Type="http://schemas.openxmlformats.org/officeDocument/2006/relationships/image" Target="../media/image67.jpeg"/></Relationships>
</file>

<file path=ppt/slides/_rels/slide10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11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FUP9VNyl46g"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7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g"/><Relationship Id="rId4" Type="http://schemas.openxmlformats.org/officeDocument/2006/relationships/image" Target="../media/image67.jpeg"/></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8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xmlns="" id="{FF670B46-D223-460E-9DB3-7449C30DA2DE}"/>
              </a:ext>
            </a:extLst>
          </p:cNvPr>
          <p:cNvSpPr txBox="1">
            <a:spLocks/>
          </p:cNvSpPr>
          <p:nvPr/>
        </p:nvSpPr>
        <p:spPr>
          <a:xfrm>
            <a:off x="2092167" y="5435179"/>
            <a:ext cx="8007666" cy="16142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sl-SI" sz="2000" b="1" dirty="0">
                <a:solidFill>
                  <a:schemeClr val="tx1"/>
                </a:solidFill>
                <a:latin typeface="Bahnschrift Condensed" panose="020B0502040204020203" pitchFamily="34" charset="0"/>
              </a:rPr>
              <a:t>Bunker postapocalyptic steampunk bar</a:t>
            </a:r>
          </a:p>
          <a:p>
            <a:pPr algn="ctr"/>
            <a:r>
              <a:rPr lang="sl-SI" sz="2000" b="1" dirty="0">
                <a:solidFill>
                  <a:schemeClr val="tx1"/>
                </a:solidFill>
                <a:latin typeface="Bahnschrift Condensed" panose="020B0502040204020203" pitchFamily="34" charset="0"/>
              </a:rPr>
              <a:t>četrtek, </a:t>
            </a:r>
            <a:r>
              <a:rPr lang="sl-SI" sz="2000" b="1" dirty="0" smtClean="0">
                <a:solidFill>
                  <a:schemeClr val="tx1"/>
                </a:solidFill>
                <a:latin typeface="Bahnschrift Condensed" panose="020B0502040204020203" pitchFamily="34" charset="0"/>
              </a:rPr>
              <a:t>31. 3. 2022</a:t>
            </a:r>
            <a:endParaRPr lang="sl-SI" sz="2000" b="1" dirty="0">
              <a:solidFill>
                <a:schemeClr val="tx1"/>
              </a:solidFill>
              <a:latin typeface="Bahnschrift Condensed" panose="020B0502040204020203" pitchFamily="34" charset="0"/>
            </a:endParaRPr>
          </a:p>
          <a:p>
            <a:pPr algn="ctr"/>
            <a:r>
              <a:rPr lang="sl-SI" sz="2000" b="1" dirty="0" smtClean="0">
                <a:solidFill>
                  <a:schemeClr val="tx1"/>
                </a:solidFill>
                <a:latin typeface="Bahnschrift Condensed" panose="020B0502040204020203" pitchFamily="34" charset="0"/>
              </a:rPr>
              <a:t>19:00-21:00</a:t>
            </a:r>
            <a:endParaRPr lang="sl-SI" sz="2000" b="1" dirty="0">
              <a:solidFill>
                <a:schemeClr val="tx1"/>
              </a:solidFill>
              <a:latin typeface="Bahnschrift Condensed" panose="020B0502040204020203" pitchFamily="34" charset="0"/>
            </a:endParaRPr>
          </a:p>
        </p:txBody>
      </p:sp>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580">
            <a:off x="3367087" y="457217"/>
            <a:ext cx="5457825" cy="1809750"/>
          </a:xfrm>
          <a:prstGeom prst="rect">
            <a:avLst/>
          </a:prstGeom>
        </p:spPr>
      </p:pic>
      <p:pic>
        <p:nvPicPr>
          <p:cNvPr id="9" name="Slika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5186" y="2927855"/>
            <a:ext cx="4343244" cy="1221997"/>
          </a:xfrm>
          <a:prstGeom prst="rect">
            <a:avLst/>
          </a:prstGeom>
        </p:spPr>
      </p:pic>
      <p:pic>
        <p:nvPicPr>
          <p:cNvPr id="6" name="Slika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17" name="Slika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8173" y="1177706"/>
            <a:ext cx="3075653" cy="4191246"/>
          </a:xfrm>
          <a:prstGeom prst="rect">
            <a:avLst/>
          </a:prstGeom>
        </p:spPr>
      </p:pic>
    </p:spTree>
    <p:extLst>
      <p:ext uri="{BB962C8B-B14F-4D97-AF65-F5344CB8AC3E}">
        <p14:creationId xmlns:p14="http://schemas.microsoft.com/office/powerpoint/2010/main" val="400304814"/>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994409"/>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a:xfrm>
            <a:off x="806824" y="343610"/>
            <a:ext cx="10762129" cy="1325563"/>
          </a:xfrm>
        </p:spPr>
        <p:txBody>
          <a:bodyPr/>
          <a:lstStyle/>
          <a:p>
            <a:r>
              <a:rPr lang="sl-SI" b="1" dirty="0" smtClean="0"/>
              <a:t>23.</a:t>
            </a:r>
            <a:r>
              <a:rPr lang="sl-SI" dirty="0" smtClean="0"/>
              <a:t> Imenujte eksotične </a:t>
            </a:r>
            <a:r>
              <a:rPr lang="sl-SI" b="1" u="sng" dirty="0" smtClean="0"/>
              <a:t>živali</a:t>
            </a:r>
            <a:r>
              <a:rPr lang="sl-SI" dirty="0" smtClean="0"/>
              <a:t> na spodnjih slikah.</a:t>
            </a:r>
            <a:endParaRPr lang="sl-SI" dirty="0"/>
          </a:p>
        </p:txBody>
      </p:sp>
      <p:sp>
        <p:nvSpPr>
          <p:cNvPr id="9" name="PoljeZBesedilom 8"/>
          <p:cNvSpPr txBox="1"/>
          <p:nvPr/>
        </p:nvSpPr>
        <p:spPr>
          <a:xfrm>
            <a:off x="1275915" y="1579249"/>
            <a:ext cx="4255008" cy="923330"/>
          </a:xfrm>
          <a:prstGeom prst="rect">
            <a:avLst/>
          </a:prstGeom>
          <a:noFill/>
        </p:spPr>
        <p:txBody>
          <a:bodyPr wrap="square" rtlCol="0">
            <a:spAutoFit/>
          </a:bodyPr>
          <a:lstStyle/>
          <a:p>
            <a:r>
              <a:rPr lang="sl-SI" sz="5400" dirty="0" smtClean="0"/>
              <a:t>A) ROSOMAH</a:t>
            </a:r>
            <a:endParaRPr lang="sl-SI" sz="5400" dirty="0"/>
          </a:p>
        </p:txBody>
      </p:sp>
      <p:sp>
        <p:nvSpPr>
          <p:cNvPr id="10" name="PoljeZBesedilom 9"/>
          <p:cNvSpPr txBox="1"/>
          <p:nvPr/>
        </p:nvSpPr>
        <p:spPr>
          <a:xfrm>
            <a:off x="7437934" y="1579249"/>
            <a:ext cx="3389376" cy="923330"/>
          </a:xfrm>
          <a:prstGeom prst="rect">
            <a:avLst/>
          </a:prstGeom>
          <a:noFill/>
        </p:spPr>
        <p:txBody>
          <a:bodyPr wrap="square" rtlCol="0">
            <a:spAutoFit/>
          </a:bodyPr>
          <a:lstStyle/>
          <a:p>
            <a:r>
              <a:rPr lang="sl-SI" sz="5400" dirty="0" smtClean="0"/>
              <a:t>B) KOALA</a:t>
            </a:r>
            <a:endParaRPr lang="sl-SI" sz="5400" dirty="0"/>
          </a:p>
        </p:txBody>
      </p:sp>
      <p:pic>
        <p:nvPicPr>
          <p:cNvPr id="11" name="Slika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839" y="2502579"/>
            <a:ext cx="5385161" cy="3591629"/>
          </a:xfrm>
          <a:prstGeom prst="rect">
            <a:avLst/>
          </a:prstGeom>
        </p:spPr>
      </p:pic>
      <p:pic>
        <p:nvPicPr>
          <p:cNvPr id="12" name="Slika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900" y="2502579"/>
            <a:ext cx="5387444" cy="3591629"/>
          </a:xfrm>
          <a:prstGeom prst="rect">
            <a:avLst/>
          </a:prstGeom>
        </p:spPr>
      </p:pic>
    </p:spTree>
    <p:extLst>
      <p:ext uri="{BB962C8B-B14F-4D97-AF65-F5344CB8AC3E}">
        <p14:creationId xmlns:p14="http://schemas.microsoft.com/office/powerpoint/2010/main" val="3252628594"/>
      </p:ext>
    </p:extLst>
  </p:cSld>
  <p:clrMapOvr>
    <a:masterClrMapping/>
  </p:clrMapOvr>
  <p:transition spd="slow">
    <p:push dir="u"/>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jeZBesedilom 4"/>
          <p:cNvSpPr txBox="1"/>
          <p:nvPr/>
        </p:nvSpPr>
        <p:spPr>
          <a:xfrm>
            <a:off x="1441568" y="728183"/>
            <a:ext cx="3218687" cy="923330"/>
          </a:xfrm>
          <a:prstGeom prst="rect">
            <a:avLst/>
          </a:prstGeom>
          <a:noFill/>
        </p:spPr>
        <p:txBody>
          <a:bodyPr wrap="square" rtlCol="0">
            <a:spAutoFit/>
          </a:bodyPr>
          <a:lstStyle/>
          <a:p>
            <a:r>
              <a:rPr lang="sl-SI" sz="5400" dirty="0" smtClean="0"/>
              <a:t>C) LEMUR</a:t>
            </a:r>
            <a:endParaRPr lang="sl-SI" sz="5400" dirty="0"/>
          </a:p>
        </p:txBody>
      </p:sp>
      <p:sp>
        <p:nvSpPr>
          <p:cNvPr id="6" name="PoljeZBesedilom 5"/>
          <p:cNvSpPr txBox="1"/>
          <p:nvPr/>
        </p:nvSpPr>
        <p:spPr>
          <a:xfrm>
            <a:off x="7290816" y="728183"/>
            <a:ext cx="3657599" cy="923330"/>
          </a:xfrm>
          <a:prstGeom prst="rect">
            <a:avLst/>
          </a:prstGeom>
          <a:noFill/>
        </p:spPr>
        <p:txBody>
          <a:bodyPr wrap="square" rtlCol="0">
            <a:spAutoFit/>
          </a:bodyPr>
          <a:lstStyle/>
          <a:p>
            <a:r>
              <a:rPr lang="sl-SI" sz="5400" dirty="0" smtClean="0"/>
              <a:t>D) HIJENA</a:t>
            </a:r>
            <a:endParaRPr lang="sl-SI" sz="5400" dirty="0"/>
          </a:p>
        </p:txBody>
      </p:sp>
      <p:pic>
        <p:nvPicPr>
          <p:cNvPr id="7" name="Slika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290" y="1975369"/>
            <a:ext cx="4167244" cy="4167244"/>
          </a:xfrm>
          <a:prstGeom prst="rect">
            <a:avLst/>
          </a:prstGeom>
        </p:spPr>
      </p:pic>
      <p:pic>
        <p:nvPicPr>
          <p:cNvPr id="8" name="Slika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8638" y="2111857"/>
            <a:ext cx="5841402" cy="3894267"/>
          </a:xfrm>
          <a:prstGeom prst="rect">
            <a:avLst/>
          </a:prstGeom>
        </p:spPr>
      </p:pic>
    </p:spTree>
    <p:extLst>
      <p:ext uri="{BB962C8B-B14F-4D97-AF65-F5344CB8AC3E}">
        <p14:creationId xmlns:p14="http://schemas.microsoft.com/office/powerpoint/2010/main" val="2666166747"/>
      </p:ext>
    </p:extLst>
  </p:cSld>
  <p:clrMapOvr>
    <a:masterClrMapping/>
  </p:clrMapOvr>
  <p:transition spd="slow">
    <p:push dir="u"/>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926592" y="322089"/>
            <a:ext cx="9112624" cy="1227010"/>
          </a:xfrm>
        </p:spPr>
        <p:txBody>
          <a:bodyPr>
            <a:normAutofit fontScale="90000"/>
          </a:bodyPr>
          <a:lstStyle/>
          <a:p>
            <a:pPr algn="just"/>
            <a:r>
              <a:rPr lang="sl-SI" b="1" dirty="0" smtClean="0"/>
              <a:t>24. </a:t>
            </a:r>
            <a:r>
              <a:rPr lang="sl-SI" dirty="0" smtClean="0"/>
              <a:t>Kako se imenuje slovensko visokogorsko </a:t>
            </a:r>
            <a:r>
              <a:rPr lang="sl-SI" b="1" u="sng" dirty="0" smtClean="0"/>
              <a:t>smučišče</a:t>
            </a:r>
            <a:r>
              <a:rPr lang="sl-SI" dirty="0" smtClean="0"/>
              <a:t> na spodnjih fotografijah?</a:t>
            </a:r>
            <a:endParaRPr lang="sl-SI" dirty="0"/>
          </a:p>
        </p:txBody>
      </p:sp>
      <p:pic>
        <p:nvPicPr>
          <p:cNvPr id="7" name="Slika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1598" y="1502483"/>
            <a:ext cx="3255984" cy="2441988"/>
          </a:xfrm>
          <a:prstGeom prst="rect">
            <a:avLst/>
          </a:prstGeom>
        </p:spPr>
      </p:pic>
      <p:pic>
        <p:nvPicPr>
          <p:cNvPr id="8" name="Slika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8806" y="1549099"/>
            <a:ext cx="3255985" cy="2441989"/>
          </a:xfrm>
          <a:prstGeom prst="rect">
            <a:avLst/>
          </a:prstGeom>
        </p:spPr>
      </p:pic>
      <p:pic>
        <p:nvPicPr>
          <p:cNvPr id="9" name="Slika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6832" y="4037704"/>
            <a:ext cx="3245224" cy="2433918"/>
          </a:xfrm>
          <a:prstGeom prst="rect">
            <a:avLst/>
          </a:prstGeom>
        </p:spPr>
      </p:pic>
      <p:pic>
        <p:nvPicPr>
          <p:cNvPr id="10" name="Slika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0552" y="4037704"/>
            <a:ext cx="3266745" cy="2433918"/>
          </a:xfrm>
          <a:prstGeom prst="rect">
            <a:avLst/>
          </a:prstGeom>
        </p:spPr>
      </p:pic>
      <p:sp>
        <p:nvSpPr>
          <p:cNvPr id="11" name="PoljeZBesedilom 10"/>
          <p:cNvSpPr txBox="1"/>
          <p:nvPr/>
        </p:nvSpPr>
        <p:spPr>
          <a:xfrm>
            <a:off x="926592" y="3022041"/>
            <a:ext cx="2340864" cy="1015663"/>
          </a:xfrm>
          <a:prstGeom prst="rect">
            <a:avLst/>
          </a:prstGeom>
          <a:noFill/>
        </p:spPr>
        <p:txBody>
          <a:bodyPr wrap="square" rtlCol="0">
            <a:spAutoFit/>
          </a:bodyPr>
          <a:lstStyle/>
          <a:p>
            <a:r>
              <a:rPr lang="sl-SI" sz="6000" b="1" dirty="0" smtClean="0"/>
              <a:t>VOGEL</a:t>
            </a:r>
            <a:endParaRPr lang="sl-SI" sz="6000" b="1" dirty="0"/>
          </a:p>
        </p:txBody>
      </p:sp>
    </p:spTree>
    <p:extLst>
      <p:ext uri="{BB962C8B-B14F-4D97-AF65-F5344CB8AC3E}">
        <p14:creationId xmlns:p14="http://schemas.microsoft.com/office/powerpoint/2010/main" val="3862166021"/>
      </p:ext>
    </p:extLst>
  </p:cSld>
  <p:clrMapOvr>
    <a:masterClrMapping/>
  </p:clrMapOvr>
  <p:transition spd="slow">
    <p:push dir="u"/>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707135" y="269739"/>
            <a:ext cx="10482431" cy="3324749"/>
          </a:xfrm>
        </p:spPr>
        <p:txBody>
          <a:bodyPr>
            <a:normAutofit/>
          </a:bodyPr>
          <a:lstStyle/>
          <a:p>
            <a:pPr algn="just"/>
            <a:r>
              <a:rPr lang="sl-SI" sz="3600" b="1" dirty="0" smtClean="0"/>
              <a:t>25.</a:t>
            </a:r>
            <a:r>
              <a:rPr lang="sl-SI" sz="3600" dirty="0" smtClean="0"/>
              <a:t> Kako se imenuje zeleni </a:t>
            </a:r>
            <a:r>
              <a:rPr lang="sl-SI" sz="3600" b="1" u="sng" dirty="0" smtClean="0"/>
              <a:t>mineral</a:t>
            </a:r>
            <a:r>
              <a:rPr lang="sl-SI" sz="3600" dirty="0" smtClean="0"/>
              <a:t>, katerega poznano nahajališče je na Goričkem v kraju Grad, tudi na območju Doživljajskega parka </a:t>
            </a:r>
            <a:r>
              <a:rPr lang="sl-SI" sz="3600" dirty="0" err="1" smtClean="0"/>
              <a:t>Vulkanija</a:t>
            </a:r>
            <a:r>
              <a:rPr lang="sl-SI" sz="3600" dirty="0" smtClean="0"/>
              <a:t>? Po kemijski strukturi je </a:t>
            </a:r>
            <a:r>
              <a:rPr lang="sl-SI" sz="3600" dirty="0"/>
              <a:t>magnezijev-železov silikat (</a:t>
            </a:r>
            <a:r>
              <a:rPr lang="sl-SI" sz="3600" dirty="0" err="1" smtClean="0"/>
              <a:t>Mg,Fe</a:t>
            </a:r>
            <a:r>
              <a:rPr lang="sl-SI" sz="3600" dirty="0" smtClean="0"/>
              <a:t>)</a:t>
            </a:r>
            <a:r>
              <a:rPr lang="sl-SI" sz="3600" baseline="-25000" dirty="0" smtClean="0"/>
              <a:t>2</a:t>
            </a:r>
            <a:r>
              <a:rPr lang="sl-SI" sz="3600" dirty="0" smtClean="0"/>
              <a:t>SiO</a:t>
            </a:r>
            <a:r>
              <a:rPr lang="sl-SI" sz="3600" baseline="-25000" dirty="0" smtClean="0"/>
              <a:t>4</a:t>
            </a:r>
            <a:r>
              <a:rPr lang="sl-SI" sz="3600" dirty="0" smtClean="0"/>
              <a:t>, precej pa ga je v zgodovini oboževala Kleopatra, ki ga je imela celo rajši kot smaragde.</a:t>
            </a:r>
            <a:endParaRPr lang="sl-SI" sz="3600" dirty="0"/>
          </a:p>
        </p:txBody>
      </p:sp>
      <p:pic>
        <p:nvPicPr>
          <p:cNvPr id="7" name="Slika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7514" y="3472568"/>
            <a:ext cx="8290224" cy="2961807"/>
          </a:xfrm>
          <a:prstGeom prst="rect">
            <a:avLst/>
          </a:prstGeom>
        </p:spPr>
      </p:pic>
      <p:sp>
        <p:nvSpPr>
          <p:cNvPr id="4" name="PoljeZBesedilom 3"/>
          <p:cNvSpPr txBox="1"/>
          <p:nvPr/>
        </p:nvSpPr>
        <p:spPr>
          <a:xfrm>
            <a:off x="707135" y="4303776"/>
            <a:ext cx="2084317" cy="830997"/>
          </a:xfrm>
          <a:prstGeom prst="rect">
            <a:avLst/>
          </a:prstGeom>
          <a:noFill/>
        </p:spPr>
        <p:txBody>
          <a:bodyPr wrap="square" rtlCol="0">
            <a:spAutoFit/>
          </a:bodyPr>
          <a:lstStyle/>
          <a:p>
            <a:r>
              <a:rPr lang="sl-SI" sz="4800" b="1" dirty="0" smtClean="0"/>
              <a:t>OLIVIN</a:t>
            </a:r>
            <a:endParaRPr lang="sl-SI" sz="4800" b="1" dirty="0"/>
          </a:p>
        </p:txBody>
      </p:sp>
    </p:spTree>
    <p:extLst>
      <p:ext uri="{BB962C8B-B14F-4D97-AF65-F5344CB8AC3E}">
        <p14:creationId xmlns:p14="http://schemas.microsoft.com/office/powerpoint/2010/main" val="1733711606"/>
      </p:ext>
    </p:extLst>
  </p:cSld>
  <p:clrMapOvr>
    <a:masterClrMapping/>
  </p:clrMapOvr>
  <p:transition spd="slow">
    <p:push dir="u"/>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slov 1"/>
          <p:cNvSpPr>
            <a:spLocks noGrp="1"/>
          </p:cNvSpPr>
          <p:nvPr>
            <p:ph type="title"/>
          </p:nvPr>
        </p:nvSpPr>
        <p:spPr>
          <a:xfrm>
            <a:off x="838200" y="365125"/>
            <a:ext cx="10515600" cy="3604447"/>
          </a:xfrm>
        </p:spPr>
        <p:txBody>
          <a:bodyPr>
            <a:normAutofit/>
          </a:bodyPr>
          <a:lstStyle/>
          <a:p>
            <a:pPr algn="just"/>
            <a:r>
              <a:rPr lang="sl-SI" sz="3600" b="1" dirty="0" smtClean="0"/>
              <a:t>26.</a:t>
            </a:r>
            <a:r>
              <a:rPr lang="sl-SI" sz="3600" dirty="0" smtClean="0"/>
              <a:t> Kasneje ji je bilo ime </a:t>
            </a:r>
            <a:r>
              <a:rPr lang="sl-SI" sz="3600" dirty="0" err="1" smtClean="0"/>
              <a:t>Rebecca</a:t>
            </a:r>
            <a:r>
              <a:rPr lang="sl-SI" sz="3600" dirty="0" smtClean="0"/>
              <a:t> </a:t>
            </a:r>
            <a:r>
              <a:rPr lang="sl-SI" sz="3600" dirty="0" err="1" smtClean="0"/>
              <a:t>Rolfe</a:t>
            </a:r>
            <a:r>
              <a:rPr lang="sl-SI" sz="3600" dirty="0" smtClean="0"/>
              <a:t>, njeno prvotno ime pa je tudi naslov enega izmed redkih Disneyjevih risanih filmov, ki je bil ustvarjen po resnični zgodovinski zgodbi (v času t. i. Disneyjeve renesanse). V njem se slišita pesmi </a:t>
            </a:r>
            <a:r>
              <a:rPr lang="sl-SI" sz="3600" dirty="0" err="1" smtClean="0"/>
              <a:t>Colors</a:t>
            </a:r>
            <a:r>
              <a:rPr lang="sl-SI" sz="3600" dirty="0" smtClean="0"/>
              <a:t> </a:t>
            </a:r>
            <a:r>
              <a:rPr lang="sl-SI" sz="3600" dirty="0" err="1" smtClean="0"/>
              <a:t>of</a:t>
            </a:r>
            <a:r>
              <a:rPr lang="sl-SI" sz="3600" dirty="0" smtClean="0"/>
              <a:t> </a:t>
            </a:r>
            <a:r>
              <a:rPr lang="sl-SI" sz="3600" dirty="0" err="1" smtClean="0"/>
              <a:t>the</a:t>
            </a:r>
            <a:r>
              <a:rPr lang="sl-SI" sz="3600" dirty="0" smtClean="0"/>
              <a:t> </a:t>
            </a:r>
            <a:r>
              <a:rPr lang="sl-SI" sz="3600" dirty="0" err="1" smtClean="0"/>
              <a:t>Wind</a:t>
            </a:r>
            <a:r>
              <a:rPr lang="sl-SI" sz="3600" dirty="0" smtClean="0"/>
              <a:t> in </a:t>
            </a:r>
            <a:r>
              <a:rPr lang="sl-SI" sz="3600" dirty="0" err="1" smtClean="0"/>
              <a:t>If</a:t>
            </a:r>
            <a:r>
              <a:rPr lang="sl-SI" sz="3600" dirty="0" smtClean="0"/>
              <a:t> I Never </a:t>
            </a:r>
            <a:r>
              <a:rPr lang="sl-SI" sz="3600" dirty="0" err="1" smtClean="0"/>
              <a:t>Knew</a:t>
            </a:r>
            <a:r>
              <a:rPr lang="sl-SI" sz="3600" dirty="0" smtClean="0"/>
              <a:t> </a:t>
            </a:r>
            <a:r>
              <a:rPr lang="sl-SI" sz="3600" dirty="0" err="1" smtClean="0"/>
              <a:t>You</a:t>
            </a:r>
            <a:r>
              <a:rPr lang="sl-SI" sz="3600" dirty="0" smtClean="0"/>
              <a:t>. Kakšen je </a:t>
            </a:r>
            <a:r>
              <a:rPr lang="sl-SI" sz="3600" b="1" u="sng" dirty="0" smtClean="0"/>
              <a:t>naslov</a:t>
            </a:r>
            <a:r>
              <a:rPr lang="sl-SI" sz="3600" dirty="0" smtClean="0"/>
              <a:t> tega risanega filma?</a:t>
            </a:r>
            <a:endParaRPr lang="sl-SI" sz="3600" dirty="0"/>
          </a:p>
        </p:txBody>
      </p:sp>
      <p:sp>
        <p:nvSpPr>
          <p:cNvPr id="8" name="PoljeZBesedilom 7"/>
          <p:cNvSpPr txBox="1"/>
          <p:nvPr/>
        </p:nvSpPr>
        <p:spPr>
          <a:xfrm>
            <a:off x="1345787" y="4681728"/>
            <a:ext cx="3438144" cy="769441"/>
          </a:xfrm>
          <a:prstGeom prst="rect">
            <a:avLst/>
          </a:prstGeom>
          <a:noFill/>
        </p:spPr>
        <p:txBody>
          <a:bodyPr wrap="square" rtlCol="0">
            <a:spAutoFit/>
          </a:bodyPr>
          <a:lstStyle/>
          <a:p>
            <a:r>
              <a:rPr lang="sl-SI" sz="4400" b="1" dirty="0" smtClean="0"/>
              <a:t>POCAHONTAS</a:t>
            </a:r>
            <a:endParaRPr lang="sl-SI" sz="4400" b="1" dirty="0"/>
          </a:p>
        </p:txBody>
      </p:sp>
      <p:pic>
        <p:nvPicPr>
          <p:cNvPr id="9" name="Slika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1518" y="3742003"/>
            <a:ext cx="2047875" cy="2857500"/>
          </a:xfrm>
          <a:prstGeom prst="rect">
            <a:avLst/>
          </a:prstGeom>
        </p:spPr>
      </p:pic>
      <p:pic>
        <p:nvPicPr>
          <p:cNvPr id="10" name="Slika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1102" y="3735099"/>
            <a:ext cx="1970356" cy="2864404"/>
          </a:xfrm>
          <a:prstGeom prst="rect">
            <a:avLst/>
          </a:prstGeom>
        </p:spPr>
      </p:pic>
    </p:spTree>
    <p:extLst>
      <p:ext uri="{BB962C8B-B14F-4D97-AF65-F5344CB8AC3E}">
        <p14:creationId xmlns:p14="http://schemas.microsoft.com/office/powerpoint/2010/main" val="1162087214"/>
      </p:ext>
    </p:extLst>
  </p:cSld>
  <p:clrMapOvr>
    <a:masterClrMapping/>
  </p:clrMapOvr>
  <p:transition spd="slow">
    <p:push dir="u"/>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slov 1"/>
          <p:cNvSpPr>
            <a:spLocks noGrp="1"/>
          </p:cNvSpPr>
          <p:nvPr>
            <p:ph type="title"/>
          </p:nvPr>
        </p:nvSpPr>
        <p:spPr>
          <a:xfrm>
            <a:off x="1158240" y="145060"/>
            <a:ext cx="8015344" cy="872004"/>
          </a:xfrm>
        </p:spPr>
        <p:txBody>
          <a:bodyPr/>
          <a:lstStyle/>
          <a:p>
            <a:r>
              <a:rPr lang="sl-SI" b="1" dirty="0" smtClean="0"/>
              <a:t>27.</a:t>
            </a:r>
            <a:r>
              <a:rPr lang="sl-SI" dirty="0" smtClean="0"/>
              <a:t> Kdo je </a:t>
            </a:r>
            <a:r>
              <a:rPr lang="sl-SI" b="1" u="sng" dirty="0" smtClean="0"/>
              <a:t>avtor</a:t>
            </a:r>
            <a:r>
              <a:rPr lang="sl-SI" dirty="0" smtClean="0"/>
              <a:t> vseh spodnjih slik?</a:t>
            </a:r>
            <a:endParaRPr lang="sl-SI" dirty="0"/>
          </a:p>
        </p:txBody>
      </p:sp>
      <p:pic>
        <p:nvPicPr>
          <p:cNvPr id="8" name="Slika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6653" y="1021977"/>
            <a:ext cx="3536989" cy="2752220"/>
          </a:xfrm>
          <a:prstGeom prst="rect">
            <a:avLst/>
          </a:prstGeom>
        </p:spPr>
      </p:pic>
      <p:pic>
        <p:nvPicPr>
          <p:cNvPr id="9" name="Slika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062" y="1017064"/>
            <a:ext cx="3789722" cy="2757133"/>
          </a:xfrm>
          <a:prstGeom prst="rect">
            <a:avLst/>
          </a:prstGeom>
        </p:spPr>
      </p:pic>
      <p:pic>
        <p:nvPicPr>
          <p:cNvPr id="10" name="Slika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6652" y="3939037"/>
            <a:ext cx="3536989" cy="2645668"/>
          </a:xfrm>
          <a:prstGeom prst="rect">
            <a:avLst/>
          </a:prstGeom>
        </p:spPr>
      </p:pic>
      <p:pic>
        <p:nvPicPr>
          <p:cNvPr id="11" name="Slika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8062" y="3939037"/>
            <a:ext cx="3795960" cy="2645668"/>
          </a:xfrm>
          <a:prstGeom prst="rect">
            <a:avLst/>
          </a:prstGeom>
        </p:spPr>
      </p:pic>
      <p:sp>
        <p:nvSpPr>
          <p:cNvPr id="12" name="PoljeZBesedilom 11"/>
          <p:cNvSpPr txBox="1"/>
          <p:nvPr/>
        </p:nvSpPr>
        <p:spPr>
          <a:xfrm>
            <a:off x="1072135" y="2718816"/>
            <a:ext cx="2206752" cy="1569660"/>
          </a:xfrm>
          <a:prstGeom prst="rect">
            <a:avLst/>
          </a:prstGeom>
          <a:noFill/>
        </p:spPr>
        <p:txBody>
          <a:bodyPr wrap="square" rtlCol="0">
            <a:spAutoFit/>
          </a:bodyPr>
          <a:lstStyle/>
          <a:p>
            <a:r>
              <a:rPr lang="sl-SI" sz="4800" b="1" dirty="0" smtClean="0"/>
              <a:t>CLAUDE MONET</a:t>
            </a:r>
            <a:endParaRPr lang="sl-SI" sz="4800" b="1" dirty="0"/>
          </a:p>
        </p:txBody>
      </p:sp>
    </p:spTree>
    <p:extLst>
      <p:ext uri="{BB962C8B-B14F-4D97-AF65-F5344CB8AC3E}">
        <p14:creationId xmlns:p14="http://schemas.microsoft.com/office/powerpoint/2010/main" val="3180539390"/>
      </p:ext>
    </p:extLst>
  </p:cSld>
  <p:clrMapOvr>
    <a:masterClrMapping/>
  </p:clrMapOvr>
  <p:transition spd="slow">
    <p:push dir="u"/>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795169" y="268307"/>
            <a:ext cx="10515600" cy="3088080"/>
          </a:xfrm>
        </p:spPr>
        <p:txBody>
          <a:bodyPr>
            <a:normAutofit fontScale="90000"/>
          </a:bodyPr>
          <a:lstStyle/>
          <a:p>
            <a:pPr algn="just"/>
            <a:r>
              <a:rPr lang="sl-SI" sz="3600" b="1" dirty="0" smtClean="0"/>
              <a:t>28.</a:t>
            </a:r>
            <a:r>
              <a:rPr lang="sl-SI" sz="3600" dirty="0" smtClean="0"/>
              <a:t> Katera </a:t>
            </a:r>
            <a:r>
              <a:rPr lang="sl-SI" sz="3600" b="1" u="sng" dirty="0" smtClean="0"/>
              <a:t>pisateljica</a:t>
            </a:r>
            <a:r>
              <a:rPr lang="sl-SI" sz="3600" dirty="0" smtClean="0"/>
              <a:t> je poučevala angleščino v portugalskem Portu, se tam poročila z domačinom, rodila hči, po ločitvi pa se kot mati samohranilka preselila na Škotsko v </a:t>
            </a:r>
            <a:r>
              <a:rPr lang="sl-SI" sz="3600" dirty="0" err="1" smtClean="0"/>
              <a:t>Edinburgh</a:t>
            </a:r>
            <a:r>
              <a:rPr lang="sl-SI" sz="3600" dirty="0" smtClean="0"/>
              <a:t>, kjer je živela na državni socialni podpori do izida svoje knjige, ki ji je popolnoma spremenil življenje? Glavnega junaka te knjige je poimenovala po fantu, ki ga je nekoč srečala na vlaku.</a:t>
            </a:r>
            <a:endParaRPr lang="sl-SI" sz="3600" dirty="0"/>
          </a:p>
        </p:txBody>
      </p:sp>
      <p:sp>
        <p:nvSpPr>
          <p:cNvPr id="7" name="PoljeZBesedilom 6"/>
          <p:cNvSpPr txBox="1"/>
          <p:nvPr/>
        </p:nvSpPr>
        <p:spPr>
          <a:xfrm>
            <a:off x="1731264" y="4302880"/>
            <a:ext cx="3576312" cy="769441"/>
          </a:xfrm>
          <a:prstGeom prst="rect">
            <a:avLst/>
          </a:prstGeom>
          <a:noFill/>
        </p:spPr>
        <p:txBody>
          <a:bodyPr wrap="square" rtlCol="0">
            <a:spAutoFit/>
          </a:bodyPr>
          <a:lstStyle/>
          <a:p>
            <a:r>
              <a:rPr lang="sl-SI" sz="4400" b="1" dirty="0" smtClean="0"/>
              <a:t>J. K. ROWLING</a:t>
            </a:r>
            <a:endParaRPr lang="sl-SI" sz="4400" b="1" dirty="0"/>
          </a:p>
        </p:txBody>
      </p:sp>
      <p:pic>
        <p:nvPicPr>
          <p:cNvPr id="8" name="Slika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0734" y="3356387"/>
            <a:ext cx="4353218" cy="2662428"/>
          </a:xfrm>
          <a:prstGeom prst="rect">
            <a:avLst/>
          </a:prstGeom>
        </p:spPr>
      </p:pic>
    </p:spTree>
    <p:extLst>
      <p:ext uri="{BB962C8B-B14F-4D97-AF65-F5344CB8AC3E}">
        <p14:creationId xmlns:p14="http://schemas.microsoft.com/office/powerpoint/2010/main" val="3633034096"/>
      </p:ext>
    </p:extLst>
  </p:cSld>
  <p:clrMapOvr>
    <a:masterClrMapping/>
  </p:clrMapOvr>
  <p:transition spd="slow">
    <p:push dir="u"/>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838200" y="365124"/>
            <a:ext cx="10515600" cy="2614743"/>
          </a:xfrm>
        </p:spPr>
        <p:txBody>
          <a:bodyPr>
            <a:normAutofit fontScale="90000"/>
          </a:bodyPr>
          <a:lstStyle/>
          <a:p>
            <a:pPr algn="just"/>
            <a:r>
              <a:rPr lang="sl-SI" sz="3200" b="1" dirty="0" smtClean="0"/>
              <a:t>29.</a:t>
            </a:r>
            <a:r>
              <a:rPr lang="sl-SI" sz="3200" dirty="0" smtClean="0"/>
              <a:t> Katera družinska </a:t>
            </a:r>
            <a:r>
              <a:rPr lang="sl-SI" sz="3200" b="1" u="sng" dirty="0" smtClean="0"/>
              <a:t>glasbena skupina</a:t>
            </a:r>
            <a:r>
              <a:rPr lang="sl-SI" sz="3200" dirty="0" smtClean="0"/>
              <a:t> je izvorno iz ZDA, a je zmeraj nastopala večinoma po Evropi, kjer je potovala z dvonadstropnim avtobusom in bivalnim čolnom? V Sloveniji je nastopila trikrat, v letih 1996, 1997 in 1998, napolnila je tudi Plečnikov bežigrajski nogometni stadion. Njene najbolj znane pesmi so An Angel, I </a:t>
            </a:r>
            <a:r>
              <a:rPr lang="sl-SI" sz="3200" dirty="0" err="1" smtClean="0"/>
              <a:t>Can‘t</a:t>
            </a:r>
            <a:r>
              <a:rPr lang="sl-SI" sz="3200" dirty="0" smtClean="0"/>
              <a:t> </a:t>
            </a:r>
            <a:r>
              <a:rPr lang="sl-SI" sz="3200" dirty="0" err="1" smtClean="0"/>
              <a:t>Help</a:t>
            </a:r>
            <a:r>
              <a:rPr lang="sl-SI" sz="3200" dirty="0" smtClean="0"/>
              <a:t> </a:t>
            </a:r>
            <a:r>
              <a:rPr lang="sl-SI" sz="3200" dirty="0" err="1" smtClean="0"/>
              <a:t>Myself</a:t>
            </a:r>
            <a:r>
              <a:rPr lang="sl-SI" sz="3200" dirty="0"/>
              <a:t>,</a:t>
            </a:r>
            <a:r>
              <a:rPr lang="sl-SI" sz="3200" dirty="0" smtClean="0"/>
              <a:t> </a:t>
            </a:r>
            <a:r>
              <a:rPr lang="sl-SI" sz="3200" dirty="0" err="1" smtClean="0"/>
              <a:t>Fell</a:t>
            </a:r>
            <a:r>
              <a:rPr lang="sl-SI" sz="3200" dirty="0" smtClean="0"/>
              <a:t> in Love </a:t>
            </a:r>
            <a:r>
              <a:rPr lang="sl-SI" sz="3200" dirty="0" err="1" smtClean="0"/>
              <a:t>With</a:t>
            </a:r>
            <a:r>
              <a:rPr lang="sl-SI" sz="3200" dirty="0" smtClean="0"/>
              <a:t> An </a:t>
            </a:r>
            <a:r>
              <a:rPr lang="sl-SI" sz="3200" dirty="0" err="1" smtClean="0"/>
              <a:t>Alien</a:t>
            </a:r>
            <a:r>
              <a:rPr lang="sl-SI" sz="3200" dirty="0" smtClean="0"/>
              <a:t> in Santa Maria.</a:t>
            </a:r>
            <a:endParaRPr lang="sl-SI" sz="3200" b="1" u="sng" dirty="0"/>
          </a:p>
        </p:txBody>
      </p:sp>
      <p:pic>
        <p:nvPicPr>
          <p:cNvPr id="7" name="Slika 6"/>
          <p:cNvPicPr>
            <a:picLocks noChangeAspect="1"/>
          </p:cNvPicPr>
          <p:nvPr/>
        </p:nvPicPr>
        <p:blipFill>
          <a:blip r:embed="rId2"/>
          <a:stretch>
            <a:fillRect/>
          </a:stretch>
        </p:blipFill>
        <p:spPr>
          <a:xfrm>
            <a:off x="4977921" y="2979867"/>
            <a:ext cx="5708773" cy="3351116"/>
          </a:xfrm>
          <a:prstGeom prst="rect">
            <a:avLst/>
          </a:prstGeom>
        </p:spPr>
      </p:pic>
      <p:sp>
        <p:nvSpPr>
          <p:cNvPr id="8" name="PoljeZBesedilom 7"/>
          <p:cNvSpPr txBox="1"/>
          <p:nvPr/>
        </p:nvSpPr>
        <p:spPr>
          <a:xfrm>
            <a:off x="1182624" y="3608832"/>
            <a:ext cx="3194304" cy="1754326"/>
          </a:xfrm>
          <a:prstGeom prst="rect">
            <a:avLst/>
          </a:prstGeom>
          <a:noFill/>
        </p:spPr>
        <p:txBody>
          <a:bodyPr wrap="square" rtlCol="0">
            <a:spAutoFit/>
          </a:bodyPr>
          <a:lstStyle/>
          <a:p>
            <a:pPr algn="ctr"/>
            <a:r>
              <a:rPr lang="sl-SI" sz="5400" b="1" dirty="0" smtClean="0"/>
              <a:t>THE KELLY FAMILY</a:t>
            </a:r>
            <a:endParaRPr lang="sl-SI" sz="5400" b="1" dirty="0"/>
          </a:p>
        </p:txBody>
      </p:sp>
    </p:spTree>
    <p:extLst>
      <p:ext uri="{BB962C8B-B14F-4D97-AF65-F5344CB8AC3E}">
        <p14:creationId xmlns:p14="http://schemas.microsoft.com/office/powerpoint/2010/main" val="2177808309"/>
      </p:ext>
    </p:extLst>
  </p:cSld>
  <p:clrMapOvr>
    <a:masterClrMapping/>
  </p:clrMapOvr>
  <p:transition spd="slow">
    <p:push dir="u"/>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jeZBesedilom 6"/>
          <p:cNvSpPr txBox="1"/>
          <p:nvPr/>
        </p:nvSpPr>
        <p:spPr>
          <a:xfrm>
            <a:off x="645459" y="322729"/>
            <a:ext cx="10596282" cy="5847755"/>
          </a:xfrm>
          <a:prstGeom prst="rect">
            <a:avLst/>
          </a:prstGeom>
          <a:noFill/>
        </p:spPr>
        <p:txBody>
          <a:bodyPr wrap="square" rtlCol="0">
            <a:spAutoFit/>
          </a:bodyPr>
          <a:lstStyle/>
          <a:p>
            <a:r>
              <a:rPr lang="sl-SI" sz="4400" b="1" dirty="0" smtClean="0"/>
              <a:t>30.</a:t>
            </a:r>
            <a:r>
              <a:rPr lang="sl-SI" sz="4000" dirty="0" smtClean="0"/>
              <a:t/>
            </a:r>
            <a:br>
              <a:rPr lang="sl-SI" sz="4000" dirty="0" smtClean="0"/>
            </a:br>
            <a:r>
              <a:rPr lang="sl-SI" sz="3000" b="1" dirty="0" smtClean="0"/>
              <a:t>A)</a:t>
            </a:r>
            <a:r>
              <a:rPr lang="sl-SI" sz="3000" dirty="0" smtClean="0"/>
              <a:t> Kateri od doslej znanih </a:t>
            </a:r>
            <a:r>
              <a:rPr lang="sl-SI" sz="3000" b="1" u="sng" dirty="0" smtClean="0"/>
              <a:t>kemijskih elementov</a:t>
            </a:r>
            <a:r>
              <a:rPr lang="sl-SI" sz="3000" dirty="0" smtClean="0"/>
              <a:t>, kovina z vrstnim številom 74, ima najvišjo temperaturo tališča (3422 °C) in vrelišča (5930 °C) med vsemi? Zaradi teh lastnosti je uporabljen tudi kot material za žarilne nitke v žarnicah. </a:t>
            </a:r>
            <a:r>
              <a:rPr lang="sl-SI" sz="3000" b="1" dirty="0" smtClean="0"/>
              <a:t>VOLFRAM</a:t>
            </a:r>
            <a:r>
              <a:rPr lang="sl-SI" sz="3000" dirty="0" smtClean="0"/>
              <a:t/>
            </a:r>
            <a:br>
              <a:rPr lang="sl-SI" sz="3000" dirty="0" smtClean="0"/>
            </a:br>
            <a:r>
              <a:rPr lang="sl-SI" sz="3000" dirty="0" smtClean="0"/>
              <a:t/>
            </a:r>
            <a:br>
              <a:rPr lang="sl-SI" sz="3000" dirty="0" smtClean="0"/>
            </a:br>
            <a:r>
              <a:rPr lang="sl-SI" sz="3000" b="1" dirty="0" smtClean="0"/>
              <a:t>B)</a:t>
            </a:r>
            <a:r>
              <a:rPr lang="sl-SI" sz="3000" dirty="0" smtClean="0"/>
              <a:t> Komercialna programska oprema </a:t>
            </a:r>
            <a:r>
              <a:rPr lang="sl-SI" sz="3000" dirty="0" err="1" smtClean="0"/>
              <a:t>Mathematica</a:t>
            </a:r>
            <a:r>
              <a:rPr lang="sl-SI" sz="3000" dirty="0" smtClean="0"/>
              <a:t> (kot popularni računalniški program za reševanje matematično-naravoslovnih problemov) ima na začetku svojega polnega imena tudi začetek naziva podjetja, ki je obenem ime programskega jezika programa ter tudi priimek ustanovitelja podjetja. Navedite ta </a:t>
            </a:r>
            <a:r>
              <a:rPr lang="sl-SI" sz="3000" b="1" u="sng" dirty="0" smtClean="0"/>
              <a:t>priimek</a:t>
            </a:r>
            <a:r>
              <a:rPr lang="sl-SI" sz="3000" dirty="0" smtClean="0"/>
              <a:t>. </a:t>
            </a:r>
            <a:r>
              <a:rPr lang="sl-SI" sz="3000" b="1" dirty="0" smtClean="0"/>
              <a:t>WOLFRAM</a:t>
            </a:r>
            <a:r>
              <a:rPr lang="sl-SI" sz="3000" dirty="0" smtClean="0"/>
              <a:t> (ustanovitelj </a:t>
            </a:r>
            <a:r>
              <a:rPr lang="sl-SI" sz="3000" dirty="0" err="1" smtClean="0"/>
              <a:t>Stephen</a:t>
            </a:r>
            <a:r>
              <a:rPr lang="sl-SI" sz="3000" dirty="0" smtClean="0"/>
              <a:t> </a:t>
            </a:r>
            <a:r>
              <a:rPr lang="sl-SI" sz="3000" dirty="0" err="1" smtClean="0"/>
              <a:t>Wolfram</a:t>
            </a:r>
            <a:r>
              <a:rPr lang="sl-SI" sz="3000" dirty="0" smtClean="0"/>
              <a:t>)</a:t>
            </a:r>
            <a:endParaRPr lang="sl-SI" sz="3000" b="1" dirty="0"/>
          </a:p>
        </p:txBody>
      </p:sp>
    </p:spTree>
    <p:extLst>
      <p:ext uri="{BB962C8B-B14F-4D97-AF65-F5344CB8AC3E}">
        <p14:creationId xmlns:p14="http://schemas.microsoft.com/office/powerpoint/2010/main" val="684486414"/>
      </p:ext>
    </p:extLst>
  </p:cSld>
  <p:clrMapOvr>
    <a:masterClrMapping/>
  </p:clrMapOvr>
  <p:transition spd="slow">
    <p:push dir="u"/>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a:xfrm>
            <a:off x="975607" y="117701"/>
            <a:ext cx="10515600" cy="2698652"/>
          </a:xfrm>
        </p:spPr>
        <p:txBody>
          <a:bodyPr>
            <a:normAutofit fontScale="90000"/>
          </a:bodyPr>
          <a:lstStyle/>
          <a:p>
            <a:pPr algn="just"/>
            <a:r>
              <a:rPr lang="sl-SI" b="1" dirty="0" smtClean="0"/>
              <a:t>31. </a:t>
            </a:r>
            <a:r>
              <a:rPr lang="sl-SI" dirty="0" smtClean="0"/>
              <a:t>Na katerem </a:t>
            </a:r>
            <a:r>
              <a:rPr lang="sl-SI" b="1" u="sng" dirty="0" smtClean="0"/>
              <a:t>polotoku</a:t>
            </a:r>
            <a:r>
              <a:rPr lang="sl-SI" dirty="0" smtClean="0"/>
              <a:t> se nahajajo zalite kraške jame </a:t>
            </a:r>
            <a:r>
              <a:rPr lang="sl-SI" dirty="0" err="1" smtClean="0"/>
              <a:t>cenote</a:t>
            </a:r>
            <a:r>
              <a:rPr lang="sl-SI" dirty="0" smtClean="0"/>
              <a:t>, piramide v </a:t>
            </a:r>
            <a:r>
              <a:rPr lang="sl-SI" dirty="0" err="1" smtClean="0"/>
              <a:t>Chichen</a:t>
            </a:r>
            <a:r>
              <a:rPr lang="sl-SI" dirty="0" smtClean="0"/>
              <a:t> </a:t>
            </a:r>
            <a:r>
              <a:rPr lang="sl-SI" dirty="0" err="1" smtClean="0"/>
              <a:t>Itzi</a:t>
            </a:r>
            <a:r>
              <a:rPr lang="sl-SI" dirty="0" smtClean="0"/>
              <a:t> in letovišče Cancún s peščenimi plažami? Namig: enako se je imenovala nekdanja znana slovenska diskoteka.</a:t>
            </a:r>
            <a:endParaRPr lang="sl-SI" dirty="0"/>
          </a:p>
        </p:txBody>
      </p:sp>
      <p:pic>
        <p:nvPicPr>
          <p:cNvPr id="9" name="Slika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155" y="3228490"/>
            <a:ext cx="1871831" cy="2805407"/>
          </a:xfrm>
          <a:prstGeom prst="rect">
            <a:avLst/>
          </a:prstGeom>
        </p:spPr>
      </p:pic>
      <p:pic>
        <p:nvPicPr>
          <p:cNvPr id="10" name="Slika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8022" y="3514650"/>
            <a:ext cx="4482564" cy="2383697"/>
          </a:xfrm>
          <a:prstGeom prst="rect">
            <a:avLst/>
          </a:prstGeom>
        </p:spPr>
      </p:pic>
      <p:pic>
        <p:nvPicPr>
          <p:cNvPr id="11" name="Slika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6622" y="3514651"/>
            <a:ext cx="4710864" cy="2383697"/>
          </a:xfrm>
          <a:prstGeom prst="rect">
            <a:avLst/>
          </a:prstGeom>
        </p:spPr>
      </p:pic>
      <p:sp>
        <p:nvSpPr>
          <p:cNvPr id="4" name="PoljeZBesedilom 3"/>
          <p:cNvSpPr txBox="1"/>
          <p:nvPr/>
        </p:nvSpPr>
        <p:spPr>
          <a:xfrm>
            <a:off x="3377184" y="2609088"/>
            <a:ext cx="3819438" cy="769441"/>
          </a:xfrm>
          <a:prstGeom prst="rect">
            <a:avLst/>
          </a:prstGeom>
          <a:noFill/>
        </p:spPr>
        <p:txBody>
          <a:bodyPr wrap="square" rtlCol="0">
            <a:spAutoFit/>
          </a:bodyPr>
          <a:lstStyle/>
          <a:p>
            <a:pPr algn="ctr"/>
            <a:r>
              <a:rPr lang="sl-SI" sz="4400" b="1" dirty="0" smtClean="0"/>
              <a:t>JUKATAN</a:t>
            </a:r>
            <a:endParaRPr lang="sl-SI" sz="4400" b="1" dirty="0"/>
          </a:p>
        </p:txBody>
      </p:sp>
    </p:spTree>
    <p:extLst>
      <p:ext uri="{BB962C8B-B14F-4D97-AF65-F5344CB8AC3E}">
        <p14:creationId xmlns:p14="http://schemas.microsoft.com/office/powerpoint/2010/main" val="3350691818"/>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27000"/>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785307" y="246791"/>
            <a:ext cx="10757648" cy="2703673"/>
          </a:xfrm>
        </p:spPr>
        <p:txBody>
          <a:bodyPr>
            <a:noAutofit/>
          </a:bodyPr>
          <a:lstStyle/>
          <a:p>
            <a:pPr algn="just"/>
            <a:r>
              <a:rPr lang="sl-SI" sz="2400" b="1" dirty="0" smtClean="0"/>
              <a:t>32.</a:t>
            </a:r>
            <a:r>
              <a:rPr lang="sl-SI" sz="2400" dirty="0" smtClean="0"/>
              <a:t> Po kateri fosilizirani </a:t>
            </a:r>
            <a:r>
              <a:rPr lang="sl-SI" sz="2400" b="1" u="sng" dirty="0" smtClean="0"/>
              <a:t>smoli</a:t>
            </a:r>
            <a:r>
              <a:rPr lang="sl-SI" sz="2400" dirty="0" smtClean="0"/>
              <a:t> se je imenovala verjetno najstarejša in najkrajša evropska trgovska povezava med Baltikom in Sredozemljem, na kateri se je trgovalo od pozne bronaste dobe do 5. stoletja? Ta material krasi tudi znamenito sobo v Katarinini palači v Carskem selu blizu Sankt Peterburga, ki je sprva veljala za osmo čudo sveta, bila s strani nacistov med 2. svetovno preseljena (domnevno v </a:t>
            </a:r>
            <a:r>
              <a:rPr lang="sl-SI" sz="2400" dirty="0" err="1" smtClean="0"/>
              <a:t>Königsberg</a:t>
            </a:r>
            <a:r>
              <a:rPr lang="sl-SI" sz="2400" dirty="0" smtClean="0"/>
              <a:t>, današnji </a:t>
            </a:r>
            <a:r>
              <a:rPr lang="sl-SI" sz="2400" dirty="0" err="1" smtClean="0"/>
              <a:t>Kaliningrad</a:t>
            </a:r>
            <a:r>
              <a:rPr lang="sl-SI" sz="2400" dirty="0" smtClean="0"/>
              <a:t>), po 24 letih dela ruskih obrtnikov in donacij iz Nemčije pa rekonstruirana v Katarinini palači in ponovno odprta za javnost leta 2003.</a:t>
            </a:r>
            <a:endParaRPr lang="sl-SI" sz="2400" dirty="0"/>
          </a:p>
        </p:txBody>
      </p:sp>
      <p:sp>
        <p:nvSpPr>
          <p:cNvPr id="4" name="PoljeZBesedilom 3"/>
          <p:cNvSpPr txBox="1"/>
          <p:nvPr/>
        </p:nvSpPr>
        <p:spPr>
          <a:xfrm>
            <a:off x="7815072" y="2447813"/>
            <a:ext cx="2828544" cy="769441"/>
          </a:xfrm>
          <a:prstGeom prst="rect">
            <a:avLst/>
          </a:prstGeom>
          <a:noFill/>
        </p:spPr>
        <p:txBody>
          <a:bodyPr wrap="square" rtlCol="0">
            <a:spAutoFit/>
          </a:bodyPr>
          <a:lstStyle/>
          <a:p>
            <a:pPr algn="ctr"/>
            <a:r>
              <a:rPr lang="sl-SI" sz="4400" b="1" dirty="0" smtClean="0"/>
              <a:t>JANTAR</a:t>
            </a:r>
            <a:endParaRPr lang="sl-SI" sz="4400" b="1" dirty="0"/>
          </a:p>
        </p:txBody>
      </p:sp>
      <p:pic>
        <p:nvPicPr>
          <p:cNvPr id="9" name="Slika 8"/>
          <p:cNvPicPr>
            <a:picLocks noChangeAspect="1"/>
          </p:cNvPicPr>
          <p:nvPr/>
        </p:nvPicPr>
        <p:blipFill>
          <a:blip r:embed="rId2"/>
          <a:stretch>
            <a:fillRect/>
          </a:stretch>
        </p:blipFill>
        <p:spPr>
          <a:xfrm>
            <a:off x="419547" y="3302598"/>
            <a:ext cx="2185767" cy="3203042"/>
          </a:xfrm>
          <a:prstGeom prst="rect">
            <a:avLst/>
          </a:prstGeom>
        </p:spPr>
      </p:pic>
      <p:pic>
        <p:nvPicPr>
          <p:cNvPr id="10" name="Slika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7523" y="3302598"/>
            <a:ext cx="4299473" cy="3224605"/>
          </a:xfrm>
          <a:prstGeom prst="rect">
            <a:avLst/>
          </a:prstGeom>
        </p:spPr>
      </p:pic>
      <p:pic>
        <p:nvPicPr>
          <p:cNvPr id="11" name="Slika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9205" y="3302598"/>
            <a:ext cx="4367258" cy="3224605"/>
          </a:xfrm>
          <a:prstGeom prst="rect">
            <a:avLst/>
          </a:prstGeom>
        </p:spPr>
      </p:pic>
    </p:spTree>
    <p:extLst>
      <p:ext uri="{BB962C8B-B14F-4D97-AF65-F5344CB8AC3E}">
        <p14:creationId xmlns:p14="http://schemas.microsoft.com/office/powerpoint/2010/main" val="372564681"/>
      </p:ext>
    </p:extLst>
  </p:cSld>
  <p:clrMapOvr>
    <a:masterClrMapping/>
  </p:clrMapOvr>
  <p:transition spd="slow">
    <p:push dir="u"/>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slov 1"/>
          <p:cNvSpPr>
            <a:spLocks noGrp="1"/>
          </p:cNvSpPr>
          <p:nvPr>
            <p:ph type="title"/>
          </p:nvPr>
        </p:nvSpPr>
        <p:spPr>
          <a:xfrm>
            <a:off x="645459" y="218999"/>
            <a:ext cx="10800677" cy="3610723"/>
          </a:xfrm>
        </p:spPr>
        <p:txBody>
          <a:bodyPr>
            <a:normAutofit/>
          </a:bodyPr>
          <a:lstStyle/>
          <a:p>
            <a:pPr algn="just"/>
            <a:r>
              <a:rPr lang="sl-SI" sz="3100" b="1" dirty="0" smtClean="0"/>
              <a:t>33.</a:t>
            </a:r>
            <a:r>
              <a:rPr lang="sl-SI" sz="3100" dirty="0" smtClean="0"/>
              <a:t> Rod dreves in grmov </a:t>
            </a:r>
            <a:r>
              <a:rPr lang="sl-SI" sz="3100" dirty="0" err="1" smtClean="0"/>
              <a:t>Prunus</a:t>
            </a:r>
            <a:r>
              <a:rPr lang="sl-SI" sz="3100" dirty="0" smtClean="0"/>
              <a:t> obsega nekaj zelo pogostih in poznanih (večinoma sadnih) dreves. Mednje sodijo vrste češnja (</a:t>
            </a:r>
            <a:r>
              <a:rPr lang="sl-SI" sz="3100" dirty="0" err="1" smtClean="0"/>
              <a:t>avium</a:t>
            </a:r>
            <a:r>
              <a:rPr lang="sl-SI" sz="3100" dirty="0" smtClean="0"/>
              <a:t>), višnja (</a:t>
            </a:r>
            <a:r>
              <a:rPr lang="sl-SI" sz="3100" dirty="0" err="1" smtClean="0"/>
              <a:t>cerasus</a:t>
            </a:r>
            <a:r>
              <a:rPr lang="sl-SI" sz="3100" dirty="0" smtClean="0"/>
              <a:t>), sliva (</a:t>
            </a:r>
            <a:r>
              <a:rPr lang="sl-SI" sz="3100" dirty="0" err="1" smtClean="0"/>
              <a:t>domestica</a:t>
            </a:r>
            <a:r>
              <a:rPr lang="sl-SI" sz="3100" dirty="0" smtClean="0"/>
              <a:t>), mandljevec (</a:t>
            </a:r>
            <a:r>
              <a:rPr lang="sl-SI" sz="3100" dirty="0" err="1" smtClean="0"/>
              <a:t>dulcis</a:t>
            </a:r>
            <a:r>
              <a:rPr lang="sl-SI" sz="3100" dirty="0" smtClean="0"/>
              <a:t>), pa tudi po Perziji poimenovana breskev (</a:t>
            </a:r>
            <a:r>
              <a:rPr lang="sl-SI" sz="3100" dirty="0" err="1" smtClean="0"/>
              <a:t>persica</a:t>
            </a:r>
            <a:r>
              <a:rPr lang="sl-SI" sz="3100" dirty="0" smtClean="0"/>
              <a:t>). Katero </a:t>
            </a:r>
            <a:r>
              <a:rPr lang="sl-SI" sz="3100" b="1" u="sng" dirty="0" smtClean="0"/>
              <a:t>drevo</a:t>
            </a:r>
            <a:r>
              <a:rPr lang="sl-SI" sz="3100" dirty="0" smtClean="0"/>
              <a:t> iz tega rodu pa je poimenovano po Armeniji (</a:t>
            </a:r>
            <a:r>
              <a:rPr lang="sl-SI" sz="3100" dirty="0" err="1" smtClean="0"/>
              <a:t>armeniaca</a:t>
            </a:r>
            <a:r>
              <a:rPr lang="sl-SI" sz="3100" dirty="0" smtClean="0"/>
              <a:t>)? Namig: barva plodov tega armenskega nacionalnega drevesa se nahaja tudi na dnu armenske zastave, pri nas je prva asociacija nanj marmelada.</a:t>
            </a:r>
            <a:endParaRPr lang="sl-SI" sz="3100" dirty="0"/>
          </a:p>
        </p:txBody>
      </p:sp>
      <p:pic>
        <p:nvPicPr>
          <p:cNvPr id="8" name="Slika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1441" y="3948236"/>
            <a:ext cx="4295887" cy="2147944"/>
          </a:xfrm>
          <a:prstGeom prst="rect">
            <a:avLst/>
          </a:prstGeom>
        </p:spPr>
      </p:pic>
      <p:sp>
        <p:nvSpPr>
          <p:cNvPr id="9" name="PoljeZBesedilom 8"/>
          <p:cNvSpPr txBox="1"/>
          <p:nvPr/>
        </p:nvSpPr>
        <p:spPr>
          <a:xfrm>
            <a:off x="1536192" y="4413504"/>
            <a:ext cx="3633216" cy="1015663"/>
          </a:xfrm>
          <a:prstGeom prst="rect">
            <a:avLst/>
          </a:prstGeom>
          <a:noFill/>
        </p:spPr>
        <p:txBody>
          <a:bodyPr wrap="square" rtlCol="0">
            <a:spAutoFit/>
          </a:bodyPr>
          <a:lstStyle/>
          <a:p>
            <a:r>
              <a:rPr lang="sl-SI" sz="6000" b="1" dirty="0" smtClean="0"/>
              <a:t>MARELICA</a:t>
            </a:r>
            <a:endParaRPr lang="sl-SI" sz="6000" b="1" dirty="0"/>
          </a:p>
        </p:txBody>
      </p:sp>
    </p:spTree>
    <p:extLst>
      <p:ext uri="{BB962C8B-B14F-4D97-AF65-F5344CB8AC3E}">
        <p14:creationId xmlns:p14="http://schemas.microsoft.com/office/powerpoint/2010/main" val="1499118761"/>
      </p:ext>
    </p:extLst>
  </p:cSld>
  <p:clrMapOvr>
    <a:masterClrMapping/>
  </p:clrMapOvr>
  <p:transition spd="slow">
    <p:push dir="u"/>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a:xfrm>
            <a:off x="614980" y="139932"/>
            <a:ext cx="11263256" cy="1469412"/>
          </a:xfrm>
        </p:spPr>
        <p:txBody>
          <a:bodyPr>
            <a:normAutofit/>
          </a:bodyPr>
          <a:lstStyle/>
          <a:p>
            <a:r>
              <a:rPr lang="sl-SI" sz="4000" b="1" dirty="0" smtClean="0"/>
              <a:t>34.</a:t>
            </a:r>
            <a:r>
              <a:rPr lang="sl-SI" sz="4000" dirty="0" smtClean="0"/>
              <a:t> Povežite tekste v različnih jezikih in pisavah z </a:t>
            </a:r>
            <a:r>
              <a:rPr lang="sl-SI" sz="4000" b="1" u="sng" dirty="0" smtClean="0"/>
              <a:t>jeziki</a:t>
            </a:r>
            <a:r>
              <a:rPr lang="sl-SI" sz="4000" dirty="0" smtClean="0"/>
              <a:t>, v katerih so napisani (odgovor naj bo tipa 1B, 2D ipd.).</a:t>
            </a:r>
            <a:endParaRPr lang="sl-SI" sz="4000" dirty="0"/>
          </a:p>
        </p:txBody>
      </p:sp>
      <p:graphicFrame>
        <p:nvGraphicFramePr>
          <p:cNvPr id="12" name="Tabela 11"/>
          <p:cNvGraphicFramePr>
            <a:graphicFrameLocks noGrp="1"/>
          </p:cNvGraphicFramePr>
          <p:nvPr>
            <p:extLst>
              <p:ext uri="{D42A27DB-BD31-4B8C-83A1-F6EECF244321}">
                <p14:modId xmlns:p14="http://schemas.microsoft.com/office/powerpoint/2010/main" val="227550872"/>
              </p:ext>
            </p:extLst>
          </p:nvPr>
        </p:nvGraphicFramePr>
        <p:xfrm>
          <a:off x="2182608" y="2162286"/>
          <a:ext cx="8128000" cy="4231738"/>
        </p:xfrm>
        <a:graphic>
          <a:graphicData uri="http://schemas.openxmlformats.org/drawingml/2006/table">
            <a:tbl>
              <a:tblPr firstRow="1" bandRow="1">
                <a:tableStyleId>{5C22544A-7EE6-4342-B048-85BDC9FD1C3A}</a:tableStyleId>
              </a:tblPr>
              <a:tblGrid>
                <a:gridCol w="4064000"/>
                <a:gridCol w="4064000"/>
              </a:tblGrid>
              <a:tr h="574138">
                <a:tc>
                  <a:txBody>
                    <a:bodyPr/>
                    <a:lstStyle/>
                    <a:p>
                      <a:r>
                        <a:rPr lang="sl-SI" dirty="0" smtClean="0"/>
                        <a:t>Tekst</a:t>
                      </a:r>
                      <a:endParaRPr lang="sl-SI" dirty="0"/>
                    </a:p>
                  </a:txBody>
                  <a:tcPr/>
                </a:tc>
                <a:tc>
                  <a:txBody>
                    <a:bodyPr/>
                    <a:lstStyle/>
                    <a:p>
                      <a:r>
                        <a:rPr lang="sl-SI" dirty="0" smtClean="0"/>
                        <a:t>Jezik</a:t>
                      </a:r>
                      <a:endParaRPr lang="sl-SI" dirty="0"/>
                    </a:p>
                  </a:txBody>
                  <a:tcPr/>
                </a:tc>
              </a:tr>
              <a:tr h="370840">
                <a:tc>
                  <a:txBody>
                    <a:bodyPr/>
                    <a:lstStyle/>
                    <a:p>
                      <a:r>
                        <a:rPr lang="sl-SI" b="1" dirty="0" smtClean="0"/>
                        <a:t>1.</a:t>
                      </a:r>
                      <a:r>
                        <a:rPr lang="sl-SI" dirty="0" smtClean="0"/>
                        <a:t> </a:t>
                      </a:r>
                      <a:r>
                        <a:rPr lang="he-IL" dirty="0" smtClean="0"/>
                        <a:t>אבל אברהם אבינו עצמו היה בדור הפלגה ונשאר הוא וקרוביו בלשון עֵבֶר, אבי אביו, ולזה</a:t>
                      </a:r>
                      <a:endParaRPr lang="sl-SI" dirty="0"/>
                    </a:p>
                  </a:txBody>
                  <a:tcPr/>
                </a:tc>
                <a:tc>
                  <a:txBody>
                    <a:bodyPr/>
                    <a:lstStyle/>
                    <a:p>
                      <a:r>
                        <a:rPr lang="sl-SI" b="1" dirty="0" smtClean="0"/>
                        <a:t>A)</a:t>
                      </a:r>
                      <a:r>
                        <a:rPr lang="sl-SI" dirty="0" smtClean="0"/>
                        <a:t> Korejščina</a:t>
                      </a:r>
                      <a:endParaRPr lang="sl-SI" dirty="0"/>
                    </a:p>
                  </a:txBody>
                  <a:tcPr/>
                </a:tc>
              </a:tr>
              <a:tr h="370840">
                <a:tc>
                  <a:txBody>
                    <a:bodyPr/>
                    <a:lstStyle/>
                    <a:p>
                      <a:r>
                        <a:rPr lang="sl-SI" b="1" dirty="0" smtClean="0"/>
                        <a:t>2.</a:t>
                      </a:r>
                      <a:r>
                        <a:rPr lang="ko-KR" altLang="en-US" dirty="0" smtClean="0"/>
                        <a:t> 어이며 수와 격이 일치하는 통사론에서 공통점이 있기 때문이다</a:t>
                      </a:r>
                      <a:r>
                        <a:rPr lang="en-US" altLang="ko-KR" dirty="0" smtClean="0"/>
                        <a:t>. </a:t>
                      </a:r>
                      <a:r>
                        <a:rPr lang="ko-KR" altLang="en-US" dirty="0" smtClean="0"/>
                        <a:t>한국어를 알타이어족으로 분류하는</a:t>
                      </a:r>
                      <a:endParaRPr lang="sl-SI" dirty="0"/>
                    </a:p>
                  </a:txBody>
                  <a:tcPr/>
                </a:tc>
                <a:tc>
                  <a:txBody>
                    <a:bodyPr/>
                    <a:lstStyle/>
                    <a:p>
                      <a:r>
                        <a:rPr lang="sl-SI" b="1" dirty="0" smtClean="0"/>
                        <a:t>B)</a:t>
                      </a:r>
                      <a:r>
                        <a:rPr lang="sl-SI" dirty="0" smtClean="0"/>
                        <a:t> Arabščina</a:t>
                      </a:r>
                      <a:endParaRPr lang="sl-SI" dirty="0"/>
                    </a:p>
                  </a:txBody>
                  <a:tcPr/>
                </a:tc>
              </a:tr>
              <a:tr h="370840">
                <a:tc>
                  <a:txBody>
                    <a:bodyPr/>
                    <a:lstStyle/>
                    <a:p>
                      <a:r>
                        <a:rPr lang="sl-SI" b="1" dirty="0" smtClean="0"/>
                        <a:t>3.</a:t>
                      </a:r>
                      <a:r>
                        <a:rPr lang="sl-SI" dirty="0" smtClean="0"/>
                        <a:t> </a:t>
                      </a:r>
                      <a:r>
                        <a:rPr lang="zh-TW" altLang="en-US" dirty="0" smtClean="0"/>
                        <a:t>为基础音调而形成的规范语言。與認知的不同，地區之間的使用者不一定能夠有效溝通</a:t>
                      </a:r>
                      <a:endParaRPr lang="sl-SI" dirty="0"/>
                    </a:p>
                  </a:txBody>
                  <a:tcPr/>
                </a:tc>
                <a:tc>
                  <a:txBody>
                    <a:bodyPr/>
                    <a:lstStyle/>
                    <a:p>
                      <a:r>
                        <a:rPr lang="sl-SI" b="1" dirty="0" smtClean="0"/>
                        <a:t>C)</a:t>
                      </a:r>
                      <a:r>
                        <a:rPr lang="sl-SI" dirty="0" smtClean="0"/>
                        <a:t> Hebrejščina</a:t>
                      </a:r>
                      <a:endParaRPr lang="sl-SI" dirty="0"/>
                    </a:p>
                  </a:txBody>
                  <a:tcPr/>
                </a:tc>
              </a:tr>
              <a:tr h="370840">
                <a:tc>
                  <a:txBody>
                    <a:bodyPr/>
                    <a:lstStyle/>
                    <a:p>
                      <a:r>
                        <a:rPr lang="sl-SI" b="1" dirty="0" smtClean="0"/>
                        <a:t>4.</a:t>
                      </a:r>
                      <a:r>
                        <a:rPr lang="ar-AE" dirty="0" smtClean="0"/>
                        <a:t> افتراض وجود لغة سامية أم لا يعني وجودها بالمعنى المفهوم للغة الواحدة بل هي تعبير مجازي قصد به الإفصاح عن تقارب مجموعة من اللغات</a:t>
                      </a:r>
                      <a:endParaRPr lang="sl-SI" b="1" dirty="0"/>
                    </a:p>
                  </a:txBody>
                  <a:tcPr/>
                </a:tc>
                <a:tc>
                  <a:txBody>
                    <a:bodyPr/>
                    <a:lstStyle/>
                    <a:p>
                      <a:r>
                        <a:rPr lang="sl-SI" b="1" dirty="0" smtClean="0"/>
                        <a:t>D)</a:t>
                      </a:r>
                      <a:r>
                        <a:rPr lang="sl-SI" dirty="0" smtClean="0"/>
                        <a:t> </a:t>
                      </a:r>
                      <a:r>
                        <a:rPr lang="sl-SI" dirty="0" err="1" smtClean="0"/>
                        <a:t>Mandarinščina</a:t>
                      </a:r>
                      <a:r>
                        <a:rPr lang="sl-SI" dirty="0" smtClean="0"/>
                        <a:t> (kitajščina)</a:t>
                      </a:r>
                      <a:endParaRPr lang="sl-SI" dirty="0"/>
                    </a:p>
                  </a:txBody>
                  <a:tcPr/>
                </a:tc>
              </a:tr>
            </a:tbl>
          </a:graphicData>
        </a:graphic>
      </p:graphicFrame>
      <p:sp>
        <p:nvSpPr>
          <p:cNvPr id="4" name="PoljeZBesedilom 3"/>
          <p:cNvSpPr txBox="1"/>
          <p:nvPr/>
        </p:nvSpPr>
        <p:spPr>
          <a:xfrm>
            <a:off x="3600944" y="1331289"/>
            <a:ext cx="4779264" cy="830997"/>
          </a:xfrm>
          <a:prstGeom prst="rect">
            <a:avLst/>
          </a:prstGeom>
          <a:noFill/>
        </p:spPr>
        <p:txBody>
          <a:bodyPr wrap="square" rtlCol="0">
            <a:spAutoFit/>
          </a:bodyPr>
          <a:lstStyle/>
          <a:p>
            <a:pPr algn="ctr"/>
            <a:r>
              <a:rPr lang="sl-SI" sz="4800" b="1" dirty="0" smtClean="0"/>
              <a:t>1C, 2A, 3D, 4B</a:t>
            </a:r>
            <a:endParaRPr lang="sl-SI" sz="4800" b="1" dirty="0"/>
          </a:p>
        </p:txBody>
      </p:sp>
    </p:spTree>
    <p:extLst>
      <p:ext uri="{BB962C8B-B14F-4D97-AF65-F5344CB8AC3E}">
        <p14:creationId xmlns:p14="http://schemas.microsoft.com/office/powerpoint/2010/main" val="1355084878"/>
      </p:ext>
    </p:extLst>
  </p:cSld>
  <p:clrMapOvr>
    <a:masterClrMapping/>
  </p:clrMapOvr>
  <p:transition spd="slow">
    <p:push dir="u"/>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813816" y="253963"/>
            <a:ext cx="10515600" cy="2733077"/>
          </a:xfrm>
        </p:spPr>
        <p:txBody>
          <a:bodyPr>
            <a:normAutofit/>
          </a:bodyPr>
          <a:lstStyle/>
          <a:p>
            <a:pPr algn="just"/>
            <a:r>
              <a:rPr lang="sl-SI" b="1" dirty="0" smtClean="0"/>
              <a:t>35.</a:t>
            </a:r>
            <a:r>
              <a:rPr lang="sl-SI" dirty="0" smtClean="0"/>
              <a:t> Po katerem </a:t>
            </a:r>
            <a:r>
              <a:rPr lang="sl-SI" b="1" u="sng" dirty="0" smtClean="0"/>
              <a:t>svetniku</a:t>
            </a:r>
            <a:r>
              <a:rPr lang="sl-SI" dirty="0" smtClean="0"/>
              <a:t> in zavetniku Irske se imenuje irski nacionalni praznik, ki se praznuje vsako leto 17. marca, na dan njegove smrti in prihoda krščanstva na Irsko?</a:t>
            </a:r>
            <a:endParaRPr lang="sl-SI" dirty="0"/>
          </a:p>
        </p:txBody>
      </p:sp>
      <p:sp>
        <p:nvSpPr>
          <p:cNvPr id="7" name="PoljeZBesedilom 6"/>
          <p:cNvSpPr txBox="1"/>
          <p:nvPr/>
        </p:nvSpPr>
        <p:spPr>
          <a:xfrm>
            <a:off x="2462784" y="4035552"/>
            <a:ext cx="3840480" cy="1107996"/>
          </a:xfrm>
          <a:prstGeom prst="rect">
            <a:avLst/>
          </a:prstGeom>
          <a:noFill/>
        </p:spPr>
        <p:txBody>
          <a:bodyPr wrap="square" rtlCol="0">
            <a:spAutoFit/>
          </a:bodyPr>
          <a:lstStyle/>
          <a:p>
            <a:r>
              <a:rPr lang="sl-SI" sz="6600" b="1" dirty="0" smtClean="0"/>
              <a:t>SV. PATRIK</a:t>
            </a:r>
            <a:endParaRPr lang="sl-SI" sz="6600" b="1" dirty="0"/>
          </a:p>
        </p:txBody>
      </p:sp>
      <p:pic>
        <p:nvPicPr>
          <p:cNvPr id="9" name="Slika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3938" y="2987040"/>
            <a:ext cx="2266704" cy="3639312"/>
          </a:xfrm>
          <a:prstGeom prst="rect">
            <a:avLst/>
          </a:prstGeom>
        </p:spPr>
      </p:pic>
    </p:spTree>
    <p:extLst>
      <p:ext uri="{BB962C8B-B14F-4D97-AF65-F5344CB8AC3E}">
        <p14:creationId xmlns:p14="http://schemas.microsoft.com/office/powerpoint/2010/main" val="1602599242"/>
      </p:ext>
    </p:extLst>
  </p:cSld>
  <p:clrMapOvr>
    <a:masterClrMapping/>
  </p:clrMapOvr>
  <p:transition spd="slow">
    <p:push dir="u"/>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838200" y="365125"/>
            <a:ext cx="10919908" cy="2259741"/>
          </a:xfrm>
        </p:spPr>
        <p:txBody>
          <a:bodyPr/>
          <a:lstStyle/>
          <a:p>
            <a:pPr algn="just"/>
            <a:r>
              <a:rPr lang="sl-SI" b="1" dirty="0" smtClean="0"/>
              <a:t>36.</a:t>
            </a:r>
            <a:r>
              <a:rPr lang="sl-SI" dirty="0" smtClean="0"/>
              <a:t> Sveti spisi katere </a:t>
            </a:r>
            <a:r>
              <a:rPr lang="sl-SI" b="1" u="sng" dirty="0" smtClean="0"/>
              <a:t>religije</a:t>
            </a:r>
            <a:r>
              <a:rPr lang="sl-SI" dirty="0" smtClean="0"/>
              <a:t> so 4 Vede (</a:t>
            </a:r>
            <a:r>
              <a:rPr lang="sl-SI" dirty="0" err="1" smtClean="0"/>
              <a:t>Rigveda</a:t>
            </a:r>
            <a:r>
              <a:rPr lang="sl-SI" dirty="0" smtClean="0"/>
              <a:t>, </a:t>
            </a:r>
            <a:r>
              <a:rPr lang="sl-SI" dirty="0" err="1" smtClean="0"/>
              <a:t>Samaveda</a:t>
            </a:r>
            <a:r>
              <a:rPr lang="sl-SI" dirty="0" smtClean="0"/>
              <a:t>, </a:t>
            </a:r>
            <a:r>
              <a:rPr lang="sl-SI" dirty="0" err="1" smtClean="0"/>
              <a:t>Jadžurveda</a:t>
            </a:r>
            <a:r>
              <a:rPr lang="sl-SI" dirty="0" smtClean="0"/>
              <a:t>, </a:t>
            </a:r>
            <a:r>
              <a:rPr lang="sl-SI" dirty="0" err="1" smtClean="0"/>
              <a:t>Atharvaveda</a:t>
            </a:r>
            <a:r>
              <a:rPr lang="sl-SI" dirty="0" smtClean="0"/>
              <a:t>) ter epa </a:t>
            </a:r>
            <a:r>
              <a:rPr lang="sl-SI" dirty="0" err="1" smtClean="0"/>
              <a:t>Mahabharata</a:t>
            </a:r>
            <a:r>
              <a:rPr lang="sl-SI" dirty="0" smtClean="0"/>
              <a:t> in </a:t>
            </a:r>
            <a:r>
              <a:rPr lang="sl-SI" dirty="0" err="1" smtClean="0"/>
              <a:t>Ramajana</a:t>
            </a:r>
            <a:r>
              <a:rPr lang="sl-SI" dirty="0" smtClean="0"/>
              <a:t>?</a:t>
            </a:r>
            <a:endParaRPr lang="sl-SI" dirty="0"/>
          </a:p>
        </p:txBody>
      </p:sp>
      <p:pic>
        <p:nvPicPr>
          <p:cNvPr id="7" name="Slika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8793" y="2729783"/>
            <a:ext cx="4790179" cy="3417471"/>
          </a:xfrm>
          <a:prstGeom prst="rect">
            <a:avLst/>
          </a:prstGeom>
        </p:spPr>
      </p:pic>
      <p:sp>
        <p:nvSpPr>
          <p:cNvPr id="8" name="PoljeZBesedilom 7"/>
          <p:cNvSpPr txBox="1"/>
          <p:nvPr/>
        </p:nvSpPr>
        <p:spPr>
          <a:xfrm>
            <a:off x="1231392" y="3791712"/>
            <a:ext cx="4157472" cy="1015663"/>
          </a:xfrm>
          <a:prstGeom prst="rect">
            <a:avLst/>
          </a:prstGeom>
          <a:noFill/>
        </p:spPr>
        <p:txBody>
          <a:bodyPr wrap="square" rtlCol="0">
            <a:spAutoFit/>
          </a:bodyPr>
          <a:lstStyle/>
          <a:p>
            <a:pPr algn="ctr"/>
            <a:r>
              <a:rPr lang="sl-SI" sz="6000" b="1" dirty="0" smtClean="0"/>
              <a:t>HINDUIZEM</a:t>
            </a:r>
            <a:endParaRPr lang="sl-SI" sz="6000" b="1" dirty="0"/>
          </a:p>
        </p:txBody>
      </p:sp>
    </p:spTree>
    <p:extLst>
      <p:ext uri="{BB962C8B-B14F-4D97-AF65-F5344CB8AC3E}">
        <p14:creationId xmlns:p14="http://schemas.microsoft.com/office/powerpoint/2010/main" val="2762136275"/>
      </p:ext>
    </p:extLst>
  </p:cSld>
  <p:clrMapOvr>
    <a:masterClrMapping/>
  </p:clrMapOvr>
  <p:transition spd="slow">
    <p:push dir="u"/>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838200" y="365126"/>
            <a:ext cx="10515600" cy="1980042"/>
          </a:xfrm>
        </p:spPr>
        <p:txBody>
          <a:bodyPr/>
          <a:lstStyle/>
          <a:p>
            <a:r>
              <a:rPr lang="sl-SI" b="1" dirty="0" smtClean="0"/>
              <a:t>37.</a:t>
            </a:r>
            <a:r>
              <a:rPr lang="sl-SI" dirty="0" smtClean="0"/>
              <a:t> Katero </a:t>
            </a:r>
            <a:r>
              <a:rPr lang="sl-SI" b="1" u="sng" dirty="0" smtClean="0"/>
              <a:t>državo</a:t>
            </a:r>
            <a:r>
              <a:rPr lang="sl-SI" dirty="0" smtClean="0"/>
              <a:t> je njen voditelj </a:t>
            </a:r>
            <a:r>
              <a:rPr lang="sl-SI" dirty="0" err="1" smtClean="0"/>
              <a:t>Enver</a:t>
            </a:r>
            <a:r>
              <a:rPr lang="sl-SI" dirty="0" smtClean="0"/>
              <a:t> </a:t>
            </a:r>
            <a:r>
              <a:rPr lang="sl-SI" dirty="0" err="1" smtClean="0"/>
              <a:t>Hoxha</a:t>
            </a:r>
            <a:r>
              <a:rPr lang="sl-SI" dirty="0" smtClean="0"/>
              <a:t> leta 1967 proglasil za prvo ateistično državo na svetu?</a:t>
            </a:r>
            <a:endParaRPr lang="sl-SI" dirty="0"/>
          </a:p>
        </p:txBody>
      </p:sp>
      <p:pic>
        <p:nvPicPr>
          <p:cNvPr id="7" name="Slika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0342" y="2186672"/>
            <a:ext cx="6372225" cy="4248150"/>
          </a:xfrm>
          <a:prstGeom prst="rect">
            <a:avLst/>
          </a:prstGeom>
        </p:spPr>
      </p:pic>
      <p:sp>
        <p:nvSpPr>
          <p:cNvPr id="8" name="PoljeZBesedilom 7"/>
          <p:cNvSpPr txBox="1"/>
          <p:nvPr/>
        </p:nvSpPr>
        <p:spPr>
          <a:xfrm>
            <a:off x="1048215" y="3657600"/>
            <a:ext cx="3182112" cy="923330"/>
          </a:xfrm>
          <a:prstGeom prst="rect">
            <a:avLst/>
          </a:prstGeom>
          <a:noFill/>
        </p:spPr>
        <p:txBody>
          <a:bodyPr wrap="square" rtlCol="0">
            <a:spAutoFit/>
          </a:bodyPr>
          <a:lstStyle/>
          <a:p>
            <a:pPr algn="ctr"/>
            <a:r>
              <a:rPr lang="sl-SI" sz="5400" b="1" dirty="0" smtClean="0"/>
              <a:t>ALBANIJA</a:t>
            </a:r>
            <a:endParaRPr lang="sl-SI" sz="5400" b="1" dirty="0"/>
          </a:p>
        </p:txBody>
      </p:sp>
    </p:spTree>
    <p:extLst>
      <p:ext uri="{BB962C8B-B14F-4D97-AF65-F5344CB8AC3E}">
        <p14:creationId xmlns:p14="http://schemas.microsoft.com/office/powerpoint/2010/main" val="411773502"/>
      </p:ext>
    </p:extLst>
  </p:cSld>
  <p:clrMapOvr>
    <a:masterClrMapping/>
  </p:clrMapOvr>
  <p:transition spd="slow">
    <p:push dir="u"/>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slov 1"/>
          <p:cNvSpPr>
            <a:spLocks noGrp="1"/>
          </p:cNvSpPr>
          <p:nvPr>
            <p:ph type="title"/>
          </p:nvPr>
        </p:nvSpPr>
        <p:spPr>
          <a:xfrm>
            <a:off x="838200" y="365125"/>
            <a:ext cx="10515600" cy="4378997"/>
          </a:xfrm>
        </p:spPr>
        <p:txBody>
          <a:bodyPr>
            <a:normAutofit fontScale="90000"/>
          </a:bodyPr>
          <a:lstStyle/>
          <a:p>
            <a:pPr algn="just"/>
            <a:r>
              <a:rPr lang="sl-SI" b="1" dirty="0" smtClean="0"/>
              <a:t>38.</a:t>
            </a:r>
            <a:r>
              <a:rPr lang="sl-SI" dirty="0" smtClean="0"/>
              <a:t> Klavirski koncert št. 1 katerega ruskega klasičnega </a:t>
            </a:r>
            <a:r>
              <a:rPr lang="sl-SI" b="1" u="sng" dirty="0" smtClean="0"/>
              <a:t>skladatelja</a:t>
            </a:r>
            <a:r>
              <a:rPr lang="sl-SI" dirty="0" smtClean="0"/>
              <a:t> so na zimskih olimpijskih igrah v Pekingu 2022 izvajali v primeru ruske zmage (oz. zmage Ruskega olimpijskega komiteja) na podelitvi medalj? Namig: skladba se je izvajala tudi med podelitvijo medalj na zaključni slovesnosti iger.</a:t>
            </a:r>
            <a:endParaRPr lang="sl-SI" dirty="0"/>
          </a:p>
        </p:txBody>
      </p:sp>
      <p:sp>
        <p:nvSpPr>
          <p:cNvPr id="8" name="PoljeZBesedilom 7"/>
          <p:cNvSpPr txBox="1"/>
          <p:nvPr/>
        </p:nvSpPr>
        <p:spPr>
          <a:xfrm>
            <a:off x="2627376" y="4888992"/>
            <a:ext cx="6937248" cy="769441"/>
          </a:xfrm>
          <a:prstGeom prst="rect">
            <a:avLst/>
          </a:prstGeom>
          <a:noFill/>
        </p:spPr>
        <p:txBody>
          <a:bodyPr wrap="square" rtlCol="0">
            <a:spAutoFit/>
          </a:bodyPr>
          <a:lstStyle/>
          <a:p>
            <a:pPr algn="ctr"/>
            <a:r>
              <a:rPr lang="sl-SI" sz="4400" b="1" dirty="0" smtClean="0"/>
              <a:t>PETER ILJIČ ČAJKOVSKI</a:t>
            </a:r>
            <a:endParaRPr lang="sl-SI" sz="4400" b="1" dirty="0"/>
          </a:p>
        </p:txBody>
      </p:sp>
    </p:spTree>
    <p:extLst>
      <p:ext uri="{BB962C8B-B14F-4D97-AF65-F5344CB8AC3E}">
        <p14:creationId xmlns:p14="http://schemas.microsoft.com/office/powerpoint/2010/main" val="1299728312"/>
      </p:ext>
    </p:extLst>
  </p:cSld>
  <p:clrMapOvr>
    <a:masterClrMapping/>
  </p:clrMapOvr>
  <p:transition spd="slow">
    <p:push dir="u"/>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62584" y="26536"/>
            <a:ext cx="10515600" cy="1721859"/>
          </a:xfrm>
        </p:spPr>
        <p:txBody>
          <a:bodyPr/>
          <a:lstStyle/>
          <a:p>
            <a:r>
              <a:rPr lang="sl-SI" b="1" dirty="0" smtClean="0"/>
              <a:t>39.</a:t>
            </a:r>
            <a:r>
              <a:rPr lang="sl-SI" dirty="0" smtClean="0"/>
              <a:t> Kako se imenuje tradicionalna prekmurska </a:t>
            </a:r>
            <a:r>
              <a:rPr lang="sl-SI" b="1" u="sng" dirty="0" smtClean="0"/>
              <a:t>jed</a:t>
            </a:r>
            <a:r>
              <a:rPr lang="sl-SI" dirty="0" smtClean="0"/>
              <a:t> na spodnjih dveh slikah?</a:t>
            </a:r>
            <a:endParaRPr lang="sl-SI" dirty="0"/>
          </a:p>
        </p:txBody>
      </p:sp>
      <p:pic>
        <p:nvPicPr>
          <p:cNvPr id="6" name="Slika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054" y="2449758"/>
            <a:ext cx="5884433" cy="3919124"/>
          </a:xfrm>
          <a:prstGeom prst="rect">
            <a:avLst/>
          </a:prstGeom>
        </p:spPr>
      </p:pic>
      <p:pic>
        <p:nvPicPr>
          <p:cNvPr id="7" name="Slika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7578" y="2449758"/>
            <a:ext cx="5219718" cy="3919124"/>
          </a:xfrm>
          <a:prstGeom prst="rect">
            <a:avLst/>
          </a:prstGeom>
        </p:spPr>
      </p:pic>
      <p:sp>
        <p:nvSpPr>
          <p:cNvPr id="8" name="PoljeZBesedilom 7"/>
          <p:cNvSpPr txBox="1"/>
          <p:nvPr/>
        </p:nvSpPr>
        <p:spPr>
          <a:xfrm>
            <a:off x="3169920" y="1526428"/>
            <a:ext cx="5571744" cy="923330"/>
          </a:xfrm>
          <a:prstGeom prst="rect">
            <a:avLst/>
          </a:prstGeom>
          <a:noFill/>
        </p:spPr>
        <p:txBody>
          <a:bodyPr wrap="square" rtlCol="0">
            <a:spAutoFit/>
          </a:bodyPr>
          <a:lstStyle/>
          <a:p>
            <a:pPr algn="ctr"/>
            <a:r>
              <a:rPr lang="sl-SI" sz="5400" b="1" dirty="0" smtClean="0"/>
              <a:t>DÖDÖLI/DÖDÖLE</a:t>
            </a:r>
            <a:endParaRPr lang="sl-SI" sz="5400" b="1" dirty="0"/>
          </a:p>
        </p:txBody>
      </p:sp>
    </p:spTree>
    <p:extLst>
      <p:ext uri="{BB962C8B-B14F-4D97-AF65-F5344CB8AC3E}">
        <p14:creationId xmlns:p14="http://schemas.microsoft.com/office/powerpoint/2010/main" val="2405353651"/>
      </p:ext>
    </p:extLst>
  </p:cSld>
  <p:clrMapOvr>
    <a:masterClrMapping/>
  </p:clrMapOvr>
  <p:transition spd="slow">
    <p:push dir="u"/>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838200" y="365125"/>
            <a:ext cx="10515600" cy="1325563"/>
          </a:xfrm>
        </p:spPr>
        <p:txBody>
          <a:bodyPr/>
          <a:lstStyle/>
          <a:p>
            <a:r>
              <a:rPr lang="sl-SI" b="1" dirty="0" smtClean="0"/>
              <a:t>40.</a:t>
            </a:r>
            <a:r>
              <a:rPr lang="sl-SI" dirty="0" smtClean="0"/>
              <a:t> Kateri trije kemijski elementi od naštetih so </a:t>
            </a:r>
            <a:r>
              <a:rPr lang="sl-SI" b="1" u="sng" dirty="0" smtClean="0"/>
              <a:t>kovine</a:t>
            </a:r>
            <a:r>
              <a:rPr lang="sl-SI" dirty="0" smtClean="0"/>
              <a:t>?</a:t>
            </a:r>
            <a:endParaRPr lang="sl-SI" dirty="0"/>
          </a:p>
        </p:txBody>
      </p:sp>
      <p:sp>
        <p:nvSpPr>
          <p:cNvPr id="7" name="PoljeZBesedilom 6"/>
          <p:cNvSpPr txBox="1"/>
          <p:nvPr/>
        </p:nvSpPr>
        <p:spPr>
          <a:xfrm>
            <a:off x="989704" y="1828800"/>
            <a:ext cx="8100508" cy="4154984"/>
          </a:xfrm>
          <a:prstGeom prst="rect">
            <a:avLst/>
          </a:prstGeom>
          <a:noFill/>
        </p:spPr>
        <p:txBody>
          <a:bodyPr wrap="square" rtlCol="0">
            <a:spAutoFit/>
          </a:bodyPr>
          <a:lstStyle/>
          <a:p>
            <a:r>
              <a:rPr lang="sl-SI" sz="2400" dirty="0" smtClean="0"/>
              <a:t>A) SILICIJ</a:t>
            </a:r>
            <a:br>
              <a:rPr lang="sl-SI" sz="2400" dirty="0" smtClean="0"/>
            </a:br>
            <a:r>
              <a:rPr lang="sl-SI" sz="2400" dirty="0" smtClean="0"/>
              <a:t/>
            </a:r>
            <a:br>
              <a:rPr lang="sl-SI" sz="2400" dirty="0" smtClean="0"/>
            </a:br>
            <a:r>
              <a:rPr lang="sl-SI" sz="2400" b="1" u="sng" dirty="0" smtClean="0"/>
              <a:t>B) TITAN</a:t>
            </a:r>
            <a:r>
              <a:rPr lang="sl-SI" sz="2400" dirty="0" smtClean="0"/>
              <a:t/>
            </a:r>
            <a:br>
              <a:rPr lang="sl-SI" sz="2400" dirty="0" smtClean="0"/>
            </a:br>
            <a:r>
              <a:rPr lang="sl-SI" sz="2400" dirty="0" smtClean="0"/>
              <a:t/>
            </a:r>
            <a:br>
              <a:rPr lang="sl-SI" sz="2400" dirty="0" smtClean="0"/>
            </a:br>
            <a:r>
              <a:rPr lang="sl-SI" sz="2400" dirty="0" smtClean="0"/>
              <a:t>C) FOSFOR</a:t>
            </a:r>
            <a:br>
              <a:rPr lang="sl-SI" sz="2400" dirty="0" smtClean="0"/>
            </a:br>
            <a:r>
              <a:rPr lang="sl-SI" sz="2400" dirty="0" smtClean="0"/>
              <a:t/>
            </a:r>
            <a:br>
              <a:rPr lang="sl-SI" sz="2400" dirty="0" smtClean="0"/>
            </a:br>
            <a:r>
              <a:rPr lang="sl-SI" sz="2400" dirty="0" smtClean="0"/>
              <a:t>Č) BOR</a:t>
            </a:r>
            <a:br>
              <a:rPr lang="sl-SI" sz="2400" dirty="0" smtClean="0"/>
            </a:br>
            <a:r>
              <a:rPr lang="sl-SI" sz="2400" dirty="0" smtClean="0"/>
              <a:t/>
            </a:r>
            <a:br>
              <a:rPr lang="sl-SI" sz="2400" dirty="0" smtClean="0"/>
            </a:br>
            <a:r>
              <a:rPr lang="sl-SI" sz="2400" b="1" u="sng" dirty="0" smtClean="0"/>
              <a:t>D) PLATINA</a:t>
            </a:r>
            <a:r>
              <a:rPr lang="sl-SI" sz="2400" dirty="0" smtClean="0"/>
              <a:t/>
            </a:r>
            <a:br>
              <a:rPr lang="sl-SI" sz="2400" dirty="0" smtClean="0"/>
            </a:br>
            <a:r>
              <a:rPr lang="sl-SI" sz="2400" dirty="0" smtClean="0"/>
              <a:t/>
            </a:r>
            <a:br>
              <a:rPr lang="sl-SI" sz="2400" dirty="0" smtClean="0"/>
            </a:br>
            <a:r>
              <a:rPr lang="sl-SI" sz="2400" b="1" u="sng" dirty="0" smtClean="0"/>
              <a:t>E) ZLATO</a:t>
            </a:r>
            <a:endParaRPr lang="sl-SI" sz="2400" b="1" u="sng" dirty="0"/>
          </a:p>
        </p:txBody>
      </p:sp>
    </p:spTree>
    <p:extLst>
      <p:ext uri="{BB962C8B-B14F-4D97-AF65-F5344CB8AC3E}">
        <p14:creationId xmlns:p14="http://schemas.microsoft.com/office/powerpoint/2010/main" val="2691299764"/>
      </p:ext>
    </p:extLst>
  </p:cSld>
  <p:clrMapOvr>
    <a:masterClrMapping/>
  </p:clrMapOvr>
  <p:transition spd="slow">
    <p:push dir="u"/>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xmlns="" id="{FF670B46-D223-460E-9DB3-7449C30DA2DE}"/>
              </a:ext>
            </a:extLst>
          </p:cNvPr>
          <p:cNvSpPr txBox="1">
            <a:spLocks/>
          </p:cNvSpPr>
          <p:nvPr/>
        </p:nvSpPr>
        <p:spPr>
          <a:xfrm>
            <a:off x="2092167" y="5435179"/>
            <a:ext cx="8007666" cy="16142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sl-SI" sz="2000" b="1" dirty="0">
                <a:solidFill>
                  <a:schemeClr val="tx1"/>
                </a:solidFill>
                <a:latin typeface="Bahnschrift Condensed" panose="020B0502040204020203" pitchFamily="34" charset="0"/>
              </a:rPr>
              <a:t>Bunker postapocalyptic steampunk bar</a:t>
            </a:r>
          </a:p>
          <a:p>
            <a:pPr algn="ctr"/>
            <a:r>
              <a:rPr lang="sl-SI" sz="2000" b="1" dirty="0">
                <a:solidFill>
                  <a:schemeClr val="tx1"/>
                </a:solidFill>
                <a:latin typeface="Bahnschrift Condensed" panose="020B0502040204020203" pitchFamily="34" charset="0"/>
              </a:rPr>
              <a:t>četrtek, </a:t>
            </a:r>
            <a:r>
              <a:rPr lang="sl-SI" sz="2000" b="1" dirty="0" smtClean="0">
                <a:solidFill>
                  <a:schemeClr val="tx1"/>
                </a:solidFill>
                <a:latin typeface="Bahnschrift Condensed" panose="020B0502040204020203" pitchFamily="34" charset="0"/>
              </a:rPr>
              <a:t>31. 3. 2022</a:t>
            </a:r>
            <a:endParaRPr lang="sl-SI" sz="2000" b="1" dirty="0">
              <a:solidFill>
                <a:schemeClr val="tx1"/>
              </a:solidFill>
              <a:latin typeface="Bahnschrift Condensed" panose="020B0502040204020203" pitchFamily="34" charset="0"/>
            </a:endParaRPr>
          </a:p>
          <a:p>
            <a:pPr algn="ctr"/>
            <a:r>
              <a:rPr lang="sl-SI" sz="2000" b="1" dirty="0" smtClean="0">
                <a:solidFill>
                  <a:schemeClr val="tx1"/>
                </a:solidFill>
                <a:latin typeface="Bahnschrift Condensed" panose="020B0502040204020203" pitchFamily="34" charset="0"/>
              </a:rPr>
              <a:t>19:00-21:00</a:t>
            </a:r>
            <a:endParaRPr lang="sl-SI" sz="2000" b="1" dirty="0">
              <a:solidFill>
                <a:schemeClr val="tx1"/>
              </a:solidFill>
              <a:latin typeface="Bahnschrift Condensed" panose="020B0502040204020203" pitchFamily="34" charset="0"/>
            </a:endParaRPr>
          </a:p>
        </p:txBody>
      </p:sp>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580">
            <a:off x="3367087" y="457217"/>
            <a:ext cx="5457825" cy="1809750"/>
          </a:xfrm>
          <a:prstGeom prst="rect">
            <a:avLst/>
          </a:prstGeom>
        </p:spPr>
      </p:pic>
      <p:pic>
        <p:nvPicPr>
          <p:cNvPr id="9" name="Slika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5186" y="2927855"/>
            <a:ext cx="4343244" cy="1221997"/>
          </a:xfrm>
          <a:prstGeom prst="rect">
            <a:avLst/>
          </a:prstGeom>
        </p:spPr>
      </p:pic>
      <p:pic>
        <p:nvPicPr>
          <p:cNvPr id="6" name="Slika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17" name="Slika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8173" y="1177706"/>
            <a:ext cx="3075653" cy="4191246"/>
          </a:xfrm>
          <a:prstGeom prst="rect">
            <a:avLst/>
          </a:prstGeom>
        </p:spPr>
      </p:pic>
    </p:spTree>
    <p:extLst>
      <p:ext uri="{BB962C8B-B14F-4D97-AF65-F5344CB8AC3E}">
        <p14:creationId xmlns:p14="http://schemas.microsoft.com/office/powerpoint/2010/main" val="2094447460"/>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810833"/>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423941"/>
      </p:ext>
    </p:extLst>
  </p:cSld>
  <p:clrMapOvr>
    <a:masterClrMapping/>
  </p:clrMapOvr>
  <p:transition spd="slow">
    <p:push dir="u"/>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900790"/>
      </p:ext>
    </p:extLst>
  </p:cSld>
  <p:clrMapOvr>
    <a:masterClrMapping/>
  </p:clrMapOvr>
  <mc:AlternateContent xmlns:mc="http://schemas.openxmlformats.org/markup-compatibility/2006" xmlns:p14="http://schemas.microsoft.com/office/powerpoint/2010/main">
    <mc:Choice Requires="p14">
      <p:transition p14:dur="0" advClick="0" advTm="100"/>
    </mc:Choice>
    <mc:Fallback xmlns="">
      <p:transition advClick="0" advTm="100"/>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909158"/>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451076"/>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8559"/>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629134"/>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84330"/>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454401"/>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21409"/>
      </p:ext>
    </p:extLst>
  </p:cSld>
  <p:clrMapOvr>
    <a:masterClrMapping/>
  </p:clrMapOvr>
  <p:transition spd="slow">
    <p:push dir="u"/>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403813"/>
      </p:ext>
    </p:extLst>
  </p:cSld>
  <p:clrMapOvr>
    <a:masterClrMapping/>
  </p:clrMapOvr>
  <mc:AlternateContent xmlns:mc="http://schemas.openxmlformats.org/markup-compatibility/2006" xmlns:p14="http://schemas.microsoft.com/office/powerpoint/2010/main">
    <mc:Choice Requires="p14">
      <p:transition p14:dur="0" advClick="0" advTm="100"/>
    </mc:Choice>
    <mc:Fallback xmlns="">
      <p:transition advClick="0" advTm="1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723729"/>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119193"/>
      </p:ext>
    </p:extLst>
  </p:cSld>
  <p:clrMapOvr>
    <a:masterClrMapping/>
  </p:clrMapOvr>
  <mc:AlternateContent xmlns:mc="http://schemas.openxmlformats.org/markup-compatibility/2006" xmlns:p14="http://schemas.microsoft.com/office/powerpoint/2010/main">
    <mc:Choice Requires="p14">
      <p:transition p14:dur="10" advClick="0" advTm="10"/>
    </mc:Choice>
    <mc:Fallback xmlns="">
      <p:transition advClick="0" advTm="10"/>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398434"/>
      </p:ext>
    </p:extLst>
  </p:cSld>
  <p:clrMapOvr>
    <a:masterClrMapping/>
  </p:clrMapOvr>
  <mc:AlternateContent xmlns:mc="http://schemas.openxmlformats.org/markup-compatibility/2006" xmlns:p14="http://schemas.microsoft.com/office/powerpoint/2010/main">
    <mc:Choice Requires="p14">
      <p:transition p14:dur="10" advClick="0" advTm="10"/>
    </mc:Choice>
    <mc:Fallback xmlns="">
      <p:transition advClick="0" advTm="10"/>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766032"/>
      </p:ext>
    </p:extLst>
  </p:cSld>
  <p:clrMapOvr>
    <a:masterClrMapping/>
  </p:clrMapOvr>
  <mc:AlternateContent xmlns:mc="http://schemas.openxmlformats.org/markup-compatibility/2006" xmlns:p14="http://schemas.microsoft.com/office/powerpoint/2010/main">
    <mc:Choice Requires="p14">
      <p:transition p14:dur="10" advClick="0" advTm="10"/>
    </mc:Choice>
    <mc:Fallback xmlns="">
      <p:transition advClick="0" advTm="10"/>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967740"/>
      </p:ext>
    </p:extLst>
  </p:cSld>
  <p:clrMapOvr>
    <a:masterClrMapping/>
  </p:clrMapOvr>
  <mc:AlternateContent xmlns:mc="http://schemas.openxmlformats.org/markup-compatibility/2006" xmlns:p14="http://schemas.microsoft.com/office/powerpoint/2010/main">
    <mc:Choice Requires="p14">
      <p:transition p14:dur="10" advClick="0" advTm="10"/>
    </mc:Choice>
    <mc:Fallback xmlns="">
      <p:transition advClick="0" advTm="10"/>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597764"/>
      </p:ext>
    </p:extLst>
  </p:cSld>
  <p:clrMapOvr>
    <a:masterClrMapping/>
  </p:clrMapOvr>
  <mc:AlternateContent xmlns:mc="http://schemas.openxmlformats.org/markup-compatibility/2006" xmlns:p14="http://schemas.microsoft.com/office/powerpoint/2010/main">
    <mc:Choice Requires="p14">
      <p:transition p14:dur="10" advClick="0" advTm="10"/>
    </mc:Choice>
    <mc:Fallback xmlns="">
      <p:transition advClick="0" advTm="10"/>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393128"/>
      </p:ext>
    </p:extLst>
  </p:cSld>
  <p:clrMapOvr>
    <a:masterClrMapping/>
  </p:clrMapOvr>
  <mc:AlternateContent xmlns:mc="http://schemas.openxmlformats.org/markup-compatibility/2006" xmlns:p14="http://schemas.microsoft.com/office/powerpoint/2010/main">
    <mc:Choice Requires="p14">
      <p:transition p14:dur="10" advClick="0" advTm="10"/>
    </mc:Choice>
    <mc:Fallback xmlns="">
      <p:transition advClick="0" advTm="10"/>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C2BCA5-263D-4B5A-AF69-420C9E0BBDB7}"/>
              </a:ext>
            </a:extLst>
          </p:cNvPr>
          <p:cNvSpPr>
            <a:spLocks noGrp="1"/>
          </p:cNvSpPr>
          <p:nvPr>
            <p:ph type="title"/>
          </p:nvPr>
        </p:nvSpPr>
        <p:spPr>
          <a:xfrm>
            <a:off x="329184" y="890366"/>
            <a:ext cx="11131296" cy="5010562"/>
          </a:xfrm>
        </p:spPr>
        <p:txBody>
          <a:bodyPr>
            <a:normAutofit fontScale="90000"/>
          </a:bodyPr>
          <a:lstStyle/>
          <a:p>
            <a:r>
              <a:rPr lang="sl-SI" sz="5400" b="1" dirty="0"/>
              <a:t>TIEBREAK</a:t>
            </a:r>
            <a:r>
              <a:rPr lang="sl-SI" sz="5400" b="1" dirty="0" smtClean="0"/>
              <a:t>:</a:t>
            </a:r>
            <a:br>
              <a:rPr lang="sl-SI" sz="5400" b="1" dirty="0" smtClean="0"/>
            </a:br>
            <a:r>
              <a:rPr lang="sl-SI" sz="5400" dirty="0" smtClean="0"/>
              <a:t>Približno </a:t>
            </a:r>
            <a:r>
              <a:rPr lang="sl-SI" sz="5400" b="1" u="sng" dirty="0" smtClean="0"/>
              <a:t>koliko ljudi</a:t>
            </a:r>
            <a:r>
              <a:rPr lang="sl-SI" sz="5400" dirty="0" smtClean="0"/>
              <a:t> je v dneh od 15. do 18. avgusta 1969 obiskalo glasbeni festival </a:t>
            </a:r>
            <a:r>
              <a:rPr lang="sl-SI" sz="5400" dirty="0" err="1" smtClean="0"/>
              <a:t>Woodstock</a:t>
            </a:r>
            <a:r>
              <a:rPr lang="sl-SI" sz="5400" dirty="0" smtClean="0"/>
              <a:t>, na katerem je skupno nastopilo 32 glasbenih skupin oz. 163 glasbenikov? </a:t>
            </a:r>
            <a:r>
              <a:rPr lang="sl-SI" sz="5400" dirty="0"/>
              <a:t/>
            </a:r>
            <a:br>
              <a:rPr lang="sl-SI" sz="5400" dirty="0"/>
            </a:br>
            <a:r>
              <a:rPr lang="sl-SI" sz="5400" b="1" dirty="0"/>
              <a:t/>
            </a:r>
            <a:br>
              <a:rPr lang="sl-SI" sz="5400" b="1" dirty="0"/>
            </a:br>
            <a:endParaRPr lang="sl-SI" sz="5400" b="1" dirty="0"/>
          </a:p>
        </p:txBody>
      </p:sp>
    </p:spTree>
    <p:extLst>
      <p:ext uri="{BB962C8B-B14F-4D97-AF65-F5344CB8AC3E}">
        <p14:creationId xmlns:p14="http://schemas.microsoft.com/office/powerpoint/2010/main" val="2316047767"/>
      </p:ext>
    </p:extLst>
  </p:cSld>
  <p:clrMapOvr>
    <a:masterClrMapping/>
  </p:clrMapOvr>
  <p:transition spd="slow">
    <p:push dir="u"/>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838200" y="1121663"/>
            <a:ext cx="10515600" cy="3998977"/>
          </a:xfrm>
        </p:spPr>
        <p:txBody>
          <a:bodyPr>
            <a:normAutofit fontScale="92500" lnSpcReduction="10000"/>
          </a:bodyPr>
          <a:lstStyle/>
          <a:p>
            <a:pPr marL="0" indent="0" algn="ctr">
              <a:buNone/>
            </a:pPr>
            <a:r>
              <a:rPr lang="sl-SI" b="1" dirty="0"/>
              <a:t/>
            </a:r>
            <a:br>
              <a:rPr lang="sl-SI" b="1" dirty="0"/>
            </a:br>
            <a:r>
              <a:rPr lang="sl-SI" sz="4800" dirty="0"/>
              <a:t>Približno </a:t>
            </a:r>
            <a:r>
              <a:rPr lang="sl-SI" sz="4800" b="1" u="sng" dirty="0"/>
              <a:t>koliko ljudi</a:t>
            </a:r>
            <a:r>
              <a:rPr lang="sl-SI" sz="4800" dirty="0"/>
              <a:t> je v dneh od 15. do 18. avgusta 1969 obiskalo glasbeni festival </a:t>
            </a:r>
            <a:r>
              <a:rPr lang="sl-SI" sz="4800" dirty="0" err="1"/>
              <a:t>Woodstock</a:t>
            </a:r>
            <a:r>
              <a:rPr lang="sl-SI" sz="4800" dirty="0"/>
              <a:t>, na katerem je skupno nastopilo 32 </a:t>
            </a:r>
            <a:r>
              <a:rPr lang="sl-SI" sz="4800" dirty="0" smtClean="0"/>
              <a:t>glasbenih skupin oz. 163 glasbenikov?</a:t>
            </a:r>
            <a:br>
              <a:rPr lang="sl-SI" sz="4800" dirty="0" smtClean="0"/>
            </a:br>
            <a:r>
              <a:rPr lang="sl-SI" sz="4800" dirty="0" smtClean="0"/>
              <a:t> </a:t>
            </a:r>
            <a:r>
              <a:rPr lang="sl-SI" sz="4800" dirty="0"/>
              <a:t/>
            </a:r>
            <a:br>
              <a:rPr lang="sl-SI" sz="4800" dirty="0"/>
            </a:br>
            <a:r>
              <a:rPr lang="sl-SI" sz="7100" b="1" dirty="0" smtClean="0"/>
              <a:t>400.000</a:t>
            </a:r>
            <a:endParaRPr lang="sl-SI" sz="7100" dirty="0"/>
          </a:p>
        </p:txBody>
      </p:sp>
    </p:spTree>
    <p:extLst>
      <p:ext uri="{BB962C8B-B14F-4D97-AF65-F5344CB8AC3E}">
        <p14:creationId xmlns:p14="http://schemas.microsoft.com/office/powerpoint/2010/main" val="2753783802"/>
      </p:ext>
    </p:extLst>
  </p:cSld>
  <p:clrMapOvr>
    <a:masterClrMapping/>
  </p:clrMapOvr>
  <p:transition spd="slow">
    <p:push dir="u"/>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xmlns="" id="{FF670B46-D223-460E-9DB3-7449C30DA2DE}"/>
              </a:ext>
            </a:extLst>
          </p:cNvPr>
          <p:cNvSpPr txBox="1">
            <a:spLocks/>
          </p:cNvSpPr>
          <p:nvPr/>
        </p:nvSpPr>
        <p:spPr>
          <a:xfrm>
            <a:off x="2092166" y="5402523"/>
            <a:ext cx="8007666" cy="16142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sl-SI" sz="2000" b="1" dirty="0">
                <a:solidFill>
                  <a:schemeClr val="tx1"/>
                </a:solidFill>
                <a:latin typeface="Bahnschrift Condensed" panose="020B0502040204020203" pitchFamily="34" charset="0"/>
              </a:rPr>
              <a:t>Bunker postapocalyptic steampunk bar</a:t>
            </a:r>
          </a:p>
          <a:p>
            <a:pPr algn="ctr"/>
            <a:r>
              <a:rPr lang="sl-SI" sz="2000" b="1" dirty="0">
                <a:solidFill>
                  <a:schemeClr val="tx1"/>
                </a:solidFill>
                <a:latin typeface="Bahnschrift Condensed" panose="020B0502040204020203" pitchFamily="34" charset="0"/>
              </a:rPr>
              <a:t>četrtek, </a:t>
            </a:r>
            <a:r>
              <a:rPr lang="sl-SI" sz="2000" b="1" dirty="0" smtClean="0">
                <a:solidFill>
                  <a:schemeClr val="tx1"/>
                </a:solidFill>
                <a:latin typeface="Bahnschrift Condensed" panose="020B0502040204020203" pitchFamily="34" charset="0"/>
              </a:rPr>
              <a:t>31. 3. 2022</a:t>
            </a:r>
          </a:p>
          <a:p>
            <a:pPr algn="ctr"/>
            <a:r>
              <a:rPr lang="sl-SI" sz="2000" b="1" dirty="0" smtClean="0">
                <a:solidFill>
                  <a:schemeClr val="tx1"/>
                </a:solidFill>
                <a:latin typeface="Bahnschrift Condensed" panose="020B0502040204020203" pitchFamily="34" charset="0"/>
              </a:rPr>
              <a:t>19:00-21:00</a:t>
            </a:r>
            <a:endParaRPr lang="sl-SI" sz="2000" b="1" dirty="0">
              <a:solidFill>
                <a:schemeClr val="tx1"/>
              </a:solidFill>
              <a:latin typeface="Bahnschrift Condensed" panose="020B0502040204020203" pitchFamily="34" charset="0"/>
            </a:endParaRPr>
          </a:p>
        </p:txBody>
      </p:sp>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580">
            <a:off x="3367087" y="457217"/>
            <a:ext cx="5457825" cy="1809750"/>
          </a:xfrm>
          <a:prstGeom prst="rect">
            <a:avLst/>
          </a:prstGeom>
        </p:spPr>
      </p:pic>
      <p:pic>
        <p:nvPicPr>
          <p:cNvPr id="9" name="Slika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5186" y="2927855"/>
            <a:ext cx="4343244" cy="1221997"/>
          </a:xfrm>
          <a:prstGeom prst="rect">
            <a:avLst/>
          </a:prstGeom>
        </p:spPr>
      </p:pic>
      <p:pic>
        <p:nvPicPr>
          <p:cNvPr id="6" name="Slika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17" name="Slika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8173" y="1177706"/>
            <a:ext cx="3075653" cy="4191246"/>
          </a:xfrm>
          <a:prstGeom prst="rect">
            <a:avLst/>
          </a:prstGeom>
        </p:spPr>
      </p:pic>
    </p:spTree>
    <p:extLst>
      <p:ext uri="{BB962C8B-B14F-4D97-AF65-F5344CB8AC3E}">
        <p14:creationId xmlns:p14="http://schemas.microsoft.com/office/powerpoint/2010/main" val="3901599786"/>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C2BCA5-263D-4B5A-AF69-420C9E0BBDB7}"/>
              </a:ext>
            </a:extLst>
          </p:cNvPr>
          <p:cNvSpPr>
            <a:spLocks noGrp="1"/>
          </p:cNvSpPr>
          <p:nvPr>
            <p:ph type="title"/>
          </p:nvPr>
        </p:nvSpPr>
        <p:spPr>
          <a:xfrm>
            <a:off x="312928" y="1036739"/>
            <a:ext cx="11513312" cy="2828125"/>
          </a:xfrm>
        </p:spPr>
        <p:txBody>
          <a:bodyPr>
            <a:noAutofit/>
          </a:bodyPr>
          <a:lstStyle/>
          <a:p>
            <a:r>
              <a:rPr lang="sl-SI" sz="4800" b="1" dirty="0"/>
              <a:t>0.</a:t>
            </a:r>
            <a:r>
              <a:rPr lang="sl-SI" sz="4800" dirty="0"/>
              <a:t> </a:t>
            </a:r>
            <a:r>
              <a:rPr lang="sl-SI" sz="4800" dirty="0" smtClean="0"/>
              <a:t>Koliko </a:t>
            </a:r>
            <a:r>
              <a:rPr lang="sl-SI" sz="4800" dirty="0"/>
              <a:t>metrov je dolg jamski sistem </a:t>
            </a:r>
            <a:r>
              <a:rPr lang="sl-SI" sz="4800" dirty="0" err="1"/>
              <a:t>Migovec</a:t>
            </a:r>
            <a:r>
              <a:rPr lang="sl-SI" sz="4800" dirty="0"/>
              <a:t> v Občini Tolmin, najdaljši znani jamski sistem v Sloveniji?</a:t>
            </a:r>
            <a:endParaRPr lang="sl-SI" sz="4800" b="1" dirty="0"/>
          </a:p>
        </p:txBody>
      </p:sp>
      <p:sp>
        <p:nvSpPr>
          <p:cNvPr id="6" name="TextBox 5">
            <a:extLst>
              <a:ext uri="{FF2B5EF4-FFF2-40B4-BE49-F238E27FC236}">
                <a16:creationId xmlns:a16="http://schemas.microsoft.com/office/drawing/2014/main" xmlns="" id="{BBBC81FD-A14E-442B-91D6-C60BDC15507B}"/>
              </a:ext>
            </a:extLst>
          </p:cNvPr>
          <p:cNvSpPr txBox="1"/>
          <p:nvPr/>
        </p:nvSpPr>
        <p:spPr>
          <a:xfrm>
            <a:off x="1507744" y="3864864"/>
            <a:ext cx="9371937" cy="1015663"/>
          </a:xfrm>
          <a:prstGeom prst="rect">
            <a:avLst/>
          </a:prstGeom>
          <a:noFill/>
        </p:spPr>
        <p:txBody>
          <a:bodyPr wrap="square" rtlCol="0">
            <a:spAutoFit/>
          </a:bodyPr>
          <a:lstStyle/>
          <a:p>
            <a:pPr algn="ctr"/>
            <a:r>
              <a:rPr lang="sl-SI" sz="6000" b="1" dirty="0" smtClean="0">
                <a:solidFill>
                  <a:schemeClr val="tx1">
                    <a:lumMod val="85000"/>
                    <a:lumOff val="15000"/>
                  </a:schemeClr>
                </a:solidFill>
              </a:rPr>
              <a:t>41.800 metrov</a:t>
            </a:r>
            <a:endParaRPr lang="sl-SI" sz="4800" b="1" u="sng" dirty="0">
              <a:solidFill>
                <a:schemeClr val="tx1">
                  <a:lumMod val="85000"/>
                  <a:lumOff val="15000"/>
                </a:schemeClr>
              </a:solidFill>
            </a:endParaRPr>
          </a:p>
        </p:txBody>
      </p:sp>
    </p:spTree>
    <p:extLst>
      <p:ext uri="{BB962C8B-B14F-4D97-AF65-F5344CB8AC3E}">
        <p14:creationId xmlns:p14="http://schemas.microsoft.com/office/powerpoint/2010/main" val="924497426"/>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3"/>
          <p:cNvSpPr>
            <a:spLocks noGrp="1"/>
          </p:cNvSpPr>
          <p:nvPr>
            <p:ph type="title"/>
          </p:nvPr>
        </p:nvSpPr>
        <p:spPr>
          <a:xfrm>
            <a:off x="838200" y="780586"/>
            <a:ext cx="10515600" cy="1974806"/>
          </a:xfrm>
        </p:spPr>
        <p:txBody>
          <a:bodyPr>
            <a:normAutofit fontScale="90000"/>
          </a:bodyPr>
          <a:lstStyle/>
          <a:p>
            <a:r>
              <a:rPr lang="sl-SI" b="1" dirty="0" smtClean="0"/>
              <a:t>1.</a:t>
            </a:r>
            <a:r>
              <a:rPr lang="sl-SI" dirty="0" smtClean="0"/>
              <a:t> Kateri </a:t>
            </a:r>
            <a:r>
              <a:rPr lang="sl-SI" b="1" u="sng" dirty="0" smtClean="0"/>
              <a:t>praznik</a:t>
            </a:r>
            <a:r>
              <a:rPr lang="sl-SI" dirty="0" smtClean="0"/>
              <a:t> se praznuje 10</a:t>
            </a:r>
            <a:r>
              <a:rPr lang="sl-SI" dirty="0"/>
              <a:t>. </a:t>
            </a:r>
            <a:r>
              <a:rPr lang="sl-SI" dirty="0" smtClean="0"/>
              <a:t>marca in </a:t>
            </a:r>
            <a:r>
              <a:rPr lang="sl-SI" dirty="0"/>
              <a:t>je znan kot praznik oz. dan, ki ga imamo najraje vsi moški</a:t>
            </a:r>
            <a:r>
              <a:rPr lang="sl-SI" b="1" dirty="0"/>
              <a:t>?</a:t>
            </a:r>
            <a:br>
              <a:rPr lang="sl-SI" b="1" dirty="0"/>
            </a:br>
            <a:endParaRPr lang="sl-SI" dirty="0"/>
          </a:p>
        </p:txBody>
      </p:sp>
      <p:pic>
        <p:nvPicPr>
          <p:cNvPr id="9" name="Slika 8"/>
          <p:cNvPicPr>
            <a:picLocks noChangeAspect="1"/>
          </p:cNvPicPr>
          <p:nvPr/>
        </p:nvPicPr>
        <p:blipFill>
          <a:blip r:embed="rId2"/>
          <a:stretch>
            <a:fillRect/>
          </a:stretch>
        </p:blipFill>
        <p:spPr>
          <a:xfrm>
            <a:off x="3427921" y="2477627"/>
            <a:ext cx="4555140" cy="2911533"/>
          </a:xfrm>
          <a:prstGeom prst="rect">
            <a:avLst/>
          </a:prstGeom>
        </p:spPr>
      </p:pic>
    </p:spTree>
    <p:extLst>
      <p:ext uri="{BB962C8B-B14F-4D97-AF65-F5344CB8AC3E}">
        <p14:creationId xmlns:p14="http://schemas.microsoft.com/office/powerpoint/2010/main" val="2103202959"/>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765048" y="560197"/>
            <a:ext cx="10515600" cy="1325563"/>
          </a:xfrm>
        </p:spPr>
        <p:txBody>
          <a:bodyPr>
            <a:normAutofit fontScale="90000"/>
          </a:bodyPr>
          <a:lstStyle/>
          <a:p>
            <a:r>
              <a:rPr lang="sl-SI" b="1" dirty="0" smtClean="0"/>
              <a:t>2.</a:t>
            </a:r>
            <a:r>
              <a:rPr lang="sl-SI" dirty="0"/>
              <a:t> Kako se imenuje </a:t>
            </a:r>
            <a:r>
              <a:rPr lang="sl-SI" b="1" u="sng" dirty="0"/>
              <a:t>zavetnik</a:t>
            </a:r>
            <a:r>
              <a:rPr lang="sl-SI" dirty="0"/>
              <a:t> murskosoboške škofije na sliki, katerega kip "krasi" Mursko </a:t>
            </a:r>
            <a:r>
              <a:rPr lang="sl-SI" dirty="0" smtClean="0"/>
              <a:t>Soboto?</a:t>
            </a:r>
            <a:endParaRPr lang="sl-SI" dirty="0"/>
          </a:p>
        </p:txBody>
      </p:sp>
      <p:pic>
        <p:nvPicPr>
          <p:cNvPr id="7" name="Picture 6" descr="FOTO: Miklavž Murski Soboti prinesel kip sv. Nikolaj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74951" y="2044256"/>
            <a:ext cx="771525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768296"/>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sz="half" idx="1"/>
          </p:nvPr>
        </p:nvSpPr>
        <p:spPr/>
        <p:txBody>
          <a:bodyPr/>
          <a:lstStyle/>
          <a:p>
            <a:pPr marL="0" indent="0">
              <a:buNone/>
            </a:pPr>
            <a:r>
              <a:rPr lang="sl-SI" dirty="0" smtClean="0"/>
              <a:t>A)</a:t>
            </a:r>
          </a:p>
          <a:p>
            <a:pPr marL="0" indent="0">
              <a:buNone/>
            </a:pPr>
            <a:endParaRPr lang="sl-SI" dirty="0"/>
          </a:p>
        </p:txBody>
      </p:sp>
      <p:sp>
        <p:nvSpPr>
          <p:cNvPr id="4" name="Označba mesta vsebine 3"/>
          <p:cNvSpPr>
            <a:spLocks noGrp="1"/>
          </p:cNvSpPr>
          <p:nvPr>
            <p:ph sz="half" idx="2"/>
          </p:nvPr>
        </p:nvSpPr>
        <p:spPr/>
        <p:txBody>
          <a:bodyPr/>
          <a:lstStyle/>
          <a:p>
            <a:pPr marL="0" indent="0">
              <a:buNone/>
            </a:pPr>
            <a:r>
              <a:rPr lang="sl-SI" dirty="0" smtClean="0"/>
              <a:t>B)</a:t>
            </a:r>
          </a:p>
          <a:p>
            <a:pPr marL="0" indent="0">
              <a:buNone/>
            </a:pPr>
            <a:endParaRPr lang="sl-SI" dirty="0"/>
          </a:p>
        </p:txBody>
      </p:sp>
      <p:sp>
        <p:nvSpPr>
          <p:cNvPr id="8" name="Naslov 1"/>
          <p:cNvSpPr>
            <a:spLocks noGrp="1"/>
          </p:cNvSpPr>
          <p:nvPr>
            <p:ph type="title"/>
          </p:nvPr>
        </p:nvSpPr>
        <p:spPr>
          <a:xfrm>
            <a:off x="838200" y="317182"/>
            <a:ext cx="10515600" cy="1325563"/>
          </a:xfrm>
        </p:spPr>
        <p:txBody>
          <a:bodyPr/>
          <a:lstStyle/>
          <a:p>
            <a:r>
              <a:rPr lang="sl-SI" b="1" dirty="0" smtClean="0"/>
              <a:t>3.</a:t>
            </a:r>
            <a:r>
              <a:rPr lang="sl-SI" dirty="0" smtClean="0"/>
              <a:t> Najvišje slovenske zgradbe</a:t>
            </a:r>
            <a:endParaRPr lang="sl-SI" dirty="0"/>
          </a:p>
        </p:txBody>
      </p:sp>
      <p:pic>
        <p:nvPicPr>
          <p:cNvPr id="9" name="Slika 8"/>
          <p:cNvPicPr>
            <a:picLocks noChangeAspect="1"/>
          </p:cNvPicPr>
          <p:nvPr/>
        </p:nvPicPr>
        <p:blipFill>
          <a:blip r:embed="rId2"/>
          <a:stretch>
            <a:fillRect/>
          </a:stretch>
        </p:blipFill>
        <p:spPr>
          <a:xfrm>
            <a:off x="1818464" y="1825625"/>
            <a:ext cx="3578086" cy="3452053"/>
          </a:xfrm>
          <a:prstGeom prst="rect">
            <a:avLst/>
          </a:prstGeom>
        </p:spPr>
      </p:pic>
      <p:pic>
        <p:nvPicPr>
          <p:cNvPr id="10" name="Slika 9"/>
          <p:cNvPicPr>
            <a:picLocks noChangeAspect="1"/>
          </p:cNvPicPr>
          <p:nvPr/>
        </p:nvPicPr>
        <p:blipFill>
          <a:blip r:embed="rId3"/>
          <a:stretch>
            <a:fillRect/>
          </a:stretch>
        </p:blipFill>
        <p:spPr>
          <a:xfrm>
            <a:off x="7000064" y="1642745"/>
            <a:ext cx="3853068" cy="4758635"/>
          </a:xfrm>
          <a:prstGeom prst="rect">
            <a:avLst/>
          </a:prstGeom>
        </p:spPr>
      </p:pic>
    </p:spTree>
    <p:extLst>
      <p:ext uri="{BB962C8B-B14F-4D97-AF65-F5344CB8AC3E}">
        <p14:creationId xmlns:p14="http://schemas.microsoft.com/office/powerpoint/2010/main" val="3223242003"/>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sz="half" idx="1"/>
          </p:nvPr>
        </p:nvSpPr>
        <p:spPr>
          <a:xfrm>
            <a:off x="749808" y="1253860"/>
            <a:ext cx="5181600" cy="4351338"/>
          </a:xfrm>
        </p:spPr>
        <p:txBody>
          <a:bodyPr/>
          <a:lstStyle/>
          <a:p>
            <a:pPr marL="0" indent="0">
              <a:buNone/>
            </a:pPr>
            <a:r>
              <a:rPr lang="sl-SI" dirty="0" smtClean="0"/>
              <a:t>C)</a:t>
            </a:r>
            <a:endParaRPr lang="sl-SI" dirty="0"/>
          </a:p>
        </p:txBody>
      </p:sp>
      <p:sp>
        <p:nvSpPr>
          <p:cNvPr id="4" name="Označba mesta vsebine 3"/>
          <p:cNvSpPr>
            <a:spLocks noGrp="1"/>
          </p:cNvSpPr>
          <p:nvPr>
            <p:ph sz="half" idx="2"/>
          </p:nvPr>
        </p:nvSpPr>
        <p:spPr>
          <a:xfrm>
            <a:off x="6147816" y="1167257"/>
            <a:ext cx="5181600" cy="4351338"/>
          </a:xfrm>
        </p:spPr>
        <p:txBody>
          <a:bodyPr/>
          <a:lstStyle/>
          <a:p>
            <a:pPr marL="0" indent="0">
              <a:buNone/>
            </a:pPr>
            <a:r>
              <a:rPr lang="sl-SI" dirty="0" smtClean="0"/>
              <a:t>D)</a:t>
            </a:r>
            <a:endParaRPr lang="sl-SI" dirty="0"/>
          </a:p>
        </p:txBody>
      </p:sp>
      <p:pic>
        <p:nvPicPr>
          <p:cNvPr id="7" name="Slika 6"/>
          <p:cNvPicPr>
            <a:picLocks noChangeAspect="1"/>
          </p:cNvPicPr>
          <p:nvPr/>
        </p:nvPicPr>
        <p:blipFill>
          <a:blip r:embed="rId2"/>
          <a:stretch>
            <a:fillRect/>
          </a:stretch>
        </p:blipFill>
        <p:spPr>
          <a:xfrm>
            <a:off x="1726559" y="1253860"/>
            <a:ext cx="3964057" cy="4923103"/>
          </a:xfrm>
          <a:prstGeom prst="rect">
            <a:avLst/>
          </a:prstGeom>
        </p:spPr>
      </p:pic>
      <p:pic>
        <p:nvPicPr>
          <p:cNvPr id="8" name="Slika 7"/>
          <p:cNvPicPr>
            <a:picLocks noChangeAspect="1"/>
          </p:cNvPicPr>
          <p:nvPr/>
        </p:nvPicPr>
        <p:blipFill>
          <a:blip r:embed="rId3"/>
          <a:stretch>
            <a:fillRect/>
          </a:stretch>
        </p:blipFill>
        <p:spPr>
          <a:xfrm>
            <a:off x="7054462" y="1253860"/>
            <a:ext cx="3934241" cy="5016765"/>
          </a:xfrm>
          <a:prstGeom prst="rect">
            <a:avLst/>
          </a:prstGeom>
        </p:spPr>
      </p:pic>
    </p:spTree>
    <p:extLst>
      <p:ext uri="{BB962C8B-B14F-4D97-AF65-F5344CB8AC3E}">
        <p14:creationId xmlns:p14="http://schemas.microsoft.com/office/powerpoint/2010/main" val="2396377352"/>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838200" y="576998"/>
            <a:ext cx="10515600" cy="1325563"/>
          </a:xfrm>
        </p:spPr>
        <p:txBody>
          <a:bodyPr>
            <a:noAutofit/>
          </a:bodyPr>
          <a:lstStyle/>
          <a:p>
            <a:r>
              <a:rPr lang="sl-SI" sz="2400" b="1" dirty="0"/>
              <a:t>4</a:t>
            </a:r>
            <a:r>
              <a:rPr lang="sl-SI" sz="2400" b="1" dirty="0" smtClean="0"/>
              <a:t>. </a:t>
            </a:r>
            <a:r>
              <a:rPr lang="sl-SI" sz="2400" dirty="0" smtClean="0"/>
              <a:t>Mati katerega znanega </a:t>
            </a:r>
            <a:r>
              <a:rPr lang="sl-SI" sz="2400" b="1" u="sng" dirty="0" err="1" smtClean="0"/>
              <a:t>raperja</a:t>
            </a:r>
            <a:r>
              <a:rPr lang="sl-SI" sz="2400" b="1" dirty="0" smtClean="0"/>
              <a:t>, </a:t>
            </a:r>
            <a:r>
              <a:rPr lang="sl-SI" sz="2400" dirty="0" smtClean="0"/>
              <a:t>ki je  umrl leta 13 .9. 1996 v strelskem spopadu, bo v kratkem dobila svoj film </a:t>
            </a:r>
            <a:r>
              <a:rPr lang="sl-SI" sz="2400" dirty="0" err="1" smtClean="0"/>
              <a:t>Peace</a:t>
            </a:r>
            <a:r>
              <a:rPr lang="sl-SI" sz="2400" dirty="0" smtClean="0"/>
              <a:t>, Love </a:t>
            </a:r>
            <a:r>
              <a:rPr lang="sl-SI" sz="2400" dirty="0" err="1" smtClean="0"/>
              <a:t>and</a:t>
            </a:r>
            <a:r>
              <a:rPr lang="sl-SI" sz="2400" dirty="0" smtClean="0"/>
              <a:t> </a:t>
            </a:r>
            <a:r>
              <a:rPr lang="sl-SI" sz="2400" dirty="0" err="1" smtClean="0"/>
              <a:t>Respect</a:t>
            </a:r>
            <a:r>
              <a:rPr lang="sl-SI" sz="2400" dirty="0" smtClean="0"/>
              <a:t>, ki se bo osredotočal na njeno življenje med letoma 1969 in 1971 ter njenemu udejstvovanju v gibanju Črni Panterji, ki se je borilo za pravice temnopoltih?</a:t>
            </a:r>
            <a:endParaRPr lang="sl-SI" sz="2400" dirty="0"/>
          </a:p>
        </p:txBody>
      </p:sp>
      <p:pic>
        <p:nvPicPr>
          <p:cNvPr id="7" name="Picture 2" descr="https://images.24ur.com/media/images/1200xX/Feb2022/a08d8b0e6fc882f99ab1_62689606.jpg?v=818c&amp;fop=fp:0.52:0.18"/>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033660" y="2319454"/>
            <a:ext cx="3927560" cy="3986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032827"/>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Slika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2019" y="1616841"/>
            <a:ext cx="3262703" cy="3094305"/>
          </a:xfrm>
          <a:prstGeom prst="rect">
            <a:avLst/>
          </a:prstGeom>
        </p:spPr>
      </p:pic>
      <p:pic>
        <p:nvPicPr>
          <p:cNvPr id="5" name="Slika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780" y="461024"/>
            <a:ext cx="7590483" cy="1276336"/>
          </a:xfrm>
          <a:prstGeom prst="rect">
            <a:avLst/>
          </a:prstGeom>
        </p:spPr>
      </p:pic>
      <p:pic>
        <p:nvPicPr>
          <p:cNvPr id="9" name="Slika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22207"/>
            <a:ext cx="3657600" cy="3552825"/>
          </a:xfrm>
          <a:prstGeom prst="rect">
            <a:avLst/>
          </a:prstGeom>
        </p:spPr>
      </p:pic>
      <p:pic>
        <p:nvPicPr>
          <p:cNvPr id="10" name="Slika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9568" y="2513187"/>
            <a:ext cx="3195011" cy="3216795"/>
          </a:xfrm>
          <a:prstGeom prst="rect">
            <a:avLst/>
          </a:prstGeom>
        </p:spPr>
      </p:pic>
      <p:pic>
        <p:nvPicPr>
          <p:cNvPr id="11" name="Slika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973245">
            <a:off x="2515028" y="3512026"/>
            <a:ext cx="2952750" cy="2800350"/>
          </a:xfrm>
          <a:prstGeom prst="rect">
            <a:avLst/>
          </a:prstGeom>
        </p:spPr>
      </p:pic>
      <p:sp>
        <p:nvSpPr>
          <p:cNvPr id="13" name="PoljeZBesedilom 12"/>
          <p:cNvSpPr txBox="1"/>
          <p:nvPr/>
        </p:nvSpPr>
        <p:spPr>
          <a:xfrm rot="20572801">
            <a:off x="2884456" y="4459534"/>
            <a:ext cx="2917183" cy="830997"/>
          </a:xfrm>
          <a:prstGeom prst="rect">
            <a:avLst/>
          </a:prstGeom>
          <a:noFill/>
        </p:spPr>
        <p:txBody>
          <a:bodyPr wrap="square" rtlCol="0">
            <a:spAutoFit/>
          </a:bodyPr>
          <a:lstStyle/>
          <a:p>
            <a:r>
              <a:rPr lang="sl-SI" sz="2400" dirty="0">
                <a:latin typeface="Segoe Script" panose="030B0504020000000003" pitchFamily="66" charset="0"/>
              </a:rPr>
              <a:t>40 vprašanj</a:t>
            </a:r>
          </a:p>
          <a:p>
            <a:pPr marL="742950" lvl="1" indent="-285750">
              <a:buFont typeface="Arial" panose="020B0604020202020204" pitchFamily="34" charset="0"/>
              <a:buChar char="•"/>
            </a:pPr>
            <a:r>
              <a:rPr lang="sl-SI" sz="2400" dirty="0">
                <a:latin typeface="Segoe Script" panose="030B0504020000000003" pitchFamily="66" charset="0"/>
              </a:rPr>
              <a:t>20+20</a:t>
            </a:r>
          </a:p>
        </p:txBody>
      </p:sp>
      <p:pic>
        <p:nvPicPr>
          <p:cNvPr id="8" name="Slika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300" y="1465314"/>
            <a:ext cx="3543300" cy="3419475"/>
          </a:xfrm>
          <a:prstGeom prst="rect">
            <a:avLst/>
          </a:prstGeom>
        </p:spPr>
      </p:pic>
      <p:sp>
        <p:nvSpPr>
          <p:cNvPr id="14" name="PoljeZBesedilom 13"/>
          <p:cNvSpPr txBox="1"/>
          <p:nvPr/>
        </p:nvSpPr>
        <p:spPr>
          <a:xfrm rot="19707218">
            <a:off x="625239" y="2686948"/>
            <a:ext cx="2893925" cy="976206"/>
          </a:xfrm>
          <a:prstGeom prst="rect">
            <a:avLst/>
          </a:prstGeom>
          <a:noFill/>
        </p:spPr>
        <p:txBody>
          <a:bodyPr wrap="square" rtlCol="0">
            <a:spAutoFit/>
          </a:bodyPr>
          <a:lstStyle/>
          <a:p>
            <a:r>
              <a:rPr lang="sl-SI" sz="2000" dirty="0">
                <a:latin typeface="Segoe Script" panose="030B0504020000000003" pitchFamily="66" charset="0"/>
              </a:rPr>
              <a:t>Tabela z odgovori</a:t>
            </a:r>
          </a:p>
          <a:p>
            <a:pPr marL="742950" lvl="1" indent="-285750">
              <a:buFont typeface="Arial" panose="020B0604020202020204" pitchFamily="34" charset="0"/>
              <a:buChar char="•"/>
            </a:pPr>
            <a:r>
              <a:rPr lang="sl-SI" dirty="0">
                <a:latin typeface="Segoe Script" panose="030B0504020000000003" pitchFamily="66" charset="0"/>
              </a:rPr>
              <a:t>(točke)</a:t>
            </a:r>
          </a:p>
          <a:p>
            <a:endParaRPr lang="sl-SI" dirty="0"/>
          </a:p>
        </p:txBody>
      </p:sp>
      <p:sp>
        <p:nvSpPr>
          <p:cNvPr id="15" name="PoljeZBesedilom 14"/>
          <p:cNvSpPr txBox="1"/>
          <p:nvPr/>
        </p:nvSpPr>
        <p:spPr>
          <a:xfrm rot="19825732">
            <a:off x="6126049" y="3868361"/>
            <a:ext cx="2578742" cy="461665"/>
          </a:xfrm>
          <a:prstGeom prst="rect">
            <a:avLst/>
          </a:prstGeom>
          <a:noFill/>
        </p:spPr>
        <p:txBody>
          <a:bodyPr wrap="square" rtlCol="0">
            <a:spAutoFit/>
          </a:bodyPr>
          <a:lstStyle/>
          <a:p>
            <a:r>
              <a:rPr lang="sl-SI" sz="2400" dirty="0">
                <a:latin typeface="Segoe Script" panose="030B0504020000000003" pitchFamily="66" charset="0"/>
              </a:rPr>
              <a:t>0. vprašanje</a:t>
            </a:r>
          </a:p>
        </p:txBody>
      </p:sp>
      <p:sp>
        <p:nvSpPr>
          <p:cNvPr id="16" name="PoljeZBesedilom 15"/>
          <p:cNvSpPr txBox="1"/>
          <p:nvPr/>
        </p:nvSpPr>
        <p:spPr>
          <a:xfrm rot="721435">
            <a:off x="9680001" y="2933160"/>
            <a:ext cx="1930410" cy="461665"/>
          </a:xfrm>
          <a:prstGeom prst="rect">
            <a:avLst/>
          </a:prstGeom>
          <a:noFill/>
        </p:spPr>
        <p:txBody>
          <a:bodyPr wrap="square" rtlCol="0">
            <a:spAutoFit/>
          </a:bodyPr>
          <a:lstStyle/>
          <a:p>
            <a:r>
              <a:rPr lang="sl-SI" sz="2400" dirty="0">
                <a:latin typeface="Segoe Script" panose="030B0504020000000003" pitchFamily="66" charset="0"/>
              </a:rPr>
              <a:t>SHAME</a:t>
            </a:r>
            <a:endParaRPr lang="sl-SI" dirty="0">
              <a:latin typeface="Segoe Script" panose="030B0504020000000003" pitchFamily="66" charset="0"/>
            </a:endParaRPr>
          </a:p>
        </p:txBody>
      </p:sp>
      <p:pic>
        <p:nvPicPr>
          <p:cNvPr id="18" name="Slika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37785" y="5406013"/>
            <a:ext cx="770049" cy="1151261"/>
          </a:xfrm>
          <a:prstGeom prst="rect">
            <a:avLst/>
          </a:prstGeom>
        </p:spPr>
      </p:pic>
    </p:spTree>
    <p:extLst>
      <p:ext uri="{BB962C8B-B14F-4D97-AF65-F5344CB8AC3E}">
        <p14:creationId xmlns:p14="http://schemas.microsoft.com/office/powerpoint/2010/main" val="2513435927"/>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5"/>
          <p:cNvSpPr>
            <a:spLocks noGrp="1"/>
          </p:cNvSpPr>
          <p:nvPr>
            <p:ph type="title"/>
          </p:nvPr>
        </p:nvSpPr>
        <p:spPr>
          <a:xfrm>
            <a:off x="838200" y="743077"/>
            <a:ext cx="10515600" cy="1325563"/>
          </a:xfrm>
        </p:spPr>
        <p:txBody>
          <a:bodyPr>
            <a:normAutofit/>
          </a:bodyPr>
          <a:lstStyle/>
          <a:p>
            <a:r>
              <a:rPr lang="pl-PL" sz="3200" b="1" dirty="0" smtClean="0"/>
              <a:t>5.</a:t>
            </a:r>
            <a:r>
              <a:rPr lang="pl-PL" sz="3200" dirty="0" smtClean="0"/>
              <a:t> Kdo </a:t>
            </a:r>
            <a:r>
              <a:rPr lang="pl-PL" sz="3200" dirty="0"/>
              <a:t>je</a:t>
            </a:r>
            <a:r>
              <a:rPr lang="pl-PL" sz="3200" b="1" dirty="0"/>
              <a:t> </a:t>
            </a:r>
            <a:r>
              <a:rPr lang="pl-PL" sz="3200" b="1" u="sng" dirty="0"/>
              <a:t>avtor</a:t>
            </a:r>
            <a:r>
              <a:rPr lang="pl-PL" sz="3200" b="1" dirty="0"/>
              <a:t> </a:t>
            </a:r>
            <a:r>
              <a:rPr lang="pl-PL" sz="3200" dirty="0"/>
              <a:t>"nove" himne Mure z </a:t>
            </a:r>
            <a:r>
              <a:rPr lang="pl-PL" sz="3200" dirty="0" smtClean="0"/>
              <a:t>naslovom To </a:t>
            </a:r>
            <a:r>
              <a:rPr lang="pl-PL" sz="3200" dirty="0"/>
              <a:t>je naša Murska </a:t>
            </a:r>
            <a:r>
              <a:rPr lang="pl-PL" sz="3200" dirty="0" smtClean="0"/>
              <a:t>Sobota?</a:t>
            </a:r>
            <a:endParaRPr lang="sl-SI" sz="3200" dirty="0"/>
          </a:p>
        </p:txBody>
      </p:sp>
      <p:sp>
        <p:nvSpPr>
          <p:cNvPr id="5" name="Označba mesta vsebine 16"/>
          <p:cNvSpPr>
            <a:spLocks noGrp="1"/>
          </p:cNvSpPr>
          <p:nvPr>
            <p:ph idx="1"/>
          </p:nvPr>
        </p:nvSpPr>
        <p:spPr>
          <a:xfrm>
            <a:off x="838200" y="2288921"/>
            <a:ext cx="10515600" cy="527282"/>
          </a:xfrm>
        </p:spPr>
        <p:txBody>
          <a:bodyPr>
            <a:normAutofit/>
          </a:bodyPr>
          <a:lstStyle/>
          <a:p>
            <a:pPr marL="0" indent="0">
              <a:buNone/>
            </a:pPr>
            <a:r>
              <a:rPr lang="sl-SI" sz="2000" dirty="0" smtClean="0"/>
              <a:t>Priimek si deli s slavnim Prekmurcem.</a:t>
            </a:r>
          </a:p>
          <a:p>
            <a:endParaRPr lang="sl-SI" sz="2000" dirty="0"/>
          </a:p>
          <a:p>
            <a:endParaRPr lang="sl-SI" sz="2000" dirty="0"/>
          </a:p>
          <a:p>
            <a:endParaRPr lang="sl-SI" sz="2000" dirty="0" smtClean="0"/>
          </a:p>
          <a:p>
            <a:endParaRPr lang="sl-SI" sz="2000" dirty="0"/>
          </a:p>
        </p:txBody>
      </p:sp>
      <p:pic>
        <p:nvPicPr>
          <p:cNvPr id="6" name="Slika 5"/>
          <p:cNvPicPr>
            <a:picLocks noChangeAspect="1"/>
          </p:cNvPicPr>
          <p:nvPr/>
        </p:nvPicPr>
        <p:blipFill>
          <a:blip r:embed="rId2"/>
          <a:stretch>
            <a:fillRect/>
          </a:stretch>
        </p:blipFill>
        <p:spPr>
          <a:xfrm>
            <a:off x="3265070" y="3036484"/>
            <a:ext cx="5486400" cy="2965381"/>
          </a:xfrm>
          <a:prstGeom prst="rect">
            <a:avLst/>
          </a:prstGeom>
        </p:spPr>
      </p:pic>
    </p:spTree>
    <p:extLst>
      <p:ext uri="{BB962C8B-B14F-4D97-AF65-F5344CB8AC3E}">
        <p14:creationId xmlns:p14="http://schemas.microsoft.com/office/powerpoint/2010/main" val="2652590430"/>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899160" y="438277"/>
            <a:ext cx="10515600" cy="1325563"/>
          </a:xfrm>
        </p:spPr>
        <p:txBody>
          <a:bodyPr/>
          <a:lstStyle/>
          <a:p>
            <a:r>
              <a:rPr lang="sl-SI" b="1" dirty="0"/>
              <a:t>6</a:t>
            </a:r>
            <a:r>
              <a:rPr lang="sl-SI" b="1" dirty="0" smtClean="0"/>
              <a:t>.</a:t>
            </a:r>
            <a:r>
              <a:rPr lang="sl-SI" sz="2800" b="1" dirty="0" smtClean="0"/>
              <a:t> </a:t>
            </a:r>
            <a:r>
              <a:rPr lang="sl-SI" dirty="0" smtClean="0"/>
              <a:t>Iz katere </a:t>
            </a:r>
            <a:r>
              <a:rPr lang="sl-SI" b="1" u="sng" dirty="0" smtClean="0"/>
              <a:t>države</a:t>
            </a:r>
            <a:r>
              <a:rPr lang="sl-SI" dirty="0" smtClean="0"/>
              <a:t> izvirajo naslednji zvezdniki</a:t>
            </a:r>
            <a:r>
              <a:rPr lang="sl-SI" dirty="0" smtClean="0"/>
              <a:t>?</a:t>
            </a:r>
            <a:br>
              <a:rPr lang="sl-SI" dirty="0" smtClean="0"/>
            </a:br>
            <a:r>
              <a:rPr lang="sl-SI" dirty="0" smtClean="0"/>
              <a:t>(bonus točka za navedbo imen in priimkov)</a:t>
            </a:r>
            <a:endParaRPr lang="sl-SI" dirty="0"/>
          </a:p>
        </p:txBody>
      </p:sp>
      <p:pic>
        <p:nvPicPr>
          <p:cNvPr id="5" name="Označba mesta vsebine 4"/>
          <p:cNvPicPr>
            <a:picLocks noGrp="1" noChangeAspect="1"/>
          </p:cNvPicPr>
          <p:nvPr>
            <p:ph idx="1"/>
          </p:nvPr>
        </p:nvPicPr>
        <p:blipFill>
          <a:blip r:embed="rId2"/>
          <a:stretch>
            <a:fillRect/>
          </a:stretch>
        </p:blipFill>
        <p:spPr>
          <a:xfrm>
            <a:off x="618744" y="1873568"/>
            <a:ext cx="2190750" cy="3886200"/>
          </a:xfrm>
          <a:prstGeom prst="rect">
            <a:avLst/>
          </a:prstGeom>
        </p:spPr>
      </p:pic>
      <p:pic>
        <p:nvPicPr>
          <p:cNvPr id="6" name="Slika 5"/>
          <p:cNvPicPr>
            <a:picLocks noChangeAspect="1"/>
          </p:cNvPicPr>
          <p:nvPr/>
        </p:nvPicPr>
        <p:blipFill>
          <a:blip r:embed="rId3"/>
          <a:stretch>
            <a:fillRect/>
          </a:stretch>
        </p:blipFill>
        <p:spPr>
          <a:xfrm>
            <a:off x="3457319" y="1878999"/>
            <a:ext cx="2809369" cy="3895918"/>
          </a:xfrm>
          <a:prstGeom prst="rect">
            <a:avLst/>
          </a:prstGeom>
        </p:spPr>
      </p:pic>
      <p:pic>
        <p:nvPicPr>
          <p:cNvPr id="7" name="Slika 6"/>
          <p:cNvPicPr>
            <a:picLocks noChangeAspect="1"/>
          </p:cNvPicPr>
          <p:nvPr/>
        </p:nvPicPr>
        <p:blipFill>
          <a:blip r:embed="rId4"/>
          <a:stretch>
            <a:fillRect/>
          </a:stretch>
        </p:blipFill>
        <p:spPr>
          <a:xfrm>
            <a:off x="6614160" y="1873568"/>
            <a:ext cx="4800600" cy="3857625"/>
          </a:xfrm>
          <a:prstGeom prst="rect">
            <a:avLst/>
          </a:prstGeom>
        </p:spPr>
      </p:pic>
    </p:spTree>
    <p:extLst>
      <p:ext uri="{BB962C8B-B14F-4D97-AF65-F5344CB8AC3E}">
        <p14:creationId xmlns:p14="http://schemas.microsoft.com/office/powerpoint/2010/main" val="3105862860"/>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vsebine 2"/>
          <p:cNvSpPr>
            <a:spLocks noGrp="1"/>
          </p:cNvSpPr>
          <p:nvPr>
            <p:ph idx="1"/>
          </p:nvPr>
        </p:nvSpPr>
        <p:spPr>
          <a:xfrm>
            <a:off x="972015" y="605236"/>
            <a:ext cx="10515600" cy="2857887"/>
          </a:xfrm>
        </p:spPr>
        <p:txBody>
          <a:bodyPr>
            <a:normAutofit fontScale="92500" lnSpcReduction="10000"/>
          </a:bodyPr>
          <a:lstStyle/>
          <a:p>
            <a:pPr marL="0" indent="0" algn="just">
              <a:buNone/>
            </a:pPr>
            <a:r>
              <a:rPr lang="sl-SI" sz="3900" b="1" dirty="0" smtClean="0"/>
              <a:t>7. </a:t>
            </a:r>
            <a:r>
              <a:rPr lang="sl-SI" sz="3900" dirty="0" smtClean="0"/>
              <a:t>Katera</a:t>
            </a:r>
            <a:r>
              <a:rPr lang="sl-SI" sz="3900" b="1" dirty="0" smtClean="0"/>
              <a:t> </a:t>
            </a:r>
            <a:r>
              <a:rPr lang="sl-SI" sz="3900" b="1" u="sng" dirty="0" smtClean="0"/>
              <a:t>država</a:t>
            </a:r>
            <a:r>
              <a:rPr lang="sl-SI" sz="3900" dirty="0" smtClean="0"/>
              <a:t>, ki se je v preteklosti imenovala Nizozemska Indija, se je odločila, da bo svojo novo prestolnico preselila iz trenutne metropole (zaradi poplav, pogrezanja, velikih prometnih zastojev) ter jo poimenovala </a:t>
            </a:r>
            <a:r>
              <a:rPr lang="sl-SI" sz="3900" dirty="0" err="1" smtClean="0"/>
              <a:t>Nusantara</a:t>
            </a:r>
            <a:r>
              <a:rPr lang="sl-SI" sz="3900" dirty="0" smtClean="0"/>
              <a:t>, kar v lokalnem jeziku pomeni arhipelag oz. otočje?</a:t>
            </a:r>
          </a:p>
          <a:p>
            <a:pPr marL="0" indent="0">
              <a:buNone/>
            </a:pPr>
            <a:endParaRPr lang="sl-SI" b="1" dirty="0"/>
          </a:p>
        </p:txBody>
      </p:sp>
      <p:pic>
        <p:nvPicPr>
          <p:cNvPr id="5" name="Picture 2" descr="Nebotičniki v središču Džakar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3195" y="3604025"/>
            <a:ext cx="4608281" cy="2628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911806"/>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838200" y="365125"/>
            <a:ext cx="10515600" cy="1766674"/>
          </a:xfrm>
        </p:spPr>
        <p:txBody>
          <a:bodyPr>
            <a:noAutofit/>
          </a:bodyPr>
          <a:lstStyle/>
          <a:p>
            <a:r>
              <a:rPr lang="sl-SI" sz="4000" b="1" dirty="0" smtClean="0"/>
              <a:t>8.</a:t>
            </a:r>
            <a:r>
              <a:rPr lang="sl-SI" sz="4000" dirty="0" smtClean="0"/>
              <a:t> Kateri teniški </a:t>
            </a:r>
            <a:r>
              <a:rPr lang="sl-SI" sz="4000" b="1" u="sng" dirty="0" smtClean="0"/>
              <a:t>igralec</a:t>
            </a:r>
            <a:r>
              <a:rPr lang="sl-SI" sz="4000" dirty="0" smtClean="0"/>
              <a:t> je prvič po 18 letih prekinil vladavino „velike četverice“ in se povzpel na prvo mesto lestvice ATP?</a:t>
            </a:r>
            <a:endParaRPr lang="sl-SI" sz="4000" dirty="0"/>
          </a:p>
        </p:txBody>
      </p:sp>
      <p:pic>
        <p:nvPicPr>
          <p:cNvPr id="5" name="Označba mesta vsebine 3"/>
          <p:cNvPicPr>
            <a:picLocks noGrp="1" noChangeAspect="1"/>
          </p:cNvPicPr>
          <p:nvPr>
            <p:ph idx="1"/>
          </p:nvPr>
        </p:nvPicPr>
        <p:blipFill>
          <a:blip r:embed="rId2"/>
          <a:stretch>
            <a:fillRect/>
          </a:stretch>
        </p:blipFill>
        <p:spPr>
          <a:xfrm>
            <a:off x="3098973" y="2244352"/>
            <a:ext cx="5994053" cy="4200684"/>
          </a:xfrm>
          <a:prstGeom prst="rect">
            <a:avLst/>
          </a:prstGeom>
        </p:spPr>
      </p:pic>
    </p:spTree>
    <p:extLst>
      <p:ext uri="{BB962C8B-B14F-4D97-AF65-F5344CB8AC3E}">
        <p14:creationId xmlns:p14="http://schemas.microsoft.com/office/powerpoint/2010/main" val="844406057"/>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Pnevmatike za osebna vozila – Goodyear"/>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6" name="AutoShape 6" descr="Goodyear Tire &amp; Rubber After-Pandemic: Will People Start To Travel Again  Soon? - Fom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7" name="AutoShape 8" descr="Goodyear Tire &amp; Rubber After-Pandemic: Will People Start To Travel Again  Soon? - Fom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8" name="AutoShape 10" descr="Goodyear Tire &amp; Rubber After-Pandemic: Will People Start To Travel Again  Soon? - Fomi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4" name="AutoShape 2" descr="Charles Goodyear - Wikipedia"/>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9" name="AutoShape 4" descr="CHARLES GOODYEAR - ChronoZoom (Zgodovina)"/>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10" name="Naslov 1"/>
          <p:cNvSpPr>
            <a:spLocks noGrp="1"/>
          </p:cNvSpPr>
          <p:nvPr>
            <p:ph type="title"/>
          </p:nvPr>
        </p:nvSpPr>
        <p:spPr>
          <a:xfrm>
            <a:off x="917575" y="617537"/>
            <a:ext cx="10515600" cy="1325563"/>
          </a:xfrm>
        </p:spPr>
        <p:txBody>
          <a:bodyPr>
            <a:normAutofit/>
          </a:bodyPr>
          <a:lstStyle/>
          <a:p>
            <a:r>
              <a:rPr lang="sl-SI" b="1" dirty="0" smtClean="0"/>
              <a:t>9.</a:t>
            </a:r>
            <a:r>
              <a:rPr lang="sl-SI" dirty="0" smtClean="0"/>
              <a:t> Katera je po površini največja</a:t>
            </a:r>
            <a:r>
              <a:rPr lang="sl-SI" b="1" dirty="0" smtClean="0"/>
              <a:t> </a:t>
            </a:r>
            <a:r>
              <a:rPr lang="sl-SI" dirty="0" smtClean="0"/>
              <a:t>slovenska </a:t>
            </a:r>
            <a:r>
              <a:rPr lang="sl-SI" b="1" u="sng" dirty="0" smtClean="0"/>
              <a:t>občina</a:t>
            </a:r>
            <a:r>
              <a:rPr lang="sl-SI" dirty="0" smtClean="0"/>
              <a:t>?</a:t>
            </a:r>
            <a:endParaRPr lang="sl-SI" dirty="0"/>
          </a:p>
        </p:txBody>
      </p:sp>
      <p:pic>
        <p:nvPicPr>
          <p:cNvPr id="11" name="Picture 2" descr="Simboli občine - Občina Kočevj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16916" y="1880259"/>
            <a:ext cx="382630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694346"/>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658368" y="524256"/>
            <a:ext cx="10924032" cy="2791967"/>
          </a:xfrm>
        </p:spPr>
        <p:txBody>
          <a:bodyPr>
            <a:noAutofit/>
          </a:bodyPr>
          <a:lstStyle/>
          <a:p>
            <a:r>
              <a:rPr lang="sl-SI" sz="4800" b="1" dirty="0" smtClean="0"/>
              <a:t>10.</a:t>
            </a:r>
            <a:r>
              <a:rPr lang="pl-PL" sz="4800" b="1" dirty="0"/>
              <a:t> </a:t>
            </a:r>
            <a:r>
              <a:rPr lang="pl-PL" sz="4800" dirty="0"/>
              <a:t>Katera je </a:t>
            </a:r>
            <a:r>
              <a:rPr lang="pl-PL" sz="4800" dirty="0" smtClean="0"/>
              <a:t>največja </a:t>
            </a:r>
            <a:r>
              <a:rPr lang="pl-PL" sz="4800" b="1" u="sng" dirty="0" smtClean="0"/>
              <a:t>država</a:t>
            </a:r>
            <a:r>
              <a:rPr lang="pl-PL" sz="4800" dirty="0"/>
              <a:t>, ki (teoretično) nima </a:t>
            </a:r>
            <a:r>
              <a:rPr lang="pl-PL" sz="4800" dirty="0" smtClean="0"/>
              <a:t>izhoda </a:t>
            </a:r>
            <a:r>
              <a:rPr lang="pl-PL" sz="4800" dirty="0"/>
              <a:t>na </a:t>
            </a:r>
            <a:r>
              <a:rPr lang="pl-PL" sz="4800" dirty="0" smtClean="0"/>
              <a:t>morje?</a:t>
            </a:r>
            <a:endParaRPr lang="sl-SI" sz="4800" dirty="0"/>
          </a:p>
        </p:txBody>
      </p:sp>
    </p:spTree>
    <p:extLst>
      <p:ext uri="{BB962C8B-B14F-4D97-AF65-F5344CB8AC3E}">
        <p14:creationId xmlns:p14="http://schemas.microsoft.com/office/powerpoint/2010/main" val="3773940328"/>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Telegram brez sprememb direktive GDPR | Moni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7" name="Naslov 1"/>
          <p:cNvSpPr>
            <a:spLocks noGrp="1"/>
          </p:cNvSpPr>
          <p:nvPr>
            <p:ph type="title"/>
          </p:nvPr>
        </p:nvSpPr>
        <p:spPr>
          <a:xfrm>
            <a:off x="838200" y="438277"/>
            <a:ext cx="10034239" cy="1325563"/>
          </a:xfrm>
        </p:spPr>
        <p:txBody>
          <a:bodyPr>
            <a:noAutofit/>
          </a:bodyPr>
          <a:lstStyle/>
          <a:p>
            <a:r>
              <a:rPr lang="sl-SI" sz="3600" b="1" dirty="0" smtClean="0"/>
              <a:t>11.</a:t>
            </a:r>
            <a:r>
              <a:rPr lang="sl-SI" sz="3600" dirty="0" smtClean="0"/>
              <a:t> </a:t>
            </a:r>
            <a:r>
              <a:rPr lang="sl-SI" sz="3600" dirty="0"/>
              <a:t>Kako se imenuje </a:t>
            </a:r>
            <a:r>
              <a:rPr lang="sl-SI" sz="3600" b="1" u="sng" dirty="0"/>
              <a:t>sir</a:t>
            </a:r>
            <a:r>
              <a:rPr lang="sl-SI" sz="3600" dirty="0"/>
              <a:t> na sliki, poimenovan po meniškem redu, </a:t>
            </a:r>
            <a:r>
              <a:rPr lang="sl-SI" sz="3600" dirty="0" smtClean="0"/>
              <a:t>katerega menihi so ga prinesli </a:t>
            </a:r>
            <a:r>
              <a:rPr lang="sl-SI" sz="3600" dirty="0"/>
              <a:t>v </a:t>
            </a:r>
            <a:r>
              <a:rPr lang="sl-SI" sz="3600" dirty="0" smtClean="0"/>
              <a:t>srednjo Evropo</a:t>
            </a:r>
            <a:r>
              <a:rPr lang="sl-SI" sz="3600" dirty="0"/>
              <a:t>?</a:t>
            </a:r>
          </a:p>
        </p:txBody>
      </p:sp>
      <p:pic>
        <p:nvPicPr>
          <p:cNvPr id="8" name="Označba mesta vsebine 4"/>
          <p:cNvPicPr>
            <a:picLocks noGrp="1" noChangeAspect="1"/>
          </p:cNvPicPr>
          <p:nvPr>
            <p:ph idx="1"/>
          </p:nvPr>
        </p:nvPicPr>
        <p:blipFill>
          <a:blip r:embed="rId2"/>
          <a:stretch>
            <a:fillRect/>
          </a:stretch>
        </p:blipFill>
        <p:spPr>
          <a:xfrm>
            <a:off x="2796206" y="2080746"/>
            <a:ext cx="6685746" cy="4351338"/>
          </a:xfrm>
          <a:prstGeom prst="rect">
            <a:avLst/>
          </a:prstGeom>
        </p:spPr>
      </p:pic>
    </p:spTree>
    <p:extLst>
      <p:ext uri="{BB962C8B-B14F-4D97-AF65-F5344CB8AC3E}">
        <p14:creationId xmlns:p14="http://schemas.microsoft.com/office/powerpoint/2010/main" val="2922873307"/>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slov 1"/>
          <p:cNvSpPr>
            <a:spLocks noGrp="1"/>
          </p:cNvSpPr>
          <p:nvPr>
            <p:ph type="title"/>
          </p:nvPr>
        </p:nvSpPr>
        <p:spPr>
          <a:xfrm>
            <a:off x="838200" y="535813"/>
            <a:ext cx="10515600" cy="1325563"/>
          </a:xfrm>
        </p:spPr>
        <p:txBody>
          <a:bodyPr>
            <a:normAutofit/>
          </a:bodyPr>
          <a:lstStyle/>
          <a:p>
            <a:r>
              <a:rPr lang="sl-SI" b="1" dirty="0" smtClean="0"/>
              <a:t>12. </a:t>
            </a:r>
            <a:r>
              <a:rPr lang="sl-SI" dirty="0" smtClean="0"/>
              <a:t>V kateri evropski </a:t>
            </a:r>
            <a:r>
              <a:rPr lang="sl-SI" b="1" u="sng" dirty="0" smtClean="0"/>
              <a:t>prestolnici</a:t>
            </a:r>
            <a:r>
              <a:rPr lang="sl-SI" b="1" dirty="0" smtClean="0"/>
              <a:t> </a:t>
            </a:r>
            <a:r>
              <a:rPr lang="sl-SI" dirty="0" smtClean="0"/>
              <a:t>je sedež Nata?</a:t>
            </a:r>
            <a:endParaRPr lang="sl-SI" dirty="0"/>
          </a:p>
        </p:txBody>
      </p:sp>
      <p:pic>
        <p:nvPicPr>
          <p:cNvPr id="8" name="Picture 8" descr="NATO flag.sv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19778" y="2228931"/>
            <a:ext cx="4626559" cy="3094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580429"/>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vsebine 2"/>
          <p:cNvSpPr>
            <a:spLocks noGrp="1"/>
          </p:cNvSpPr>
          <p:nvPr>
            <p:ph idx="1"/>
          </p:nvPr>
        </p:nvSpPr>
        <p:spPr>
          <a:xfrm>
            <a:off x="893956" y="788562"/>
            <a:ext cx="10515600" cy="3259331"/>
          </a:xfrm>
        </p:spPr>
        <p:txBody>
          <a:bodyPr>
            <a:normAutofit/>
          </a:bodyPr>
          <a:lstStyle/>
          <a:p>
            <a:pPr marL="0" indent="0">
              <a:buNone/>
            </a:pPr>
            <a:r>
              <a:rPr lang="sl-SI" sz="4000" b="1" dirty="0" smtClean="0"/>
              <a:t>13.</a:t>
            </a:r>
            <a:r>
              <a:rPr lang="sl-SI" sz="4000" dirty="0" smtClean="0"/>
              <a:t> Kako </a:t>
            </a:r>
            <a:r>
              <a:rPr lang="sl-SI" sz="4000" dirty="0"/>
              <a:t>se </a:t>
            </a:r>
            <a:r>
              <a:rPr lang="sl-SI" sz="4000" dirty="0" smtClean="0"/>
              <a:t>imenuje </a:t>
            </a:r>
            <a:r>
              <a:rPr lang="sl-SI" sz="4000" dirty="0"/>
              <a:t>ruska </a:t>
            </a:r>
            <a:r>
              <a:rPr lang="sl-SI" sz="4000" b="1" u="sng" dirty="0"/>
              <a:t>banka</a:t>
            </a:r>
            <a:r>
              <a:rPr lang="sl-SI" sz="4000" dirty="0"/>
              <a:t>, ki je imela do nedavnega tudi poslovalnice v Sloveniji, vendar je zaradi evropskih sankcij proti Rusiji poslovala v zelo omejenem obsegu in jo je zdaj prevzela </a:t>
            </a:r>
            <a:r>
              <a:rPr lang="sl-SI" sz="4000" dirty="0" smtClean="0"/>
              <a:t>NLB </a:t>
            </a:r>
            <a:r>
              <a:rPr lang="sl-SI" sz="4000" dirty="0"/>
              <a:t>ter se </a:t>
            </a:r>
            <a:r>
              <a:rPr lang="sl-SI" sz="4000" dirty="0" smtClean="0"/>
              <a:t>je (začasno) preimenovala v N banko?</a:t>
            </a:r>
            <a:endParaRPr lang="sl-SI" sz="4000" dirty="0"/>
          </a:p>
        </p:txBody>
      </p:sp>
    </p:spTree>
    <p:extLst>
      <p:ext uri="{BB962C8B-B14F-4D97-AF65-F5344CB8AC3E}">
        <p14:creationId xmlns:p14="http://schemas.microsoft.com/office/powerpoint/2010/main" val="1035861003"/>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947928" y="535813"/>
            <a:ext cx="10515600" cy="1325563"/>
          </a:xfrm>
        </p:spPr>
        <p:txBody>
          <a:bodyPr/>
          <a:lstStyle/>
          <a:p>
            <a:r>
              <a:rPr lang="sl-SI" b="1" dirty="0" smtClean="0"/>
              <a:t>14.</a:t>
            </a:r>
            <a:r>
              <a:rPr lang="sl-SI" dirty="0" smtClean="0"/>
              <a:t>  </a:t>
            </a:r>
            <a:r>
              <a:rPr lang="sl-SI" b="1" u="sng" dirty="0" smtClean="0"/>
              <a:t>Kje</a:t>
            </a:r>
            <a:r>
              <a:rPr lang="sl-SI" dirty="0" smtClean="0"/>
              <a:t> se je v antiki nahajal </a:t>
            </a:r>
            <a:r>
              <a:rPr lang="sl-SI" dirty="0" err="1" smtClean="0"/>
              <a:t>Omphalos</a:t>
            </a:r>
            <a:r>
              <a:rPr lang="sl-SI" dirty="0" smtClean="0"/>
              <a:t>- „popek sveta“?</a:t>
            </a:r>
            <a:endParaRPr lang="sl-SI" dirty="0"/>
          </a:p>
        </p:txBody>
      </p:sp>
      <p:pic>
        <p:nvPicPr>
          <p:cNvPr id="6" name="Picture 2" descr="Omphalos - Geomantij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15789" y="1983296"/>
            <a:ext cx="578480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5371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923" y="1594423"/>
            <a:ext cx="2876676" cy="3553541"/>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2580">
            <a:off x="3156072" y="433161"/>
            <a:ext cx="5457825" cy="1809750"/>
          </a:xfrm>
          <a:prstGeom prst="rect">
            <a:avLst/>
          </a:prstGeom>
        </p:spPr>
      </p:pic>
      <p:pic>
        <p:nvPicPr>
          <p:cNvPr id="7" name="Slik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186" y="2914603"/>
            <a:ext cx="4343244" cy="1221997"/>
          </a:xfrm>
          <a:prstGeom prst="rect">
            <a:avLst/>
          </a:prstGeom>
        </p:spPr>
      </p:pic>
      <p:sp>
        <p:nvSpPr>
          <p:cNvPr id="9" name="PoljeZBesedilom 8"/>
          <p:cNvSpPr txBox="1"/>
          <p:nvPr/>
        </p:nvSpPr>
        <p:spPr>
          <a:xfrm>
            <a:off x="4133349" y="5603749"/>
            <a:ext cx="8199455" cy="584775"/>
          </a:xfrm>
          <a:prstGeom prst="rect">
            <a:avLst/>
          </a:prstGeom>
          <a:noFill/>
        </p:spPr>
        <p:txBody>
          <a:bodyPr wrap="square" rtlCol="0">
            <a:spAutoFit/>
          </a:bodyPr>
          <a:lstStyle/>
          <a:p>
            <a:r>
              <a:rPr lang="sl-SI" sz="3200" dirty="0">
                <a:latin typeface="Bahnschrift Condensed" panose="020B0502040204020203" pitchFamily="34" charset="0"/>
              </a:rPr>
              <a:t>VPRAŠANJA (</a:t>
            </a:r>
            <a:r>
              <a:rPr lang="sl-SI" sz="3200">
                <a:latin typeface="Bahnschrift Condensed" panose="020B0502040204020203" pitchFamily="34" charset="0"/>
              </a:rPr>
              <a:t>PRVI DEL</a:t>
            </a:r>
            <a:r>
              <a:rPr lang="sl-SI" sz="3200" dirty="0">
                <a:latin typeface="Bahnschrift Condensed" panose="020B0502040204020203" pitchFamily="34" charset="0"/>
              </a:rPr>
              <a:t>)</a:t>
            </a:r>
          </a:p>
        </p:txBody>
      </p:sp>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9607" y="5316291"/>
            <a:ext cx="996038" cy="1357319"/>
          </a:xfrm>
          <a:prstGeom prst="rect">
            <a:avLst/>
          </a:prstGeom>
        </p:spPr>
      </p:pic>
    </p:spTree>
    <p:extLst>
      <p:ext uri="{BB962C8B-B14F-4D97-AF65-F5344CB8AC3E}">
        <p14:creationId xmlns:p14="http://schemas.microsoft.com/office/powerpoint/2010/main" val="3526280439"/>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6037217" y="4799195"/>
            <a:ext cx="23727892" cy="8079126"/>
          </a:xfrm>
        </p:spPr>
        <p:txBody>
          <a:bodyPr/>
          <a:lstStyle/>
          <a:p>
            <a:endParaRPr lang="sl-SI" b="1" dirty="0"/>
          </a:p>
          <a:p>
            <a:endParaRPr lang="sl-SI" dirty="0"/>
          </a:p>
        </p:txBody>
      </p:sp>
      <p:sp>
        <p:nvSpPr>
          <p:cNvPr id="7" name="Naslov 1"/>
          <p:cNvSpPr>
            <a:spLocks noGrp="1"/>
          </p:cNvSpPr>
          <p:nvPr>
            <p:ph type="title"/>
          </p:nvPr>
        </p:nvSpPr>
        <p:spPr>
          <a:xfrm>
            <a:off x="879237" y="868268"/>
            <a:ext cx="10515600" cy="1325563"/>
          </a:xfrm>
        </p:spPr>
        <p:txBody>
          <a:bodyPr>
            <a:normAutofit/>
          </a:bodyPr>
          <a:lstStyle/>
          <a:p>
            <a:r>
              <a:rPr lang="sl-SI" b="1" dirty="0" smtClean="0"/>
              <a:t>15</a:t>
            </a:r>
            <a:r>
              <a:rPr lang="sl-SI" b="1" dirty="0"/>
              <a:t>. </a:t>
            </a:r>
            <a:r>
              <a:rPr lang="sl-SI" dirty="0"/>
              <a:t>Za </a:t>
            </a:r>
            <a:r>
              <a:rPr lang="sl-SI" dirty="0" smtClean="0"/>
              <a:t>kateri </a:t>
            </a:r>
            <a:r>
              <a:rPr lang="sl-SI" b="1" u="sng" dirty="0" smtClean="0"/>
              <a:t>red </a:t>
            </a:r>
            <a:r>
              <a:rPr lang="sl-SI" b="1" u="sng" dirty="0"/>
              <a:t>živali</a:t>
            </a:r>
            <a:r>
              <a:rPr lang="sl-SI" b="1" dirty="0"/>
              <a:t> </a:t>
            </a:r>
            <a:r>
              <a:rPr lang="sl-SI" dirty="0"/>
              <a:t>je značilna </a:t>
            </a:r>
            <a:r>
              <a:rPr lang="sl-SI" dirty="0" err="1" smtClean="0"/>
              <a:t>brahiacija</a:t>
            </a:r>
            <a:r>
              <a:rPr lang="sl-SI" dirty="0"/>
              <a:t>?</a:t>
            </a:r>
            <a:br>
              <a:rPr lang="sl-SI" dirty="0"/>
            </a:br>
            <a:endParaRPr lang="sl-SI" dirty="0"/>
          </a:p>
        </p:txBody>
      </p:sp>
      <p:pic>
        <p:nvPicPr>
          <p:cNvPr id="8" name="Slika 7"/>
          <p:cNvPicPr>
            <a:picLocks noChangeAspect="1"/>
          </p:cNvPicPr>
          <p:nvPr/>
        </p:nvPicPr>
        <p:blipFill>
          <a:blip r:embed="rId2"/>
          <a:stretch>
            <a:fillRect/>
          </a:stretch>
        </p:blipFill>
        <p:spPr>
          <a:xfrm>
            <a:off x="4108704" y="1821487"/>
            <a:ext cx="3278563" cy="4385989"/>
          </a:xfrm>
          <a:prstGeom prst="rect">
            <a:avLst/>
          </a:prstGeom>
        </p:spPr>
      </p:pic>
    </p:spTree>
    <p:extLst>
      <p:ext uri="{BB962C8B-B14F-4D97-AF65-F5344CB8AC3E}">
        <p14:creationId xmlns:p14="http://schemas.microsoft.com/office/powerpoint/2010/main" val="630313408"/>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38200" y="365125"/>
            <a:ext cx="10515600" cy="1325563"/>
          </a:xfrm>
        </p:spPr>
        <p:txBody>
          <a:bodyPr>
            <a:normAutofit/>
          </a:bodyPr>
          <a:lstStyle/>
          <a:p>
            <a:r>
              <a:rPr lang="sl-SI" sz="3200" b="1" dirty="0" smtClean="0"/>
              <a:t>16.</a:t>
            </a:r>
            <a:r>
              <a:rPr lang="sl-SI" sz="3200" dirty="0" smtClean="0"/>
              <a:t> Kako</a:t>
            </a:r>
            <a:r>
              <a:rPr lang="sl-SI" sz="3200" b="1" dirty="0" smtClean="0"/>
              <a:t> </a:t>
            </a:r>
            <a:r>
              <a:rPr lang="sl-SI" sz="3200" dirty="0" smtClean="0"/>
              <a:t>se glasi </a:t>
            </a:r>
            <a:r>
              <a:rPr lang="sl-SI" sz="3200" b="1" u="sng" dirty="0" smtClean="0"/>
              <a:t>naziv</a:t>
            </a:r>
            <a:r>
              <a:rPr lang="sl-SI" sz="3200" dirty="0" smtClean="0"/>
              <a:t> novega krovnega  imena podjetja, ki je konec oktobra lanskega leta zamenjal ime Facebook?</a:t>
            </a:r>
            <a:endParaRPr lang="sl-SI" sz="3200" b="1" dirty="0"/>
          </a:p>
        </p:txBody>
      </p:sp>
      <p:pic>
        <p:nvPicPr>
          <p:cNvPr id="6" name="Picture 4" descr="Kako obvladati meto na vrtu"/>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24317" y="1933744"/>
            <a:ext cx="654336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753355"/>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74776" y="523621"/>
            <a:ext cx="10515600" cy="1325563"/>
          </a:xfrm>
        </p:spPr>
        <p:txBody>
          <a:bodyPr/>
          <a:lstStyle/>
          <a:p>
            <a:r>
              <a:rPr lang="sl-SI" b="1" dirty="0"/>
              <a:t>17. </a:t>
            </a:r>
            <a:r>
              <a:rPr lang="sl-SI" dirty="0"/>
              <a:t>Kako se imenuje izpeljana </a:t>
            </a:r>
            <a:r>
              <a:rPr lang="sl-SI" b="1" u="sng" dirty="0"/>
              <a:t>enota</a:t>
            </a:r>
            <a:r>
              <a:rPr lang="sl-SI" dirty="0"/>
              <a:t> za </a:t>
            </a:r>
            <a:r>
              <a:rPr lang="sl-SI" dirty="0" smtClean="0"/>
              <a:t>gostoto magnetnega </a:t>
            </a:r>
            <a:r>
              <a:rPr lang="sl-SI" dirty="0"/>
              <a:t>polja?</a:t>
            </a:r>
            <a:endParaRPr lang="sl-SI" sz="2800" dirty="0"/>
          </a:p>
        </p:txBody>
      </p:sp>
      <p:pic>
        <p:nvPicPr>
          <p:cNvPr id="6" name="Označba mesta vsebine 3"/>
          <p:cNvPicPr>
            <a:picLocks noGrp="1" noChangeAspect="1"/>
          </p:cNvPicPr>
          <p:nvPr>
            <p:ph idx="1"/>
          </p:nvPr>
        </p:nvPicPr>
        <p:blipFill>
          <a:blip r:embed="rId2"/>
          <a:stretch>
            <a:fillRect/>
          </a:stretch>
        </p:blipFill>
        <p:spPr>
          <a:xfrm>
            <a:off x="2900362" y="2138812"/>
            <a:ext cx="6391275" cy="4143375"/>
          </a:xfrm>
          <a:prstGeom prst="rect">
            <a:avLst/>
          </a:prstGeom>
        </p:spPr>
      </p:pic>
    </p:spTree>
    <p:extLst>
      <p:ext uri="{BB962C8B-B14F-4D97-AF65-F5344CB8AC3E}">
        <p14:creationId xmlns:p14="http://schemas.microsoft.com/office/powerpoint/2010/main" val="3117381816"/>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60503" y="479502"/>
            <a:ext cx="10515600" cy="2007219"/>
          </a:xfrm>
        </p:spPr>
        <p:txBody>
          <a:bodyPr>
            <a:noAutofit/>
          </a:bodyPr>
          <a:lstStyle/>
          <a:p>
            <a:r>
              <a:rPr lang="sl-SI" sz="4000" b="1" dirty="0" smtClean="0"/>
              <a:t>18.</a:t>
            </a:r>
            <a:r>
              <a:rPr lang="sl-SI" sz="4000" dirty="0" smtClean="0"/>
              <a:t> Kakšen</a:t>
            </a:r>
            <a:r>
              <a:rPr lang="sl-SI" sz="4000" dirty="0"/>
              <a:t> </a:t>
            </a:r>
            <a:r>
              <a:rPr lang="sl-SI" sz="4000" b="1" u="sng" dirty="0" smtClean="0"/>
              <a:t>vzdevek</a:t>
            </a:r>
            <a:r>
              <a:rPr lang="sl-SI" sz="4000" dirty="0" smtClean="0"/>
              <a:t> si je, predvsem s svojimi rigoroznimi objavami na popularnem družbenem omrežju, „prigaral“ naš premier Janez Janša?</a:t>
            </a:r>
            <a:endParaRPr lang="sl-SI" sz="4000" b="1" dirty="0"/>
          </a:p>
        </p:txBody>
      </p:sp>
      <p:pic>
        <p:nvPicPr>
          <p:cNvPr id="6" name="Picture 2" descr="Janez Janša - Wikipedija, prosta enciklopedija"/>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010061" y="2486721"/>
            <a:ext cx="3450848" cy="3936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963663"/>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38200" y="758282"/>
            <a:ext cx="10937488" cy="2676293"/>
          </a:xfrm>
        </p:spPr>
        <p:txBody>
          <a:bodyPr>
            <a:normAutofit/>
          </a:bodyPr>
          <a:lstStyle/>
          <a:p>
            <a:r>
              <a:rPr lang="sl-SI" b="1" dirty="0" smtClean="0"/>
              <a:t>19.</a:t>
            </a:r>
            <a:r>
              <a:rPr lang="sl-SI" dirty="0"/>
              <a:t> Kateri </a:t>
            </a:r>
            <a:r>
              <a:rPr lang="sl-SI" b="1" u="sng" dirty="0"/>
              <a:t>dramatik in pisatelj</a:t>
            </a:r>
            <a:r>
              <a:rPr lang="sl-SI" dirty="0"/>
              <a:t> naj bi umrl na gledališkem odru med </a:t>
            </a:r>
            <a:r>
              <a:rPr lang="sl-SI" dirty="0" smtClean="0"/>
              <a:t>uprizoritvijo svoje lastne </a:t>
            </a:r>
            <a:r>
              <a:rPr lang="sl-SI" dirty="0"/>
              <a:t>drame?</a:t>
            </a:r>
            <a:br>
              <a:rPr lang="sl-SI" dirty="0"/>
            </a:br>
            <a:endParaRPr lang="sl-SI" dirty="0"/>
          </a:p>
        </p:txBody>
      </p:sp>
      <p:pic>
        <p:nvPicPr>
          <p:cNvPr id="8" name="Slika 7"/>
          <p:cNvPicPr>
            <a:picLocks noChangeAspect="1"/>
          </p:cNvPicPr>
          <p:nvPr/>
        </p:nvPicPr>
        <p:blipFill>
          <a:blip r:embed="rId2"/>
          <a:stretch>
            <a:fillRect/>
          </a:stretch>
        </p:blipFill>
        <p:spPr>
          <a:xfrm>
            <a:off x="4284712" y="2988528"/>
            <a:ext cx="3328248" cy="3082468"/>
          </a:xfrm>
          <a:prstGeom prst="rect">
            <a:avLst/>
          </a:prstGeom>
        </p:spPr>
      </p:pic>
    </p:spTree>
    <p:extLst>
      <p:ext uri="{BB962C8B-B14F-4D97-AF65-F5344CB8AC3E}">
        <p14:creationId xmlns:p14="http://schemas.microsoft.com/office/powerpoint/2010/main" val="1054755904"/>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838200" y="365125"/>
            <a:ext cx="10515600" cy="1670939"/>
          </a:xfrm>
        </p:spPr>
        <p:txBody>
          <a:bodyPr>
            <a:normAutofit/>
          </a:bodyPr>
          <a:lstStyle/>
          <a:p>
            <a:r>
              <a:rPr lang="sl-SI" sz="2800" b="1" dirty="0" smtClean="0"/>
              <a:t>20.</a:t>
            </a:r>
            <a:r>
              <a:rPr lang="sl-SI" sz="2800" dirty="0"/>
              <a:t> Katere </a:t>
            </a:r>
            <a:r>
              <a:rPr lang="sl-SI" sz="2800" b="1" u="sng" dirty="0"/>
              <a:t>živali</a:t>
            </a:r>
            <a:r>
              <a:rPr lang="sl-SI" sz="2800" dirty="0"/>
              <a:t> so </a:t>
            </a:r>
            <a:r>
              <a:rPr lang="sl-SI" sz="2800" b="1" dirty="0"/>
              <a:t> </a:t>
            </a:r>
            <a:r>
              <a:rPr lang="sl-SI" sz="2800" dirty="0"/>
              <a:t>bile </a:t>
            </a:r>
            <a:r>
              <a:rPr lang="sl-SI" sz="2800" dirty="0" smtClean="0"/>
              <a:t>upodobljene le izključno </a:t>
            </a:r>
            <a:r>
              <a:rPr lang="sl-SI" sz="2800" dirty="0"/>
              <a:t>na </a:t>
            </a:r>
            <a:r>
              <a:rPr lang="sl-SI" sz="2800" dirty="0" smtClean="0"/>
              <a:t>kovancih naše bivše valute – tolar (oz. niso na slovenskih evrskih kovancih)?</a:t>
            </a:r>
            <a:endParaRPr lang="sl-SI" sz="2800" dirty="0"/>
          </a:p>
        </p:txBody>
      </p:sp>
      <p:sp>
        <p:nvSpPr>
          <p:cNvPr id="7" name="Označba mesta vsebine 2"/>
          <p:cNvSpPr>
            <a:spLocks noGrp="1"/>
          </p:cNvSpPr>
          <p:nvPr>
            <p:ph idx="1"/>
          </p:nvPr>
        </p:nvSpPr>
        <p:spPr>
          <a:xfrm>
            <a:off x="838200" y="1825625"/>
            <a:ext cx="10515600" cy="4351338"/>
          </a:xfrm>
        </p:spPr>
        <p:txBody>
          <a:bodyPr/>
          <a:lstStyle/>
          <a:p>
            <a:pPr marL="0" indent="0">
              <a:buNone/>
            </a:pPr>
            <a:r>
              <a:rPr lang="sl-SI" dirty="0"/>
              <a:t>a) potočna postrv</a:t>
            </a:r>
          </a:p>
          <a:p>
            <a:pPr marL="0" indent="0">
              <a:buNone/>
            </a:pPr>
            <a:r>
              <a:rPr lang="sl-SI" dirty="0"/>
              <a:t>b) lipicanec</a:t>
            </a:r>
          </a:p>
          <a:p>
            <a:pPr marL="0" indent="0">
              <a:buNone/>
            </a:pPr>
            <a:r>
              <a:rPr lang="sl-SI" dirty="0"/>
              <a:t>c) štorklja</a:t>
            </a:r>
          </a:p>
          <a:p>
            <a:pPr marL="0" indent="0">
              <a:buNone/>
            </a:pPr>
            <a:r>
              <a:rPr lang="sl-SI" dirty="0"/>
              <a:t>č) bik</a:t>
            </a:r>
          </a:p>
          <a:p>
            <a:pPr marL="0" indent="0">
              <a:buNone/>
            </a:pPr>
            <a:r>
              <a:rPr lang="sl-SI" dirty="0"/>
              <a:t>d) konj</a:t>
            </a:r>
          </a:p>
          <a:p>
            <a:pPr marL="0" indent="0">
              <a:buNone/>
            </a:pPr>
            <a:r>
              <a:rPr lang="sl-SI" dirty="0"/>
              <a:t>e) ris</a:t>
            </a:r>
          </a:p>
          <a:p>
            <a:endParaRPr lang="sl-SI" dirty="0"/>
          </a:p>
        </p:txBody>
      </p:sp>
    </p:spTree>
    <p:extLst>
      <p:ext uri="{BB962C8B-B14F-4D97-AF65-F5344CB8AC3E}">
        <p14:creationId xmlns:p14="http://schemas.microsoft.com/office/powerpoint/2010/main" val="2986141003"/>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923" y="1594423"/>
            <a:ext cx="2876676" cy="3553541"/>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2580">
            <a:off x="3156072" y="433161"/>
            <a:ext cx="5457825" cy="1809750"/>
          </a:xfrm>
          <a:prstGeom prst="rect">
            <a:avLst/>
          </a:prstGeom>
        </p:spPr>
      </p:pic>
      <p:pic>
        <p:nvPicPr>
          <p:cNvPr id="7" name="Slik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186" y="2914603"/>
            <a:ext cx="4343244" cy="1221997"/>
          </a:xfrm>
          <a:prstGeom prst="rect">
            <a:avLst/>
          </a:prstGeom>
        </p:spPr>
      </p:pic>
      <p:sp>
        <p:nvSpPr>
          <p:cNvPr id="9" name="PoljeZBesedilom 8"/>
          <p:cNvSpPr txBox="1"/>
          <p:nvPr/>
        </p:nvSpPr>
        <p:spPr>
          <a:xfrm>
            <a:off x="4133349" y="5603749"/>
            <a:ext cx="8199455" cy="584775"/>
          </a:xfrm>
          <a:prstGeom prst="rect">
            <a:avLst/>
          </a:prstGeom>
          <a:noFill/>
        </p:spPr>
        <p:txBody>
          <a:bodyPr wrap="square" rtlCol="0">
            <a:spAutoFit/>
          </a:bodyPr>
          <a:lstStyle/>
          <a:p>
            <a:r>
              <a:rPr lang="sl-SI" sz="3200" dirty="0">
                <a:latin typeface="Bahnschrift Condensed" panose="020B0502040204020203" pitchFamily="34" charset="0"/>
              </a:rPr>
              <a:t>ODGOVORI (</a:t>
            </a:r>
            <a:r>
              <a:rPr lang="sl-SI" sz="3200">
                <a:latin typeface="Bahnschrift Condensed" panose="020B0502040204020203" pitchFamily="34" charset="0"/>
              </a:rPr>
              <a:t>PRVI DEL</a:t>
            </a:r>
            <a:r>
              <a:rPr lang="sl-SI" sz="3200" dirty="0">
                <a:latin typeface="Bahnschrift Condensed" panose="020B0502040204020203" pitchFamily="34" charset="0"/>
              </a:rPr>
              <a:t>)</a:t>
            </a:r>
          </a:p>
        </p:txBody>
      </p:sp>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9607" y="5316291"/>
            <a:ext cx="996038" cy="1357319"/>
          </a:xfrm>
          <a:prstGeom prst="rect">
            <a:avLst/>
          </a:prstGeom>
        </p:spPr>
      </p:pic>
    </p:spTree>
    <p:extLst>
      <p:ext uri="{BB962C8B-B14F-4D97-AF65-F5344CB8AC3E}">
        <p14:creationId xmlns:p14="http://schemas.microsoft.com/office/powerpoint/2010/main" val="4269620942"/>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91602"/>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041922"/>
      </p:ext>
    </p:extLst>
  </p:cSld>
  <p:clrMapOvr>
    <a:masterClrMapping/>
  </p:clrMapOvr>
  <mc:AlternateContent xmlns:mc="http://schemas.openxmlformats.org/markup-compatibility/2006" xmlns:p14="http://schemas.microsoft.com/office/powerpoint/2010/main">
    <mc:Choice Requires="p14">
      <p:transition p14:dur="0" advClick="0" advTm="100"/>
    </mc:Choice>
    <mc:Fallback xmlns="">
      <p:transition advClick="0" advTm="1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717405"/>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C2BCA5-263D-4B5A-AF69-420C9E0BBDB7}"/>
              </a:ext>
            </a:extLst>
          </p:cNvPr>
          <p:cNvSpPr>
            <a:spLocks noGrp="1"/>
          </p:cNvSpPr>
          <p:nvPr>
            <p:ph type="title"/>
          </p:nvPr>
        </p:nvSpPr>
        <p:spPr>
          <a:xfrm>
            <a:off x="451104" y="995922"/>
            <a:ext cx="11009376" cy="3936981"/>
          </a:xfrm>
        </p:spPr>
        <p:txBody>
          <a:bodyPr>
            <a:noAutofit/>
          </a:bodyPr>
          <a:lstStyle/>
          <a:p>
            <a:r>
              <a:rPr lang="sl-SI" sz="4800" b="1" dirty="0" smtClean="0"/>
              <a:t>0.</a:t>
            </a:r>
            <a:r>
              <a:rPr lang="sl-SI" dirty="0"/>
              <a:t> </a:t>
            </a:r>
            <a:r>
              <a:rPr lang="sl-SI" dirty="0" smtClean="0"/>
              <a:t>Koliko metrov je dolg jamski sistem </a:t>
            </a:r>
            <a:r>
              <a:rPr lang="sl-SI" dirty="0" err="1" smtClean="0"/>
              <a:t>Migovec</a:t>
            </a:r>
            <a:r>
              <a:rPr lang="sl-SI" dirty="0" smtClean="0"/>
              <a:t> v Občini Tolmin, najdaljši znani jamski sistem v Sloveniji?</a:t>
            </a:r>
            <a:endParaRPr lang="sl-SI" sz="4800" i="1" dirty="0"/>
          </a:p>
        </p:txBody>
      </p:sp>
    </p:spTree>
    <p:extLst>
      <p:ext uri="{BB962C8B-B14F-4D97-AF65-F5344CB8AC3E}">
        <p14:creationId xmlns:p14="http://schemas.microsoft.com/office/powerpoint/2010/main" val="4155279318"/>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215059"/>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728556"/>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092375"/>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676338"/>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356120"/>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3"/>
          <p:cNvSpPr txBox="1">
            <a:spLocks/>
          </p:cNvSpPr>
          <p:nvPr/>
        </p:nvSpPr>
        <p:spPr>
          <a:xfrm>
            <a:off x="838200" y="849350"/>
            <a:ext cx="10515600" cy="1744587"/>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l-SI" b="1" dirty="0" smtClean="0"/>
              <a:t>1.</a:t>
            </a:r>
            <a:r>
              <a:rPr lang="sl-SI" dirty="0" smtClean="0"/>
              <a:t> Kateri </a:t>
            </a:r>
            <a:r>
              <a:rPr lang="sl-SI" b="1" u="sng" dirty="0" smtClean="0"/>
              <a:t>praznik</a:t>
            </a:r>
            <a:r>
              <a:rPr lang="sl-SI" dirty="0" smtClean="0"/>
              <a:t> se praznuje 10. marca in je znan kot praznik oz. dan, ki ga imamo najraje vsi moški?</a:t>
            </a:r>
            <a:br>
              <a:rPr lang="sl-SI" dirty="0" smtClean="0"/>
            </a:br>
            <a:endParaRPr lang="sl-SI" dirty="0"/>
          </a:p>
        </p:txBody>
      </p:sp>
      <p:pic>
        <p:nvPicPr>
          <p:cNvPr id="9" name="Slika 8"/>
          <p:cNvPicPr>
            <a:picLocks noChangeAspect="1"/>
          </p:cNvPicPr>
          <p:nvPr/>
        </p:nvPicPr>
        <p:blipFill>
          <a:blip r:embed="rId2"/>
          <a:stretch>
            <a:fillRect/>
          </a:stretch>
        </p:blipFill>
        <p:spPr>
          <a:xfrm>
            <a:off x="3755800" y="2296086"/>
            <a:ext cx="3695700" cy="2362200"/>
          </a:xfrm>
          <a:prstGeom prst="rect">
            <a:avLst/>
          </a:prstGeom>
        </p:spPr>
      </p:pic>
      <p:sp>
        <p:nvSpPr>
          <p:cNvPr id="10" name="Označba mesta vsebine 2"/>
          <p:cNvSpPr>
            <a:spLocks noGrp="1"/>
          </p:cNvSpPr>
          <p:nvPr>
            <p:ph idx="1"/>
          </p:nvPr>
        </p:nvSpPr>
        <p:spPr>
          <a:xfrm>
            <a:off x="345850" y="5014874"/>
            <a:ext cx="10515600" cy="794911"/>
          </a:xfrm>
        </p:spPr>
        <p:txBody>
          <a:bodyPr/>
          <a:lstStyle/>
          <a:p>
            <a:pPr marL="0" indent="0" algn="ctr">
              <a:buNone/>
            </a:pPr>
            <a:r>
              <a:rPr lang="sl-SI" sz="4400" b="1" dirty="0" smtClean="0"/>
              <a:t>DAN MUČENIKOV</a:t>
            </a:r>
            <a:endParaRPr lang="sl-SI" sz="4400" b="1" dirty="0"/>
          </a:p>
          <a:p>
            <a:pPr algn="ctr"/>
            <a:endParaRPr lang="sl-SI" dirty="0"/>
          </a:p>
        </p:txBody>
      </p:sp>
    </p:spTree>
    <p:extLst>
      <p:ext uri="{BB962C8B-B14F-4D97-AF65-F5344CB8AC3E}">
        <p14:creationId xmlns:p14="http://schemas.microsoft.com/office/powerpoint/2010/main" val="1696204609"/>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slov 1"/>
          <p:cNvSpPr>
            <a:spLocks noGrp="1"/>
          </p:cNvSpPr>
          <p:nvPr>
            <p:ph type="title"/>
          </p:nvPr>
        </p:nvSpPr>
        <p:spPr>
          <a:xfrm>
            <a:off x="801624" y="365125"/>
            <a:ext cx="10515600" cy="1325563"/>
          </a:xfrm>
        </p:spPr>
        <p:txBody>
          <a:bodyPr>
            <a:normAutofit fontScale="90000"/>
          </a:bodyPr>
          <a:lstStyle/>
          <a:p>
            <a:r>
              <a:rPr lang="sl-SI" b="1" dirty="0" smtClean="0"/>
              <a:t>2.</a:t>
            </a:r>
            <a:r>
              <a:rPr lang="sl-SI" dirty="0"/>
              <a:t> Kako se imenuje </a:t>
            </a:r>
            <a:r>
              <a:rPr lang="sl-SI" b="1" u="sng" dirty="0"/>
              <a:t>zavetnik</a:t>
            </a:r>
            <a:r>
              <a:rPr lang="sl-SI" dirty="0"/>
              <a:t> murskosoboške škofije na sliki, katerega kip "krasi" Mursko </a:t>
            </a:r>
            <a:r>
              <a:rPr lang="sl-SI" dirty="0" smtClean="0"/>
              <a:t>Soboto?</a:t>
            </a:r>
            <a:endParaRPr lang="sl-SI" dirty="0"/>
          </a:p>
        </p:txBody>
      </p:sp>
      <p:pic>
        <p:nvPicPr>
          <p:cNvPr id="8" name="Slika 7"/>
          <p:cNvPicPr>
            <a:picLocks noChangeAspect="1"/>
          </p:cNvPicPr>
          <p:nvPr/>
        </p:nvPicPr>
        <p:blipFill>
          <a:blip r:embed="rId2"/>
          <a:stretch>
            <a:fillRect/>
          </a:stretch>
        </p:blipFill>
        <p:spPr>
          <a:xfrm>
            <a:off x="2553629" y="1690688"/>
            <a:ext cx="6688258" cy="3765242"/>
          </a:xfrm>
          <a:prstGeom prst="rect">
            <a:avLst/>
          </a:prstGeom>
        </p:spPr>
      </p:pic>
      <p:sp>
        <p:nvSpPr>
          <p:cNvPr id="9" name="Označba mesta vsebine 2"/>
          <p:cNvSpPr>
            <a:spLocks noGrp="1"/>
          </p:cNvSpPr>
          <p:nvPr>
            <p:ph idx="1"/>
          </p:nvPr>
        </p:nvSpPr>
        <p:spPr>
          <a:xfrm>
            <a:off x="376668" y="5665202"/>
            <a:ext cx="10515600" cy="716853"/>
          </a:xfrm>
        </p:spPr>
        <p:txBody>
          <a:bodyPr>
            <a:normAutofit lnSpcReduction="10000"/>
          </a:bodyPr>
          <a:lstStyle/>
          <a:p>
            <a:pPr marL="0" indent="0" algn="ctr">
              <a:buNone/>
            </a:pPr>
            <a:r>
              <a:rPr lang="sl-SI" sz="4800" b="1" dirty="0" smtClean="0"/>
              <a:t>SVETI NIKOLAJ</a:t>
            </a:r>
          </a:p>
          <a:p>
            <a:pPr algn="ctr"/>
            <a:endParaRPr lang="sl-SI" b="1" u="sng" dirty="0"/>
          </a:p>
        </p:txBody>
      </p:sp>
    </p:spTree>
    <p:extLst>
      <p:ext uri="{BB962C8B-B14F-4D97-AF65-F5344CB8AC3E}">
        <p14:creationId xmlns:p14="http://schemas.microsoft.com/office/powerpoint/2010/main" val="823241435"/>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a:xfrm>
            <a:off x="838200" y="365125"/>
            <a:ext cx="10515600" cy="1325563"/>
          </a:xfrm>
        </p:spPr>
        <p:txBody>
          <a:bodyPr/>
          <a:lstStyle/>
          <a:p>
            <a:r>
              <a:rPr lang="sl-SI" b="1" dirty="0" smtClean="0"/>
              <a:t>3.</a:t>
            </a:r>
            <a:r>
              <a:rPr lang="sl-SI" dirty="0" smtClean="0"/>
              <a:t> Najvišje slovenske zgradbe</a:t>
            </a:r>
            <a:endParaRPr lang="sl-SI" dirty="0"/>
          </a:p>
        </p:txBody>
      </p:sp>
      <p:sp>
        <p:nvSpPr>
          <p:cNvPr id="11" name="Označba mesta vsebine 2"/>
          <p:cNvSpPr>
            <a:spLocks noGrp="1"/>
          </p:cNvSpPr>
          <p:nvPr>
            <p:ph sz="half" idx="1"/>
          </p:nvPr>
        </p:nvSpPr>
        <p:spPr>
          <a:xfrm>
            <a:off x="838200" y="1825625"/>
            <a:ext cx="5181600" cy="4351338"/>
          </a:xfrm>
        </p:spPr>
        <p:txBody>
          <a:bodyPr/>
          <a:lstStyle/>
          <a:p>
            <a:r>
              <a:rPr lang="sl-SI" dirty="0" smtClean="0"/>
              <a:t>A) </a:t>
            </a:r>
            <a:r>
              <a:rPr lang="sl-SI" b="1" u="sng" dirty="0" smtClean="0"/>
              <a:t>Kristalna palača </a:t>
            </a:r>
            <a:r>
              <a:rPr lang="sl-SI" dirty="0" smtClean="0"/>
              <a:t>-89 m</a:t>
            </a:r>
            <a:endParaRPr lang="sl-SI" b="1" u="sng" dirty="0"/>
          </a:p>
        </p:txBody>
      </p:sp>
      <p:sp>
        <p:nvSpPr>
          <p:cNvPr id="12" name="Označba mesta vsebine 3"/>
          <p:cNvSpPr>
            <a:spLocks noGrp="1"/>
          </p:cNvSpPr>
          <p:nvPr>
            <p:ph sz="half" idx="2"/>
          </p:nvPr>
        </p:nvSpPr>
        <p:spPr>
          <a:xfrm>
            <a:off x="6172200" y="1825625"/>
            <a:ext cx="5181600" cy="4351338"/>
          </a:xfrm>
        </p:spPr>
        <p:txBody>
          <a:bodyPr/>
          <a:lstStyle/>
          <a:p>
            <a:r>
              <a:rPr lang="sl-SI" dirty="0" smtClean="0"/>
              <a:t>B) </a:t>
            </a:r>
            <a:r>
              <a:rPr lang="sl-SI" b="1" u="sng" dirty="0" smtClean="0"/>
              <a:t>Hotel Intercontinental-</a:t>
            </a:r>
            <a:r>
              <a:rPr lang="sl-SI" dirty="0" smtClean="0"/>
              <a:t>81,5m</a:t>
            </a:r>
          </a:p>
          <a:p>
            <a:endParaRPr lang="sl-SI" dirty="0" smtClean="0"/>
          </a:p>
        </p:txBody>
      </p:sp>
      <p:pic>
        <p:nvPicPr>
          <p:cNvPr id="13" name="Slika 12"/>
          <p:cNvPicPr>
            <a:picLocks noChangeAspect="1"/>
          </p:cNvPicPr>
          <p:nvPr/>
        </p:nvPicPr>
        <p:blipFill>
          <a:blip r:embed="rId2"/>
          <a:stretch>
            <a:fillRect/>
          </a:stretch>
        </p:blipFill>
        <p:spPr>
          <a:xfrm>
            <a:off x="1832008" y="2571856"/>
            <a:ext cx="3193983" cy="3312905"/>
          </a:xfrm>
          <a:prstGeom prst="rect">
            <a:avLst/>
          </a:prstGeom>
        </p:spPr>
      </p:pic>
      <p:pic>
        <p:nvPicPr>
          <p:cNvPr id="14" name="Slika 13"/>
          <p:cNvPicPr>
            <a:picLocks noChangeAspect="1"/>
          </p:cNvPicPr>
          <p:nvPr/>
        </p:nvPicPr>
        <p:blipFill>
          <a:blip r:embed="rId3"/>
          <a:stretch>
            <a:fillRect/>
          </a:stretch>
        </p:blipFill>
        <p:spPr>
          <a:xfrm>
            <a:off x="7265504" y="2352400"/>
            <a:ext cx="3405600" cy="4208502"/>
          </a:xfrm>
          <a:prstGeom prst="rect">
            <a:avLst/>
          </a:prstGeom>
        </p:spPr>
      </p:pic>
    </p:spTree>
    <p:extLst>
      <p:ext uri="{BB962C8B-B14F-4D97-AF65-F5344CB8AC3E}">
        <p14:creationId xmlns:p14="http://schemas.microsoft.com/office/powerpoint/2010/main" val="4098679435"/>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značba mesta vsebine 2"/>
          <p:cNvSpPr>
            <a:spLocks noGrp="1"/>
          </p:cNvSpPr>
          <p:nvPr>
            <p:ph sz="half" idx="1"/>
          </p:nvPr>
        </p:nvSpPr>
        <p:spPr>
          <a:xfrm>
            <a:off x="801624" y="1179449"/>
            <a:ext cx="5181600" cy="4351338"/>
          </a:xfrm>
        </p:spPr>
        <p:txBody>
          <a:bodyPr/>
          <a:lstStyle/>
          <a:p>
            <a:r>
              <a:rPr lang="sl-SI" dirty="0" smtClean="0"/>
              <a:t>C) </a:t>
            </a:r>
            <a:r>
              <a:rPr lang="sl-SI" b="1" u="sng" dirty="0" err="1" smtClean="0"/>
              <a:t>World</a:t>
            </a:r>
            <a:r>
              <a:rPr lang="sl-SI" b="1" u="sng" dirty="0" smtClean="0"/>
              <a:t> </a:t>
            </a:r>
            <a:r>
              <a:rPr lang="sl-SI" b="1" u="sng" dirty="0" err="1" smtClean="0"/>
              <a:t>Trade</a:t>
            </a:r>
            <a:r>
              <a:rPr lang="sl-SI" b="1" u="sng" dirty="0" smtClean="0"/>
              <a:t> Center </a:t>
            </a:r>
            <a:r>
              <a:rPr lang="sl-SI" dirty="0" smtClean="0"/>
              <a:t>– 72 m</a:t>
            </a:r>
            <a:endParaRPr lang="sl-SI" b="1" u="sng" dirty="0" smtClean="0"/>
          </a:p>
          <a:p>
            <a:endParaRPr lang="sl-SI" dirty="0"/>
          </a:p>
        </p:txBody>
      </p:sp>
      <p:sp>
        <p:nvSpPr>
          <p:cNvPr id="9" name="Označba mesta vsebine 3"/>
          <p:cNvSpPr>
            <a:spLocks noGrp="1"/>
          </p:cNvSpPr>
          <p:nvPr>
            <p:ph sz="half" idx="2"/>
          </p:nvPr>
        </p:nvSpPr>
        <p:spPr>
          <a:xfrm>
            <a:off x="6342888" y="1179449"/>
            <a:ext cx="5181600" cy="4351338"/>
          </a:xfrm>
        </p:spPr>
        <p:txBody>
          <a:bodyPr/>
          <a:lstStyle/>
          <a:p>
            <a:r>
              <a:rPr lang="sl-SI" dirty="0" smtClean="0"/>
              <a:t>D) </a:t>
            </a:r>
            <a:r>
              <a:rPr lang="sl-SI" b="1" u="sng" dirty="0" smtClean="0"/>
              <a:t>Nebotičnik</a:t>
            </a:r>
            <a:r>
              <a:rPr lang="sl-SI" b="1" dirty="0" smtClean="0"/>
              <a:t> </a:t>
            </a:r>
            <a:r>
              <a:rPr lang="sl-SI" dirty="0" smtClean="0"/>
              <a:t>-70 m</a:t>
            </a:r>
            <a:endParaRPr lang="sl-SI" dirty="0"/>
          </a:p>
        </p:txBody>
      </p:sp>
      <p:pic>
        <p:nvPicPr>
          <p:cNvPr id="10" name="Slika 9"/>
          <p:cNvPicPr>
            <a:picLocks noChangeAspect="1"/>
          </p:cNvPicPr>
          <p:nvPr/>
        </p:nvPicPr>
        <p:blipFill>
          <a:blip r:embed="rId2"/>
          <a:stretch>
            <a:fillRect/>
          </a:stretch>
        </p:blipFill>
        <p:spPr>
          <a:xfrm>
            <a:off x="1218877" y="2047316"/>
            <a:ext cx="3945835" cy="4203203"/>
          </a:xfrm>
          <a:prstGeom prst="rect">
            <a:avLst/>
          </a:prstGeom>
        </p:spPr>
      </p:pic>
      <p:pic>
        <p:nvPicPr>
          <p:cNvPr id="11" name="Slika 10"/>
          <p:cNvPicPr>
            <a:picLocks noChangeAspect="1"/>
          </p:cNvPicPr>
          <p:nvPr/>
        </p:nvPicPr>
        <p:blipFill>
          <a:blip r:embed="rId3"/>
          <a:stretch>
            <a:fillRect/>
          </a:stretch>
        </p:blipFill>
        <p:spPr>
          <a:xfrm>
            <a:off x="6551743" y="1935652"/>
            <a:ext cx="3474530" cy="4426530"/>
          </a:xfrm>
          <a:prstGeom prst="rect">
            <a:avLst/>
          </a:prstGeom>
        </p:spPr>
      </p:pic>
    </p:spTree>
    <p:extLst>
      <p:ext uri="{BB962C8B-B14F-4D97-AF65-F5344CB8AC3E}">
        <p14:creationId xmlns:p14="http://schemas.microsoft.com/office/powerpoint/2010/main" val="1886594672"/>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slov 1"/>
          <p:cNvSpPr>
            <a:spLocks noGrp="1"/>
          </p:cNvSpPr>
          <p:nvPr>
            <p:ph type="title"/>
          </p:nvPr>
        </p:nvSpPr>
        <p:spPr>
          <a:xfrm>
            <a:off x="838200" y="576998"/>
            <a:ext cx="10515600" cy="1325563"/>
          </a:xfrm>
        </p:spPr>
        <p:txBody>
          <a:bodyPr>
            <a:noAutofit/>
          </a:bodyPr>
          <a:lstStyle/>
          <a:p>
            <a:r>
              <a:rPr lang="sl-SI" sz="2400" b="1" dirty="0"/>
              <a:t>4</a:t>
            </a:r>
            <a:r>
              <a:rPr lang="sl-SI" sz="2400" b="1" dirty="0" smtClean="0"/>
              <a:t>. </a:t>
            </a:r>
            <a:r>
              <a:rPr lang="sl-SI" sz="2400" dirty="0" smtClean="0"/>
              <a:t>Mati katerega znanega </a:t>
            </a:r>
            <a:r>
              <a:rPr lang="sl-SI" sz="2400" b="1" u="sng" dirty="0" err="1" smtClean="0"/>
              <a:t>raperja</a:t>
            </a:r>
            <a:r>
              <a:rPr lang="sl-SI" sz="2400" b="1" dirty="0" smtClean="0"/>
              <a:t>, </a:t>
            </a:r>
            <a:r>
              <a:rPr lang="sl-SI" sz="2400" dirty="0" smtClean="0"/>
              <a:t>ki je  umrl leta 13. 9. 1996 v strelskem spopadu, bo v kratkem dobila svoj film </a:t>
            </a:r>
            <a:r>
              <a:rPr lang="sl-SI" sz="2400" dirty="0" err="1" smtClean="0"/>
              <a:t>Peace</a:t>
            </a:r>
            <a:r>
              <a:rPr lang="sl-SI" sz="2400" dirty="0" smtClean="0"/>
              <a:t>, Love </a:t>
            </a:r>
            <a:r>
              <a:rPr lang="sl-SI" sz="2400" dirty="0" err="1" smtClean="0"/>
              <a:t>and</a:t>
            </a:r>
            <a:r>
              <a:rPr lang="sl-SI" sz="2400" dirty="0" smtClean="0"/>
              <a:t> </a:t>
            </a:r>
            <a:r>
              <a:rPr lang="sl-SI" sz="2400" dirty="0" err="1" smtClean="0"/>
              <a:t>Respect</a:t>
            </a:r>
            <a:r>
              <a:rPr lang="sl-SI" sz="2400" dirty="0" smtClean="0"/>
              <a:t>, ki se bo osredotočal na njeno življenje med letoma 1969 in 1971 ter njenemu udejstvovanju v gibanju Črni Panterji, ki se je borilo za pravice temnopoltih?</a:t>
            </a:r>
            <a:endParaRPr lang="sl-SI" sz="2400" dirty="0"/>
          </a:p>
        </p:txBody>
      </p:sp>
      <p:pic>
        <p:nvPicPr>
          <p:cNvPr id="8" name="Picture 2" descr="https://images.24ur.com/media/images/1200xX/Feb2022/a08d8b0e6fc882f99ab1_62689606.jpg?v=818c&amp;fop=fp:0.52:0.18"/>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5254106" y="2022468"/>
            <a:ext cx="4287032" cy="4351338"/>
          </a:xfrm>
          <a:prstGeom prst="rect">
            <a:avLst/>
          </a:prstGeom>
          <a:noFill/>
          <a:extLst>
            <a:ext uri="{909E8E84-426E-40DD-AFC4-6F175D3DCCD1}">
              <a14:hiddenFill xmlns:a14="http://schemas.microsoft.com/office/drawing/2010/main">
                <a:solidFill>
                  <a:srgbClr val="FFFFFF"/>
                </a:solidFill>
              </a14:hiddenFill>
            </a:ext>
          </a:extLst>
        </p:spPr>
      </p:pic>
      <p:sp>
        <p:nvSpPr>
          <p:cNvPr id="9" name="Označba mesta vsebine 4"/>
          <p:cNvSpPr txBox="1">
            <a:spLocks/>
          </p:cNvSpPr>
          <p:nvPr/>
        </p:nvSpPr>
        <p:spPr>
          <a:xfrm>
            <a:off x="1181402" y="3423831"/>
            <a:ext cx="3597965" cy="27089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b="1" smtClean="0"/>
              <a:t>TUPACA SHAKURJA</a:t>
            </a:r>
          </a:p>
          <a:p>
            <a:pPr marL="0" indent="0" algn="ctr">
              <a:buFont typeface="Arial" panose="020B0604020202020204" pitchFamily="34" charset="0"/>
              <a:buNone/>
            </a:pPr>
            <a:r>
              <a:rPr lang="sl-SI" smtClean="0"/>
              <a:t>(Afena Shakur)</a:t>
            </a:r>
            <a:endParaRPr lang="sl-SI" dirty="0"/>
          </a:p>
        </p:txBody>
      </p:sp>
    </p:spTree>
    <p:extLst>
      <p:ext uri="{BB962C8B-B14F-4D97-AF65-F5344CB8AC3E}">
        <p14:creationId xmlns:p14="http://schemas.microsoft.com/office/powerpoint/2010/main" val="857189219"/>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302970"/>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838200" y="365125"/>
            <a:ext cx="10515600" cy="1325563"/>
          </a:xfrm>
        </p:spPr>
        <p:txBody>
          <a:bodyPr>
            <a:normAutofit/>
          </a:bodyPr>
          <a:lstStyle/>
          <a:p>
            <a:r>
              <a:rPr lang="pl-PL" sz="2800" b="1" dirty="0"/>
              <a:t>5.</a:t>
            </a:r>
            <a:r>
              <a:rPr lang="pl-PL" sz="2800" dirty="0"/>
              <a:t> Kdo je</a:t>
            </a:r>
            <a:r>
              <a:rPr lang="pl-PL" sz="2800" b="1" dirty="0"/>
              <a:t> </a:t>
            </a:r>
            <a:r>
              <a:rPr lang="pl-PL" sz="2800" b="1" u="sng" dirty="0"/>
              <a:t>avtor</a:t>
            </a:r>
            <a:r>
              <a:rPr lang="pl-PL" sz="2800" b="1" dirty="0"/>
              <a:t> </a:t>
            </a:r>
            <a:r>
              <a:rPr lang="pl-PL" sz="2800" dirty="0"/>
              <a:t>"nove" himne Mure z naslovom:To je naša Murska Sobota?</a:t>
            </a:r>
            <a:endParaRPr lang="sl-SI" sz="2800" dirty="0"/>
          </a:p>
        </p:txBody>
      </p:sp>
      <p:sp>
        <p:nvSpPr>
          <p:cNvPr id="5" name="Označba mesta vsebine 2"/>
          <p:cNvSpPr>
            <a:spLocks noGrp="1"/>
          </p:cNvSpPr>
          <p:nvPr>
            <p:ph idx="1"/>
          </p:nvPr>
        </p:nvSpPr>
        <p:spPr>
          <a:xfrm>
            <a:off x="838200" y="1460809"/>
            <a:ext cx="10515600" cy="4861931"/>
          </a:xfrm>
        </p:spPr>
        <p:txBody>
          <a:bodyPr>
            <a:normAutofit lnSpcReduction="10000"/>
          </a:bodyPr>
          <a:lstStyle/>
          <a:p>
            <a:pPr marL="0" lvl="0" indent="0" algn="ctr">
              <a:buNone/>
            </a:pPr>
            <a:r>
              <a:rPr lang="sl-SI" sz="2000" dirty="0" err="1">
                <a:solidFill>
                  <a:prstClr val="black"/>
                </a:solidFill>
              </a:rPr>
              <a:t>Priiimek</a:t>
            </a:r>
            <a:r>
              <a:rPr lang="sl-SI" sz="2000" dirty="0">
                <a:solidFill>
                  <a:prstClr val="black"/>
                </a:solidFill>
              </a:rPr>
              <a:t> si deli s slavnim </a:t>
            </a:r>
            <a:r>
              <a:rPr lang="sl-SI" sz="2000" dirty="0" smtClean="0">
                <a:solidFill>
                  <a:prstClr val="black"/>
                </a:solidFill>
              </a:rPr>
              <a:t>Prekmurcem.</a:t>
            </a:r>
          </a:p>
          <a:p>
            <a:pPr lvl="0" algn="ctr"/>
            <a:endParaRPr lang="sl-SI" sz="2000" dirty="0" smtClean="0">
              <a:solidFill>
                <a:prstClr val="black"/>
              </a:solidFill>
            </a:endParaRPr>
          </a:p>
          <a:p>
            <a:pPr lvl="0" algn="ctr"/>
            <a:endParaRPr lang="sl-SI" sz="2000" dirty="0" smtClean="0">
              <a:solidFill>
                <a:prstClr val="black"/>
              </a:solidFill>
            </a:endParaRPr>
          </a:p>
          <a:p>
            <a:pPr lvl="0" algn="ctr"/>
            <a:endParaRPr lang="sl-SI" sz="2000" dirty="0">
              <a:solidFill>
                <a:prstClr val="black"/>
              </a:solidFill>
            </a:endParaRPr>
          </a:p>
          <a:p>
            <a:pPr lvl="0" algn="ctr"/>
            <a:endParaRPr lang="sl-SI" sz="2000" dirty="0" smtClean="0">
              <a:solidFill>
                <a:prstClr val="black"/>
              </a:solidFill>
            </a:endParaRPr>
          </a:p>
          <a:p>
            <a:pPr lvl="0" algn="ctr"/>
            <a:endParaRPr lang="sl-SI" sz="2000" dirty="0" smtClean="0">
              <a:solidFill>
                <a:prstClr val="black"/>
              </a:solidFill>
            </a:endParaRPr>
          </a:p>
          <a:p>
            <a:pPr lvl="0" algn="ctr"/>
            <a:endParaRPr lang="sl-SI" sz="2000" dirty="0" smtClean="0">
              <a:solidFill>
                <a:prstClr val="black"/>
              </a:solidFill>
            </a:endParaRPr>
          </a:p>
          <a:p>
            <a:pPr lvl="0" algn="ctr"/>
            <a:endParaRPr lang="sl-SI" sz="2000" dirty="0">
              <a:solidFill>
                <a:prstClr val="black"/>
              </a:solidFill>
            </a:endParaRPr>
          </a:p>
          <a:p>
            <a:pPr marL="0" lvl="0" indent="0" algn="ctr">
              <a:buNone/>
            </a:pPr>
            <a:endParaRPr lang="sl-SI" sz="4000" b="1" dirty="0" smtClean="0">
              <a:solidFill>
                <a:prstClr val="black"/>
              </a:solidFill>
            </a:endParaRPr>
          </a:p>
          <a:p>
            <a:pPr marL="0" lvl="0" indent="0" algn="ctr">
              <a:buNone/>
            </a:pPr>
            <a:r>
              <a:rPr lang="sl-SI" sz="4000" b="1" dirty="0" smtClean="0">
                <a:solidFill>
                  <a:prstClr val="black"/>
                </a:solidFill>
              </a:rPr>
              <a:t>DAVID KRESLIN</a:t>
            </a:r>
            <a:endParaRPr lang="sl-SI" sz="2000" dirty="0">
              <a:solidFill>
                <a:prstClr val="black"/>
              </a:solidFill>
            </a:endParaRPr>
          </a:p>
          <a:p>
            <a:pPr marL="0" lvl="0" indent="0" algn="ctr">
              <a:buNone/>
            </a:pPr>
            <a:r>
              <a:rPr lang="sl-SI" sz="2000" dirty="0">
                <a:solidFill>
                  <a:prstClr val="black"/>
                </a:solidFill>
                <a:hlinkClick r:id="rId2"/>
              </a:rPr>
              <a:t>https://www.youtube.com/watch?v=FUP9VNyl46g</a:t>
            </a:r>
            <a:endParaRPr lang="sl-SI" sz="2000" dirty="0">
              <a:solidFill>
                <a:prstClr val="black"/>
              </a:solidFill>
            </a:endParaRPr>
          </a:p>
          <a:p>
            <a:pPr algn="ctr"/>
            <a:endParaRPr lang="sl-SI" dirty="0"/>
          </a:p>
        </p:txBody>
      </p:sp>
      <p:pic>
        <p:nvPicPr>
          <p:cNvPr id="6" name="Slika 5"/>
          <p:cNvPicPr>
            <a:picLocks noChangeAspect="1"/>
          </p:cNvPicPr>
          <p:nvPr/>
        </p:nvPicPr>
        <p:blipFill>
          <a:blip r:embed="rId3"/>
          <a:stretch>
            <a:fillRect/>
          </a:stretch>
        </p:blipFill>
        <p:spPr>
          <a:xfrm>
            <a:off x="3235712" y="1958317"/>
            <a:ext cx="5486400" cy="2965381"/>
          </a:xfrm>
          <a:prstGeom prst="rect">
            <a:avLst/>
          </a:prstGeom>
        </p:spPr>
      </p:pic>
    </p:spTree>
    <p:extLst>
      <p:ext uri="{BB962C8B-B14F-4D97-AF65-F5344CB8AC3E}">
        <p14:creationId xmlns:p14="http://schemas.microsoft.com/office/powerpoint/2010/main" val="631268217"/>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815224" y="268908"/>
            <a:ext cx="10515600" cy="1325563"/>
          </a:xfrm>
        </p:spPr>
        <p:txBody>
          <a:bodyPr/>
          <a:lstStyle/>
          <a:p>
            <a:r>
              <a:rPr lang="sl-SI" b="1" dirty="0"/>
              <a:t>6</a:t>
            </a:r>
            <a:r>
              <a:rPr lang="sl-SI" b="1" dirty="0" smtClean="0"/>
              <a:t>.</a:t>
            </a:r>
            <a:r>
              <a:rPr lang="sl-SI" sz="2800" b="1" dirty="0" smtClean="0"/>
              <a:t> </a:t>
            </a:r>
            <a:r>
              <a:rPr lang="sl-SI" dirty="0" smtClean="0"/>
              <a:t>Iz katere </a:t>
            </a:r>
            <a:r>
              <a:rPr lang="sl-SI" b="1" u="sng" dirty="0" smtClean="0"/>
              <a:t>države</a:t>
            </a:r>
            <a:r>
              <a:rPr lang="sl-SI" dirty="0" smtClean="0"/>
              <a:t> izvirajo naslednji zvezdniki</a:t>
            </a:r>
            <a:r>
              <a:rPr lang="sl-SI" dirty="0"/>
              <a:t>?</a:t>
            </a:r>
            <a:br>
              <a:rPr lang="sl-SI" dirty="0"/>
            </a:br>
            <a:r>
              <a:rPr lang="sl-SI" dirty="0"/>
              <a:t>(bonus točka za navedbo imen in priimkov)</a:t>
            </a:r>
            <a:endParaRPr lang="sl-SI" dirty="0"/>
          </a:p>
        </p:txBody>
      </p:sp>
      <p:sp>
        <p:nvSpPr>
          <p:cNvPr id="7" name="Označba mesta vsebine 2"/>
          <p:cNvSpPr>
            <a:spLocks noGrp="1"/>
          </p:cNvSpPr>
          <p:nvPr>
            <p:ph idx="1"/>
          </p:nvPr>
        </p:nvSpPr>
        <p:spPr>
          <a:xfrm>
            <a:off x="1456945" y="1690688"/>
            <a:ext cx="4547616" cy="638795"/>
          </a:xfrm>
        </p:spPr>
        <p:txBody>
          <a:bodyPr>
            <a:normAutofit fontScale="70000" lnSpcReduction="20000"/>
          </a:bodyPr>
          <a:lstStyle/>
          <a:p>
            <a:pPr marL="0" indent="0" algn="ctr">
              <a:buNone/>
            </a:pPr>
            <a:r>
              <a:rPr lang="sl-SI" sz="3600" b="1" dirty="0" smtClean="0"/>
              <a:t>UKRAJINA (</a:t>
            </a:r>
            <a:r>
              <a:rPr lang="sl-SI" sz="3600" b="1" dirty="0" err="1" smtClean="0"/>
              <a:t>Milla</a:t>
            </a:r>
            <a:r>
              <a:rPr lang="sl-SI" sz="3600" b="1" dirty="0" smtClean="0"/>
              <a:t> </a:t>
            </a:r>
            <a:r>
              <a:rPr lang="sl-SI" sz="3600" b="1" dirty="0" err="1" smtClean="0"/>
              <a:t>Jovovich</a:t>
            </a:r>
            <a:r>
              <a:rPr lang="sl-SI" sz="3600" b="1" dirty="0" smtClean="0"/>
              <a:t>, Mila </a:t>
            </a:r>
            <a:r>
              <a:rPr lang="sl-SI" sz="3600" b="1" dirty="0" err="1" smtClean="0"/>
              <a:t>Kunis</a:t>
            </a:r>
            <a:r>
              <a:rPr lang="sl-SI" sz="3600" b="1" dirty="0" smtClean="0"/>
              <a:t>, </a:t>
            </a:r>
            <a:r>
              <a:rPr lang="sl-SI" sz="3600" b="1" dirty="0" err="1" smtClean="0"/>
              <a:t>Vitalij</a:t>
            </a:r>
            <a:r>
              <a:rPr lang="sl-SI" sz="3600" b="1" dirty="0" smtClean="0"/>
              <a:t> in </a:t>
            </a:r>
            <a:r>
              <a:rPr lang="sl-SI" sz="3600" b="1" dirty="0"/>
              <a:t>V</a:t>
            </a:r>
            <a:r>
              <a:rPr lang="sl-SI" sz="3600" b="1" dirty="0" smtClean="0"/>
              <a:t>ladimir </a:t>
            </a:r>
            <a:r>
              <a:rPr lang="sl-SI" sz="3600" b="1" dirty="0" err="1" smtClean="0"/>
              <a:t>Kličko</a:t>
            </a:r>
            <a:r>
              <a:rPr lang="sl-SI" sz="3600" b="1" dirty="0" smtClean="0"/>
              <a:t>)</a:t>
            </a:r>
            <a:endParaRPr lang="sl-SI" sz="3600" b="1" dirty="0" smtClean="0"/>
          </a:p>
          <a:p>
            <a:pPr algn="ctr"/>
            <a:endParaRPr lang="sl-SI" b="1" u="sng" dirty="0"/>
          </a:p>
        </p:txBody>
      </p:sp>
      <p:pic>
        <p:nvPicPr>
          <p:cNvPr id="8" name="Slika 7"/>
          <p:cNvPicPr>
            <a:picLocks noChangeAspect="1"/>
          </p:cNvPicPr>
          <p:nvPr/>
        </p:nvPicPr>
        <p:blipFill>
          <a:blip r:embed="rId2"/>
          <a:stretch>
            <a:fillRect/>
          </a:stretch>
        </p:blipFill>
        <p:spPr>
          <a:xfrm>
            <a:off x="1015034" y="2425700"/>
            <a:ext cx="2190750" cy="3886200"/>
          </a:xfrm>
          <a:prstGeom prst="rect">
            <a:avLst/>
          </a:prstGeom>
        </p:spPr>
      </p:pic>
      <p:pic>
        <p:nvPicPr>
          <p:cNvPr id="9" name="Slika 8"/>
          <p:cNvPicPr>
            <a:picLocks noChangeAspect="1"/>
          </p:cNvPicPr>
          <p:nvPr/>
        </p:nvPicPr>
        <p:blipFill>
          <a:blip r:embed="rId3"/>
          <a:stretch>
            <a:fillRect/>
          </a:stretch>
        </p:blipFill>
        <p:spPr>
          <a:xfrm>
            <a:off x="3730753" y="2425700"/>
            <a:ext cx="2806974" cy="3892596"/>
          </a:xfrm>
          <a:prstGeom prst="rect">
            <a:avLst/>
          </a:prstGeom>
        </p:spPr>
      </p:pic>
      <p:pic>
        <p:nvPicPr>
          <p:cNvPr id="10" name="Slika 9"/>
          <p:cNvPicPr>
            <a:picLocks noChangeAspect="1"/>
          </p:cNvPicPr>
          <p:nvPr/>
        </p:nvPicPr>
        <p:blipFill>
          <a:blip r:embed="rId4"/>
          <a:stretch>
            <a:fillRect/>
          </a:stretch>
        </p:blipFill>
        <p:spPr>
          <a:xfrm>
            <a:off x="6929405" y="1906524"/>
            <a:ext cx="4339051" cy="4301330"/>
          </a:xfrm>
          <a:prstGeom prst="rect">
            <a:avLst/>
          </a:prstGeom>
        </p:spPr>
      </p:pic>
    </p:spTree>
    <p:extLst>
      <p:ext uri="{BB962C8B-B14F-4D97-AF65-F5344CB8AC3E}">
        <p14:creationId xmlns:p14="http://schemas.microsoft.com/office/powerpoint/2010/main" val="294183151"/>
      </p:ext>
    </p:extLst>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značba mesta vsebine 2"/>
          <p:cNvSpPr>
            <a:spLocks noGrp="1"/>
          </p:cNvSpPr>
          <p:nvPr>
            <p:ph idx="1"/>
          </p:nvPr>
        </p:nvSpPr>
        <p:spPr>
          <a:xfrm>
            <a:off x="972015" y="532084"/>
            <a:ext cx="10515600" cy="2857887"/>
          </a:xfrm>
        </p:spPr>
        <p:txBody>
          <a:bodyPr>
            <a:normAutofit fontScale="92500" lnSpcReduction="10000"/>
          </a:bodyPr>
          <a:lstStyle/>
          <a:p>
            <a:pPr marL="0" indent="0" algn="just">
              <a:buNone/>
            </a:pPr>
            <a:r>
              <a:rPr lang="sl-SI" sz="3900" b="1" dirty="0" smtClean="0"/>
              <a:t>7. </a:t>
            </a:r>
            <a:r>
              <a:rPr lang="sl-SI" sz="3900" dirty="0" smtClean="0"/>
              <a:t>Katera</a:t>
            </a:r>
            <a:r>
              <a:rPr lang="sl-SI" sz="3900" b="1" dirty="0" smtClean="0"/>
              <a:t> </a:t>
            </a:r>
            <a:r>
              <a:rPr lang="sl-SI" sz="3900" b="1" u="sng" dirty="0" smtClean="0"/>
              <a:t>država</a:t>
            </a:r>
            <a:r>
              <a:rPr lang="sl-SI" sz="3900" dirty="0" smtClean="0"/>
              <a:t>, ki se je v preteklosti imenovala Nizozemska Indija, se je odločila, da bo svojo novo prestolnico preselila iz trenutne metropole (zaradi poplav, pogrezanja, velikih prometnih zastojev) ter jo poimenovala </a:t>
            </a:r>
            <a:r>
              <a:rPr lang="sl-SI" sz="3900" dirty="0" err="1" smtClean="0"/>
              <a:t>Nusantara</a:t>
            </a:r>
            <a:r>
              <a:rPr lang="sl-SI" sz="3900" dirty="0" smtClean="0"/>
              <a:t>, kar v lokalnem jeziku pomeni arhipelag oz. otočje?</a:t>
            </a:r>
          </a:p>
          <a:p>
            <a:pPr marL="0" indent="0">
              <a:buNone/>
            </a:pPr>
            <a:endParaRPr lang="sl-SI" b="1" dirty="0"/>
          </a:p>
        </p:txBody>
      </p:sp>
      <p:sp>
        <p:nvSpPr>
          <p:cNvPr id="7" name="PoljeZBesedilom 6"/>
          <p:cNvSpPr txBox="1"/>
          <p:nvPr/>
        </p:nvSpPr>
        <p:spPr>
          <a:xfrm>
            <a:off x="1285810" y="3991393"/>
            <a:ext cx="3691054" cy="923330"/>
          </a:xfrm>
          <a:prstGeom prst="rect">
            <a:avLst/>
          </a:prstGeom>
          <a:noFill/>
        </p:spPr>
        <p:txBody>
          <a:bodyPr wrap="square" rtlCol="0">
            <a:spAutoFit/>
          </a:bodyPr>
          <a:lstStyle/>
          <a:p>
            <a:pPr algn="ctr"/>
            <a:r>
              <a:rPr lang="sl-SI" sz="5400" b="1" dirty="0" smtClean="0"/>
              <a:t>INDONEZIJA</a:t>
            </a:r>
            <a:endParaRPr lang="sl-SI" sz="5400" b="1" dirty="0"/>
          </a:p>
        </p:txBody>
      </p:sp>
      <p:pic>
        <p:nvPicPr>
          <p:cNvPr id="8" name="Picture 2" descr="Nebotičniki v središču Džakar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2781" y="3389971"/>
            <a:ext cx="4671310" cy="2499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436527"/>
      </p:ext>
    </p:extLst>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50392" y="401701"/>
            <a:ext cx="10515600" cy="1766674"/>
          </a:xfrm>
        </p:spPr>
        <p:txBody>
          <a:bodyPr>
            <a:noAutofit/>
          </a:bodyPr>
          <a:lstStyle/>
          <a:p>
            <a:r>
              <a:rPr lang="sl-SI" sz="4000" b="1" dirty="0" smtClean="0"/>
              <a:t>8.</a:t>
            </a:r>
            <a:r>
              <a:rPr lang="sl-SI" sz="4000" dirty="0" smtClean="0"/>
              <a:t> Kateri teniški </a:t>
            </a:r>
            <a:r>
              <a:rPr lang="sl-SI" sz="4000" b="1" u="sng" dirty="0" smtClean="0"/>
              <a:t>igralec</a:t>
            </a:r>
            <a:r>
              <a:rPr lang="sl-SI" sz="4000" dirty="0" smtClean="0"/>
              <a:t> je prvič po 18 letih prekinil vladavino „velike četverice“ in se povzpel na prvo mesto lestvice ATP?</a:t>
            </a:r>
            <a:endParaRPr lang="sl-SI" sz="4000" dirty="0"/>
          </a:p>
        </p:txBody>
      </p:sp>
      <p:pic>
        <p:nvPicPr>
          <p:cNvPr id="6" name="Označba mesta vsebine 3"/>
          <p:cNvPicPr>
            <a:picLocks noGrp="1" noChangeAspect="1"/>
          </p:cNvPicPr>
          <p:nvPr>
            <p:ph idx="1"/>
          </p:nvPr>
        </p:nvPicPr>
        <p:blipFill>
          <a:blip r:embed="rId2"/>
          <a:stretch>
            <a:fillRect/>
          </a:stretch>
        </p:blipFill>
        <p:spPr>
          <a:xfrm>
            <a:off x="4428892" y="2131799"/>
            <a:ext cx="6206266" cy="4346825"/>
          </a:xfrm>
          <a:prstGeom prst="rect">
            <a:avLst/>
          </a:prstGeom>
        </p:spPr>
      </p:pic>
      <p:sp>
        <p:nvSpPr>
          <p:cNvPr id="7" name="PoljeZBesedilom 6"/>
          <p:cNvSpPr txBox="1"/>
          <p:nvPr/>
        </p:nvSpPr>
        <p:spPr>
          <a:xfrm>
            <a:off x="1045018" y="3227163"/>
            <a:ext cx="3189249" cy="1446550"/>
          </a:xfrm>
          <a:prstGeom prst="rect">
            <a:avLst/>
          </a:prstGeom>
          <a:noFill/>
        </p:spPr>
        <p:txBody>
          <a:bodyPr wrap="square" rtlCol="0">
            <a:spAutoFit/>
          </a:bodyPr>
          <a:lstStyle/>
          <a:p>
            <a:pPr algn="ctr"/>
            <a:r>
              <a:rPr lang="sl-SI" sz="4400" b="1" dirty="0" smtClean="0"/>
              <a:t>DANIIL MEDVEDJEV</a:t>
            </a:r>
            <a:endParaRPr lang="sl-SI" sz="4400" b="1" dirty="0"/>
          </a:p>
        </p:txBody>
      </p:sp>
    </p:spTree>
    <p:extLst>
      <p:ext uri="{BB962C8B-B14F-4D97-AF65-F5344CB8AC3E}">
        <p14:creationId xmlns:p14="http://schemas.microsoft.com/office/powerpoint/2010/main" val="4103519484"/>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Pnevmatike za osebna vozila – Goodyear"/>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6" name="AutoShape 6" descr="Goodyear Tire &amp; Rubber After-Pandemic: Will People Start To Travel Again  Soon? - Fom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7" name="AutoShape 8" descr="Goodyear Tire &amp; Rubber After-Pandemic: Will People Start To Travel Again  Soon? - Fom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8" name="AutoShape 10" descr="Goodyear Tire &amp; Rubber After-Pandemic: Will People Start To Travel Again  Soon? - Fomi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4" name="AutoShape 2" descr="Charles Goodyear - Wikipedia"/>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9" name="AutoShape 4" descr="CHARLES GOODYEAR - ChronoZoom (Zgodovina)"/>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11" name="Naslov 1"/>
          <p:cNvSpPr>
            <a:spLocks noGrp="1"/>
          </p:cNvSpPr>
          <p:nvPr>
            <p:ph type="title"/>
          </p:nvPr>
        </p:nvSpPr>
        <p:spPr>
          <a:xfrm>
            <a:off x="917575" y="312736"/>
            <a:ext cx="10515600" cy="1325563"/>
          </a:xfrm>
        </p:spPr>
        <p:txBody>
          <a:bodyPr>
            <a:normAutofit/>
          </a:bodyPr>
          <a:lstStyle/>
          <a:p>
            <a:r>
              <a:rPr lang="sl-SI" b="1" dirty="0" smtClean="0"/>
              <a:t>9.</a:t>
            </a:r>
            <a:r>
              <a:rPr lang="sl-SI" dirty="0" smtClean="0"/>
              <a:t> Katera je po površini največja</a:t>
            </a:r>
            <a:r>
              <a:rPr lang="sl-SI" b="1" dirty="0" smtClean="0"/>
              <a:t> </a:t>
            </a:r>
            <a:r>
              <a:rPr lang="sl-SI" dirty="0" smtClean="0"/>
              <a:t>slovenska </a:t>
            </a:r>
            <a:r>
              <a:rPr lang="sl-SI" b="1" u="sng" dirty="0" smtClean="0"/>
              <a:t>občina</a:t>
            </a:r>
            <a:r>
              <a:rPr lang="sl-SI" dirty="0" smtClean="0"/>
              <a:t>?</a:t>
            </a:r>
            <a:endParaRPr lang="sl-SI" dirty="0"/>
          </a:p>
        </p:txBody>
      </p:sp>
      <p:sp>
        <p:nvSpPr>
          <p:cNvPr id="12" name="Označba mesta vsebine 2"/>
          <p:cNvSpPr>
            <a:spLocks noGrp="1"/>
          </p:cNvSpPr>
          <p:nvPr>
            <p:ph idx="1"/>
          </p:nvPr>
        </p:nvSpPr>
        <p:spPr>
          <a:xfrm>
            <a:off x="3698414" y="1164655"/>
            <a:ext cx="3956824" cy="605341"/>
          </a:xfrm>
        </p:spPr>
        <p:txBody>
          <a:bodyPr>
            <a:noAutofit/>
          </a:bodyPr>
          <a:lstStyle/>
          <a:p>
            <a:pPr marL="0" indent="0" algn="ctr">
              <a:buNone/>
            </a:pPr>
            <a:r>
              <a:rPr lang="sl-SI" sz="5400" b="1" dirty="0" smtClean="0"/>
              <a:t>KOČEVJE</a:t>
            </a:r>
            <a:endParaRPr lang="sl-SI" sz="5400" b="1" dirty="0"/>
          </a:p>
        </p:txBody>
      </p:sp>
      <p:pic>
        <p:nvPicPr>
          <p:cNvPr id="13" name="Slika 12"/>
          <p:cNvPicPr>
            <a:picLocks noChangeAspect="1"/>
          </p:cNvPicPr>
          <p:nvPr/>
        </p:nvPicPr>
        <p:blipFill>
          <a:blip r:embed="rId2"/>
          <a:stretch>
            <a:fillRect/>
          </a:stretch>
        </p:blipFill>
        <p:spPr>
          <a:xfrm>
            <a:off x="1007469" y="2216766"/>
            <a:ext cx="4124391" cy="3940159"/>
          </a:xfrm>
          <a:prstGeom prst="rect">
            <a:avLst/>
          </a:prstGeom>
        </p:spPr>
      </p:pic>
      <p:pic>
        <p:nvPicPr>
          <p:cNvPr id="14" name="Slika 13"/>
          <p:cNvPicPr>
            <a:picLocks noChangeAspect="1"/>
          </p:cNvPicPr>
          <p:nvPr/>
        </p:nvPicPr>
        <p:blipFill>
          <a:blip r:embed="rId3"/>
          <a:stretch>
            <a:fillRect/>
          </a:stretch>
        </p:blipFill>
        <p:spPr>
          <a:xfrm>
            <a:off x="5481754" y="2216766"/>
            <a:ext cx="5341662" cy="3940159"/>
          </a:xfrm>
          <a:prstGeom prst="rect">
            <a:avLst/>
          </a:prstGeom>
        </p:spPr>
      </p:pic>
    </p:spTree>
    <p:extLst>
      <p:ext uri="{BB962C8B-B14F-4D97-AF65-F5344CB8AC3E}">
        <p14:creationId xmlns:p14="http://schemas.microsoft.com/office/powerpoint/2010/main" val="454783621"/>
      </p:ext>
    </p:ext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49351" y="409729"/>
            <a:ext cx="10515600" cy="1998934"/>
          </a:xfrm>
        </p:spPr>
        <p:txBody>
          <a:bodyPr/>
          <a:lstStyle/>
          <a:p>
            <a:r>
              <a:rPr lang="sl-SI" b="1" dirty="0" smtClean="0"/>
              <a:t>10.</a:t>
            </a:r>
            <a:r>
              <a:rPr lang="pl-PL" b="1" dirty="0"/>
              <a:t> </a:t>
            </a:r>
            <a:r>
              <a:rPr lang="pl-PL" dirty="0"/>
              <a:t>Katera je </a:t>
            </a:r>
            <a:r>
              <a:rPr lang="pl-PL" dirty="0" smtClean="0"/>
              <a:t>največja </a:t>
            </a:r>
            <a:r>
              <a:rPr lang="pl-PL" b="1" u="sng" dirty="0" smtClean="0"/>
              <a:t>država</a:t>
            </a:r>
            <a:r>
              <a:rPr lang="pl-PL" dirty="0"/>
              <a:t>, ki (teoretično) nima </a:t>
            </a:r>
            <a:r>
              <a:rPr lang="pl-PL" dirty="0" smtClean="0"/>
              <a:t>izhoda </a:t>
            </a:r>
            <a:r>
              <a:rPr lang="pl-PL" dirty="0"/>
              <a:t>na </a:t>
            </a:r>
            <a:r>
              <a:rPr lang="pl-PL" dirty="0" smtClean="0"/>
              <a:t>morje?</a:t>
            </a:r>
            <a:endParaRPr lang="sl-SI" dirty="0"/>
          </a:p>
        </p:txBody>
      </p:sp>
      <p:pic>
        <p:nvPicPr>
          <p:cNvPr id="6" name="Slika 5"/>
          <p:cNvPicPr>
            <a:picLocks noChangeAspect="1"/>
          </p:cNvPicPr>
          <p:nvPr/>
        </p:nvPicPr>
        <p:blipFill>
          <a:blip r:embed="rId2"/>
          <a:stretch>
            <a:fillRect/>
          </a:stretch>
        </p:blipFill>
        <p:spPr>
          <a:xfrm>
            <a:off x="5307980" y="2375832"/>
            <a:ext cx="5480001" cy="3254911"/>
          </a:xfrm>
          <a:prstGeom prst="rect">
            <a:avLst/>
          </a:prstGeom>
        </p:spPr>
      </p:pic>
      <p:sp>
        <p:nvSpPr>
          <p:cNvPr id="7" name="Označba mesta vsebine 2"/>
          <p:cNvSpPr>
            <a:spLocks noGrp="1"/>
          </p:cNvSpPr>
          <p:nvPr>
            <p:ph idx="1"/>
          </p:nvPr>
        </p:nvSpPr>
        <p:spPr>
          <a:xfrm>
            <a:off x="1216412" y="3528879"/>
            <a:ext cx="3702205" cy="948818"/>
          </a:xfrm>
        </p:spPr>
        <p:txBody>
          <a:bodyPr>
            <a:normAutofit fontScale="70000" lnSpcReduction="20000"/>
          </a:bodyPr>
          <a:lstStyle/>
          <a:p>
            <a:pPr marL="0" indent="0" algn="ctr">
              <a:buNone/>
            </a:pPr>
            <a:r>
              <a:rPr lang="sl-SI" sz="7700" b="1" dirty="0" smtClean="0"/>
              <a:t>KAZAHSTAN</a:t>
            </a:r>
          </a:p>
          <a:p>
            <a:pPr marL="0" indent="0">
              <a:buNone/>
            </a:pPr>
            <a:endParaRPr lang="sl-SI" sz="3200" b="1" u="sng" dirty="0"/>
          </a:p>
        </p:txBody>
      </p:sp>
    </p:spTree>
    <p:extLst>
      <p:ext uri="{BB962C8B-B14F-4D97-AF65-F5344CB8AC3E}">
        <p14:creationId xmlns:p14="http://schemas.microsoft.com/office/powerpoint/2010/main" val="2934328260"/>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Telegram brez sprememb direktive GDPR | Moni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8" name="Naslov 1"/>
          <p:cNvSpPr>
            <a:spLocks noGrp="1"/>
          </p:cNvSpPr>
          <p:nvPr>
            <p:ph type="title"/>
          </p:nvPr>
        </p:nvSpPr>
        <p:spPr>
          <a:xfrm>
            <a:off x="850392" y="426085"/>
            <a:ext cx="10034239" cy="1325563"/>
          </a:xfrm>
        </p:spPr>
        <p:txBody>
          <a:bodyPr>
            <a:noAutofit/>
          </a:bodyPr>
          <a:lstStyle/>
          <a:p>
            <a:r>
              <a:rPr lang="sl-SI" sz="3600" b="1" dirty="0" smtClean="0"/>
              <a:t>11.</a:t>
            </a:r>
            <a:r>
              <a:rPr lang="sl-SI" sz="3600" dirty="0" smtClean="0"/>
              <a:t> </a:t>
            </a:r>
            <a:r>
              <a:rPr lang="sl-SI" sz="3600" dirty="0"/>
              <a:t>Kako se imenuje </a:t>
            </a:r>
            <a:r>
              <a:rPr lang="sl-SI" sz="3600" b="1" u="sng" dirty="0"/>
              <a:t>sir</a:t>
            </a:r>
            <a:r>
              <a:rPr lang="sl-SI" sz="3600" dirty="0"/>
              <a:t> na sliki, poimenovan po meniškem redu, </a:t>
            </a:r>
            <a:r>
              <a:rPr lang="sl-SI" sz="3600" dirty="0" smtClean="0"/>
              <a:t>katerega menihi so ga prinesli </a:t>
            </a:r>
            <a:r>
              <a:rPr lang="sl-SI" sz="3600" dirty="0"/>
              <a:t>v </a:t>
            </a:r>
            <a:r>
              <a:rPr lang="sl-SI" sz="3600" dirty="0" smtClean="0"/>
              <a:t>srednjo Evropo</a:t>
            </a:r>
            <a:r>
              <a:rPr lang="sl-SI" sz="3600" dirty="0"/>
              <a:t>?</a:t>
            </a:r>
          </a:p>
        </p:txBody>
      </p:sp>
      <p:pic>
        <p:nvPicPr>
          <p:cNvPr id="9" name="Slika 8"/>
          <p:cNvPicPr>
            <a:picLocks noChangeAspect="1"/>
          </p:cNvPicPr>
          <p:nvPr/>
        </p:nvPicPr>
        <p:blipFill>
          <a:blip r:embed="rId2"/>
          <a:stretch>
            <a:fillRect/>
          </a:stretch>
        </p:blipFill>
        <p:spPr>
          <a:xfrm>
            <a:off x="3740288" y="1935554"/>
            <a:ext cx="6681795" cy="4352921"/>
          </a:xfrm>
          <a:prstGeom prst="rect">
            <a:avLst/>
          </a:prstGeom>
        </p:spPr>
      </p:pic>
      <p:sp>
        <p:nvSpPr>
          <p:cNvPr id="10" name="Označba mesta vsebine 2"/>
          <p:cNvSpPr>
            <a:spLocks noGrp="1"/>
          </p:cNvSpPr>
          <p:nvPr>
            <p:ph idx="1"/>
          </p:nvPr>
        </p:nvSpPr>
        <p:spPr>
          <a:xfrm>
            <a:off x="1128133" y="3205590"/>
            <a:ext cx="2395654" cy="794912"/>
          </a:xfrm>
        </p:spPr>
        <p:txBody>
          <a:bodyPr>
            <a:normAutofit/>
          </a:bodyPr>
          <a:lstStyle/>
          <a:p>
            <a:pPr marL="0" indent="0">
              <a:buNone/>
            </a:pPr>
            <a:r>
              <a:rPr lang="sl-SI" sz="4800" b="1" dirty="0" smtClean="0"/>
              <a:t>TRAPIST</a:t>
            </a:r>
            <a:endParaRPr lang="sl-SI" sz="4800" b="1" dirty="0"/>
          </a:p>
        </p:txBody>
      </p:sp>
    </p:spTree>
    <p:extLst>
      <p:ext uri="{BB962C8B-B14F-4D97-AF65-F5344CB8AC3E}">
        <p14:creationId xmlns:p14="http://schemas.microsoft.com/office/powerpoint/2010/main" val="2603266852"/>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a:xfrm>
            <a:off x="838200" y="365125"/>
            <a:ext cx="10515600" cy="1325563"/>
          </a:xfrm>
        </p:spPr>
        <p:txBody>
          <a:bodyPr>
            <a:normAutofit/>
          </a:bodyPr>
          <a:lstStyle/>
          <a:p>
            <a:r>
              <a:rPr lang="sl-SI" b="1" dirty="0" smtClean="0"/>
              <a:t>12. </a:t>
            </a:r>
            <a:r>
              <a:rPr lang="sl-SI" dirty="0" smtClean="0"/>
              <a:t>V kateri evropski </a:t>
            </a:r>
            <a:r>
              <a:rPr lang="sl-SI" b="1" u="sng" dirty="0" smtClean="0"/>
              <a:t>prestolnici</a:t>
            </a:r>
            <a:r>
              <a:rPr lang="sl-SI" b="1" dirty="0" smtClean="0"/>
              <a:t> </a:t>
            </a:r>
            <a:r>
              <a:rPr lang="sl-SI" dirty="0" smtClean="0"/>
              <a:t>je sedež Nata?</a:t>
            </a:r>
            <a:endParaRPr lang="sl-SI" dirty="0"/>
          </a:p>
        </p:txBody>
      </p:sp>
      <p:sp>
        <p:nvSpPr>
          <p:cNvPr id="9" name="Označba mesta vsebine 2"/>
          <p:cNvSpPr>
            <a:spLocks noGrp="1"/>
          </p:cNvSpPr>
          <p:nvPr>
            <p:ph idx="1"/>
          </p:nvPr>
        </p:nvSpPr>
        <p:spPr>
          <a:xfrm>
            <a:off x="1462668" y="1690688"/>
            <a:ext cx="3298902" cy="817214"/>
          </a:xfrm>
        </p:spPr>
        <p:txBody>
          <a:bodyPr>
            <a:normAutofit/>
          </a:bodyPr>
          <a:lstStyle/>
          <a:p>
            <a:pPr marL="0" indent="0" algn="ctr">
              <a:buNone/>
            </a:pPr>
            <a:r>
              <a:rPr lang="sl-SI" sz="4800" b="1" dirty="0" smtClean="0"/>
              <a:t>BRUSELJ</a:t>
            </a:r>
            <a:endParaRPr lang="sl-SI" sz="4800" b="1" dirty="0"/>
          </a:p>
        </p:txBody>
      </p:sp>
      <p:pic>
        <p:nvPicPr>
          <p:cNvPr id="10" name="Picture 8" descr="NATO flag.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740" y="2885816"/>
            <a:ext cx="3335200" cy="22309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NATO PA President to address Brussels NATO Summit | NATO 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5557" y="2206487"/>
            <a:ext cx="5858243"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394698"/>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značba mesta vsebine 2"/>
          <p:cNvSpPr txBox="1">
            <a:spLocks/>
          </p:cNvSpPr>
          <p:nvPr/>
        </p:nvSpPr>
        <p:spPr>
          <a:xfrm>
            <a:off x="893956" y="788562"/>
            <a:ext cx="10515600" cy="228917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l-SI" sz="4000" b="1" dirty="0" smtClean="0"/>
              <a:t>13.</a:t>
            </a:r>
            <a:r>
              <a:rPr lang="sl-SI" sz="4000" dirty="0" smtClean="0"/>
              <a:t> Kako se imenuje ruska </a:t>
            </a:r>
            <a:r>
              <a:rPr lang="sl-SI" sz="4000" b="1" u="sng" dirty="0" smtClean="0"/>
              <a:t>banka</a:t>
            </a:r>
            <a:r>
              <a:rPr lang="sl-SI" sz="4000" dirty="0" smtClean="0"/>
              <a:t>, ki je imela do nedavnega tudi poslovalnice v Sloveniji, vendar je zaradi evropskih sankcij proti Rusiji poslovala v zelo omejenem obsegu in jo je zdaj prevzela NLB ter se je (začasno) preimenovala v N banko?</a:t>
            </a:r>
            <a:endParaRPr lang="sl-SI" sz="4000" dirty="0"/>
          </a:p>
        </p:txBody>
      </p:sp>
      <p:sp>
        <p:nvSpPr>
          <p:cNvPr id="8" name="Označba mesta vsebine 2"/>
          <p:cNvSpPr>
            <a:spLocks noGrp="1"/>
          </p:cNvSpPr>
          <p:nvPr>
            <p:ph idx="1"/>
          </p:nvPr>
        </p:nvSpPr>
        <p:spPr>
          <a:xfrm>
            <a:off x="893956" y="3501482"/>
            <a:ext cx="2685585" cy="1293541"/>
          </a:xfrm>
        </p:spPr>
        <p:txBody>
          <a:bodyPr>
            <a:normAutofit fontScale="85000" lnSpcReduction="10000"/>
          </a:bodyPr>
          <a:lstStyle/>
          <a:p>
            <a:pPr marL="0" indent="0">
              <a:buNone/>
            </a:pPr>
            <a:endParaRPr lang="sl-SI" dirty="0"/>
          </a:p>
          <a:p>
            <a:pPr marL="0" indent="0" algn="ctr">
              <a:buNone/>
            </a:pPr>
            <a:r>
              <a:rPr lang="sl-SI" sz="4400" b="1" dirty="0" smtClean="0"/>
              <a:t>SBERBANKA</a:t>
            </a:r>
          </a:p>
          <a:p>
            <a:endParaRPr lang="sl-SI" b="1" u="sng" dirty="0"/>
          </a:p>
        </p:txBody>
      </p:sp>
      <p:pic>
        <p:nvPicPr>
          <p:cNvPr id="9" name="Slika 8"/>
          <p:cNvPicPr>
            <a:picLocks noChangeAspect="1"/>
          </p:cNvPicPr>
          <p:nvPr/>
        </p:nvPicPr>
        <p:blipFill>
          <a:blip r:embed="rId2"/>
          <a:stretch>
            <a:fillRect/>
          </a:stretch>
        </p:blipFill>
        <p:spPr>
          <a:xfrm>
            <a:off x="3857168" y="3241126"/>
            <a:ext cx="7229002" cy="2023856"/>
          </a:xfrm>
          <a:prstGeom prst="rect">
            <a:avLst/>
          </a:prstGeom>
        </p:spPr>
      </p:pic>
    </p:spTree>
    <p:extLst>
      <p:ext uri="{BB962C8B-B14F-4D97-AF65-F5344CB8AC3E}">
        <p14:creationId xmlns:p14="http://schemas.microsoft.com/office/powerpoint/2010/main" val="3768761743"/>
      </p:ext>
    </p:extLst>
  </p:cSld>
  <p:clrMapOvr>
    <a:masterClrMapping/>
  </p:clrMapOvr>
  <p:transition spd="slow">
    <p:push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838200" y="365125"/>
            <a:ext cx="10515600" cy="1325563"/>
          </a:xfrm>
        </p:spPr>
        <p:txBody>
          <a:bodyPr/>
          <a:lstStyle/>
          <a:p>
            <a:r>
              <a:rPr lang="sl-SI" b="1" dirty="0"/>
              <a:t>14.  </a:t>
            </a:r>
            <a:r>
              <a:rPr lang="sl-SI" b="1" u="sng" dirty="0"/>
              <a:t>Kje</a:t>
            </a:r>
            <a:r>
              <a:rPr lang="sl-SI" dirty="0"/>
              <a:t> se je v </a:t>
            </a:r>
            <a:r>
              <a:rPr lang="sl-SI" dirty="0" smtClean="0"/>
              <a:t>antiki </a:t>
            </a:r>
            <a:r>
              <a:rPr lang="sl-SI" dirty="0"/>
              <a:t>nahajal </a:t>
            </a:r>
            <a:r>
              <a:rPr lang="sl-SI" dirty="0" err="1"/>
              <a:t>Omphalos</a:t>
            </a:r>
            <a:r>
              <a:rPr lang="sl-SI" dirty="0"/>
              <a:t>- „popek sveta“ ?</a:t>
            </a:r>
          </a:p>
        </p:txBody>
      </p:sp>
      <p:pic>
        <p:nvPicPr>
          <p:cNvPr id="7" name="Picture 2" descr="Omphalos - Geomantij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8606" y="1825625"/>
            <a:ext cx="5784805" cy="4351338"/>
          </a:xfrm>
          <a:prstGeom prst="rect">
            <a:avLst/>
          </a:prstGeom>
          <a:noFill/>
          <a:extLst>
            <a:ext uri="{909E8E84-426E-40DD-AFC4-6F175D3DCCD1}">
              <a14:hiddenFill xmlns:a14="http://schemas.microsoft.com/office/drawing/2010/main">
                <a:solidFill>
                  <a:srgbClr val="FFFFFF"/>
                </a:solidFill>
              </a14:hiddenFill>
            </a:ext>
          </a:extLst>
        </p:spPr>
      </p:pic>
      <p:sp>
        <p:nvSpPr>
          <p:cNvPr id="8" name="Označba mesta vsebine 2"/>
          <p:cNvSpPr>
            <a:spLocks noGrp="1"/>
          </p:cNvSpPr>
          <p:nvPr>
            <p:ph idx="1"/>
          </p:nvPr>
        </p:nvSpPr>
        <p:spPr>
          <a:xfrm>
            <a:off x="1128132" y="3219528"/>
            <a:ext cx="2417956" cy="906424"/>
          </a:xfrm>
        </p:spPr>
        <p:txBody>
          <a:bodyPr>
            <a:noAutofit/>
          </a:bodyPr>
          <a:lstStyle/>
          <a:p>
            <a:pPr marL="0" indent="0" algn="ctr">
              <a:buNone/>
            </a:pPr>
            <a:r>
              <a:rPr lang="sl-SI" sz="6600" b="1" dirty="0" smtClean="0"/>
              <a:t>DELFI</a:t>
            </a:r>
            <a:endParaRPr lang="sl-SI" sz="6600" b="1" dirty="0"/>
          </a:p>
        </p:txBody>
      </p:sp>
    </p:spTree>
    <p:extLst>
      <p:ext uri="{BB962C8B-B14F-4D97-AF65-F5344CB8AC3E}">
        <p14:creationId xmlns:p14="http://schemas.microsoft.com/office/powerpoint/2010/main" val="935921088"/>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655440"/>
      </p:ext>
    </p:extLst>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6037217" y="4799195"/>
            <a:ext cx="23727892" cy="8079126"/>
          </a:xfrm>
        </p:spPr>
        <p:txBody>
          <a:bodyPr/>
          <a:lstStyle/>
          <a:p>
            <a:endParaRPr lang="sl-SI" b="1" dirty="0"/>
          </a:p>
          <a:p>
            <a:endParaRPr lang="sl-SI" dirty="0"/>
          </a:p>
        </p:txBody>
      </p:sp>
      <p:sp>
        <p:nvSpPr>
          <p:cNvPr id="5" name="AutoShape 2" descr="Psička Taylor pomaga reševati koale v goreči Avstraliji - Moj Pes"/>
          <p:cNvSpPr>
            <a:spLocks noChangeAspect="1" noChangeArrowheads="1"/>
          </p:cNvSpPr>
          <p:nvPr/>
        </p:nvSpPr>
        <p:spPr bwMode="auto">
          <a:xfrm>
            <a:off x="155574" y="-144463"/>
            <a:ext cx="2002409"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9" name="Naslov 1"/>
          <p:cNvSpPr>
            <a:spLocks noGrp="1"/>
          </p:cNvSpPr>
          <p:nvPr>
            <p:ph type="title"/>
          </p:nvPr>
        </p:nvSpPr>
        <p:spPr>
          <a:xfrm>
            <a:off x="916259" y="611013"/>
            <a:ext cx="10515600" cy="1325563"/>
          </a:xfrm>
        </p:spPr>
        <p:txBody>
          <a:bodyPr>
            <a:normAutofit/>
          </a:bodyPr>
          <a:lstStyle/>
          <a:p>
            <a:r>
              <a:rPr lang="sl-SI" b="1" dirty="0" smtClean="0"/>
              <a:t>15</a:t>
            </a:r>
            <a:r>
              <a:rPr lang="sl-SI" b="1" dirty="0"/>
              <a:t>. </a:t>
            </a:r>
            <a:r>
              <a:rPr lang="sl-SI" dirty="0"/>
              <a:t>Za </a:t>
            </a:r>
            <a:r>
              <a:rPr lang="sl-SI" dirty="0" smtClean="0"/>
              <a:t>kateri </a:t>
            </a:r>
            <a:r>
              <a:rPr lang="sl-SI" b="1" u="sng" dirty="0" smtClean="0"/>
              <a:t>red </a:t>
            </a:r>
            <a:r>
              <a:rPr lang="sl-SI" b="1" u="sng" dirty="0"/>
              <a:t>živali</a:t>
            </a:r>
            <a:r>
              <a:rPr lang="sl-SI" b="1" dirty="0"/>
              <a:t> </a:t>
            </a:r>
            <a:r>
              <a:rPr lang="sl-SI" dirty="0"/>
              <a:t>je značilna </a:t>
            </a:r>
            <a:r>
              <a:rPr lang="sl-SI" dirty="0" err="1" smtClean="0"/>
              <a:t>brahiacija</a:t>
            </a:r>
            <a:r>
              <a:rPr lang="sl-SI" dirty="0"/>
              <a:t>?</a:t>
            </a:r>
            <a:br>
              <a:rPr lang="sl-SI" dirty="0"/>
            </a:br>
            <a:endParaRPr lang="sl-SI" dirty="0"/>
          </a:p>
        </p:txBody>
      </p:sp>
      <p:sp>
        <p:nvSpPr>
          <p:cNvPr id="10" name="AutoShape 2" descr="Gibbon je razumna opica. Habitat, življenjski slog in temperament - naravo  2022"/>
          <p:cNvSpPr txBox="1">
            <a:spLocks noChangeAspect="1" noChangeArrowheads="1"/>
          </p:cNvSpPr>
          <p:nvPr/>
        </p:nvSpPr>
        <p:spPr bwMode="auto">
          <a:xfrm>
            <a:off x="1583473" y="1936576"/>
            <a:ext cx="3958683" cy="6283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l-SI" sz="4400" b="1" smtClean="0"/>
              <a:t>PRIMATI, OPICE</a:t>
            </a:r>
            <a:endParaRPr lang="sl-SI" sz="4400" b="1" dirty="0"/>
          </a:p>
        </p:txBody>
      </p:sp>
      <p:pic>
        <p:nvPicPr>
          <p:cNvPr id="11" name="Slika 10"/>
          <p:cNvPicPr>
            <a:picLocks noChangeAspect="1"/>
          </p:cNvPicPr>
          <p:nvPr/>
        </p:nvPicPr>
        <p:blipFill>
          <a:blip r:embed="rId2"/>
          <a:stretch>
            <a:fillRect/>
          </a:stretch>
        </p:blipFill>
        <p:spPr>
          <a:xfrm>
            <a:off x="1159357" y="2985988"/>
            <a:ext cx="5400675" cy="3467100"/>
          </a:xfrm>
          <a:prstGeom prst="rect">
            <a:avLst/>
          </a:prstGeom>
        </p:spPr>
      </p:pic>
      <p:pic>
        <p:nvPicPr>
          <p:cNvPr id="12" name="Slika 11"/>
          <p:cNvPicPr>
            <a:picLocks noChangeAspect="1"/>
          </p:cNvPicPr>
          <p:nvPr/>
        </p:nvPicPr>
        <p:blipFill>
          <a:blip r:embed="rId3"/>
          <a:stretch>
            <a:fillRect/>
          </a:stretch>
        </p:blipFill>
        <p:spPr>
          <a:xfrm>
            <a:off x="7424530" y="2453935"/>
            <a:ext cx="2989400" cy="3999153"/>
          </a:xfrm>
          <a:prstGeom prst="rect">
            <a:avLst/>
          </a:prstGeom>
        </p:spPr>
      </p:pic>
    </p:spTree>
    <p:extLst>
      <p:ext uri="{BB962C8B-B14F-4D97-AF65-F5344CB8AC3E}">
        <p14:creationId xmlns:p14="http://schemas.microsoft.com/office/powerpoint/2010/main" val="461320625"/>
      </p:ext>
    </p:extLst>
  </p:cSld>
  <p:clrMapOvr>
    <a:masterClrMapping/>
  </p:clrMapOvr>
  <p:transition spd="slow">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l-SI" sz="3200" b="1" dirty="0" smtClean="0"/>
              <a:t>16.</a:t>
            </a:r>
            <a:r>
              <a:rPr lang="sl-SI" sz="3200" dirty="0" smtClean="0"/>
              <a:t> Kako</a:t>
            </a:r>
            <a:r>
              <a:rPr lang="sl-SI" sz="3200" b="1" dirty="0" smtClean="0"/>
              <a:t> </a:t>
            </a:r>
            <a:r>
              <a:rPr lang="sl-SI" sz="3200" dirty="0" smtClean="0"/>
              <a:t>se glasi </a:t>
            </a:r>
            <a:r>
              <a:rPr lang="sl-SI" sz="3200" b="1" u="sng" dirty="0" smtClean="0"/>
              <a:t>naziv</a:t>
            </a:r>
            <a:r>
              <a:rPr lang="sl-SI" sz="3200" dirty="0" smtClean="0"/>
              <a:t> novega krovnega  imena podjetja, ki je konec oktobra lanskega leta zamenjal ime Facebook?</a:t>
            </a:r>
            <a:endParaRPr lang="sl-SI" sz="3200" b="1" dirty="0"/>
          </a:p>
        </p:txBody>
      </p:sp>
      <p:sp>
        <p:nvSpPr>
          <p:cNvPr id="7" name="Naslov 1"/>
          <p:cNvSpPr>
            <a:spLocks noGrp="1"/>
          </p:cNvSpPr>
          <p:nvPr>
            <p:ph type="title"/>
          </p:nvPr>
        </p:nvSpPr>
        <p:spPr>
          <a:xfrm>
            <a:off x="4594303" y="1608332"/>
            <a:ext cx="2074126" cy="791736"/>
          </a:xfrm>
        </p:spPr>
        <p:txBody>
          <a:bodyPr>
            <a:noAutofit/>
          </a:bodyPr>
          <a:lstStyle/>
          <a:p>
            <a:pPr algn="ctr"/>
            <a:r>
              <a:rPr lang="sl-SI" sz="4800" b="1" dirty="0" smtClean="0"/>
              <a:t>META</a:t>
            </a:r>
            <a:endParaRPr lang="sl-SI" sz="4800" b="1" dirty="0"/>
          </a:p>
        </p:txBody>
      </p:sp>
      <p:pic>
        <p:nvPicPr>
          <p:cNvPr id="8" name="Picture 4" descr="Kako obvladati meto na vrtu"/>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98445" y="2684535"/>
            <a:ext cx="6665843" cy="3672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987094"/>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838200" y="365125"/>
            <a:ext cx="10515600" cy="1325563"/>
          </a:xfrm>
        </p:spPr>
        <p:txBody>
          <a:bodyPr/>
          <a:lstStyle/>
          <a:p>
            <a:r>
              <a:rPr lang="sl-SI" b="1" dirty="0"/>
              <a:t>17. </a:t>
            </a:r>
            <a:r>
              <a:rPr lang="sl-SI" dirty="0"/>
              <a:t>Kako se imenuje izpeljana </a:t>
            </a:r>
            <a:r>
              <a:rPr lang="sl-SI" b="1" u="sng" dirty="0"/>
              <a:t>enota</a:t>
            </a:r>
            <a:r>
              <a:rPr lang="sl-SI" dirty="0"/>
              <a:t> za </a:t>
            </a:r>
            <a:r>
              <a:rPr lang="sl-SI" dirty="0" smtClean="0"/>
              <a:t>gostoto magnetnega </a:t>
            </a:r>
            <a:r>
              <a:rPr lang="sl-SI" dirty="0"/>
              <a:t>polja?</a:t>
            </a:r>
            <a:endParaRPr lang="sl-SI" sz="2800" dirty="0"/>
          </a:p>
        </p:txBody>
      </p:sp>
      <p:sp>
        <p:nvSpPr>
          <p:cNvPr id="7" name="Označba mesta vsebine 2"/>
          <p:cNvSpPr>
            <a:spLocks noGrp="1"/>
          </p:cNvSpPr>
          <p:nvPr>
            <p:ph idx="1"/>
          </p:nvPr>
        </p:nvSpPr>
        <p:spPr>
          <a:xfrm>
            <a:off x="1691183" y="1731556"/>
            <a:ext cx="2049966" cy="679036"/>
          </a:xfrm>
        </p:spPr>
        <p:txBody>
          <a:bodyPr>
            <a:noAutofit/>
          </a:bodyPr>
          <a:lstStyle/>
          <a:p>
            <a:pPr marL="0" indent="0" algn="ctr">
              <a:buNone/>
            </a:pPr>
            <a:r>
              <a:rPr lang="sl-SI" sz="5400" b="1" dirty="0" smtClean="0"/>
              <a:t>TESLA </a:t>
            </a:r>
            <a:endParaRPr lang="sl-SI" sz="5400" b="1" dirty="0"/>
          </a:p>
        </p:txBody>
      </p:sp>
      <p:pic>
        <p:nvPicPr>
          <p:cNvPr id="8" name="Slika 7"/>
          <p:cNvPicPr>
            <a:picLocks noChangeAspect="1"/>
          </p:cNvPicPr>
          <p:nvPr/>
        </p:nvPicPr>
        <p:blipFill>
          <a:blip r:embed="rId2"/>
          <a:stretch>
            <a:fillRect/>
          </a:stretch>
        </p:blipFill>
        <p:spPr>
          <a:xfrm>
            <a:off x="1370863" y="2727685"/>
            <a:ext cx="2690606" cy="3329402"/>
          </a:xfrm>
          <a:prstGeom prst="rect">
            <a:avLst/>
          </a:prstGeom>
        </p:spPr>
      </p:pic>
      <p:pic>
        <p:nvPicPr>
          <p:cNvPr id="9" name="Slika 8"/>
          <p:cNvPicPr>
            <a:picLocks noChangeAspect="1"/>
          </p:cNvPicPr>
          <p:nvPr/>
        </p:nvPicPr>
        <p:blipFill>
          <a:blip r:embed="rId3"/>
          <a:stretch>
            <a:fillRect/>
          </a:stretch>
        </p:blipFill>
        <p:spPr>
          <a:xfrm>
            <a:off x="4652959" y="1913712"/>
            <a:ext cx="6391275" cy="4143375"/>
          </a:xfrm>
          <a:prstGeom prst="rect">
            <a:avLst/>
          </a:prstGeom>
        </p:spPr>
      </p:pic>
    </p:spTree>
    <p:extLst>
      <p:ext uri="{BB962C8B-B14F-4D97-AF65-F5344CB8AC3E}">
        <p14:creationId xmlns:p14="http://schemas.microsoft.com/office/powerpoint/2010/main" val="2970546245"/>
      </p:ext>
    </p:extLst>
  </p:cSld>
  <p:clrMapOvr>
    <a:masterClrMapping/>
  </p:clrMapOvr>
  <p:transition spd="slow">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860503" y="289932"/>
            <a:ext cx="10515600" cy="1535693"/>
          </a:xfrm>
        </p:spPr>
        <p:txBody>
          <a:bodyPr>
            <a:noAutofit/>
          </a:bodyPr>
          <a:lstStyle/>
          <a:p>
            <a:r>
              <a:rPr lang="sl-SI" sz="4000" b="1" dirty="0" smtClean="0"/>
              <a:t>18.</a:t>
            </a:r>
            <a:r>
              <a:rPr lang="sl-SI" sz="4000" dirty="0" smtClean="0"/>
              <a:t> Kakšen</a:t>
            </a:r>
            <a:r>
              <a:rPr lang="sl-SI" sz="4000" dirty="0"/>
              <a:t> </a:t>
            </a:r>
            <a:r>
              <a:rPr lang="sl-SI" sz="4000" b="1" u="sng" dirty="0" smtClean="0"/>
              <a:t>vzdevek</a:t>
            </a:r>
            <a:r>
              <a:rPr lang="sl-SI" sz="4000" dirty="0" smtClean="0"/>
              <a:t> si je, predvsem s svojimi rigoroznimi objavami na popularnem družbenem omrežju, „prigaral“ naš premier Janez Janša?</a:t>
            </a:r>
            <a:endParaRPr lang="sl-SI" sz="4000" b="1" dirty="0"/>
          </a:p>
        </p:txBody>
      </p:sp>
      <p:sp>
        <p:nvSpPr>
          <p:cNvPr id="7" name="Označba mesta vsebine 2"/>
          <p:cNvSpPr>
            <a:spLocks noGrp="1"/>
          </p:cNvSpPr>
          <p:nvPr>
            <p:ph idx="1"/>
          </p:nvPr>
        </p:nvSpPr>
        <p:spPr>
          <a:xfrm>
            <a:off x="3492190" y="1952503"/>
            <a:ext cx="4971585" cy="540925"/>
          </a:xfrm>
        </p:spPr>
        <p:txBody>
          <a:bodyPr>
            <a:noAutofit/>
          </a:bodyPr>
          <a:lstStyle/>
          <a:p>
            <a:pPr marL="0" indent="0">
              <a:buNone/>
            </a:pPr>
            <a:r>
              <a:rPr lang="sl-SI" sz="4800" b="1" dirty="0" smtClean="0"/>
              <a:t>MARŠAL TWITO</a:t>
            </a:r>
            <a:endParaRPr lang="sl-SI" sz="4800" b="1" dirty="0"/>
          </a:p>
        </p:txBody>
      </p:sp>
      <p:pic>
        <p:nvPicPr>
          <p:cNvPr id="8" name="Picture 2" descr="Maršal Twito (@MarsalTwito) / Twit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249" y="2826331"/>
            <a:ext cx="3675063" cy="3675063"/>
          </a:xfrm>
          <a:prstGeom prst="rect">
            <a:avLst/>
          </a:prstGeom>
          <a:noFill/>
          <a:extLst>
            <a:ext uri="{909E8E84-426E-40DD-AFC4-6F175D3DCCD1}">
              <a14:hiddenFill xmlns:a14="http://schemas.microsoft.com/office/drawing/2010/main">
                <a:solidFill>
                  <a:srgbClr val="FFFFFF"/>
                </a:solidFill>
              </a14:hiddenFill>
            </a:ext>
          </a:extLst>
        </p:spPr>
      </p:pic>
      <p:pic>
        <p:nvPicPr>
          <p:cNvPr id="9" name="Slika 8"/>
          <p:cNvPicPr>
            <a:picLocks noChangeAspect="1"/>
          </p:cNvPicPr>
          <p:nvPr/>
        </p:nvPicPr>
        <p:blipFill>
          <a:blip r:embed="rId3"/>
          <a:stretch>
            <a:fillRect/>
          </a:stretch>
        </p:blipFill>
        <p:spPr>
          <a:xfrm>
            <a:off x="4153130" y="2826331"/>
            <a:ext cx="3000375" cy="3696320"/>
          </a:xfrm>
          <a:prstGeom prst="rect">
            <a:avLst/>
          </a:prstGeom>
        </p:spPr>
      </p:pic>
      <p:pic>
        <p:nvPicPr>
          <p:cNvPr id="10" name="Picture 2" descr="Janez Janša - Wikipedija, prosta enciklopedij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0595" y="2826331"/>
            <a:ext cx="3864248" cy="369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199338"/>
      </p:ext>
    </p:extLst>
  </p:cSld>
  <p:clrMapOvr>
    <a:masterClrMapping/>
  </p:clrMapOvr>
  <p:transition spd="slow">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p:cNvSpPr>
            <a:spLocks noGrp="1"/>
          </p:cNvSpPr>
          <p:nvPr>
            <p:ph type="title"/>
          </p:nvPr>
        </p:nvSpPr>
        <p:spPr>
          <a:xfrm>
            <a:off x="894815" y="802887"/>
            <a:ext cx="9899565" cy="1925444"/>
          </a:xfrm>
        </p:spPr>
        <p:txBody>
          <a:bodyPr>
            <a:normAutofit fontScale="90000"/>
          </a:bodyPr>
          <a:lstStyle/>
          <a:p>
            <a:r>
              <a:rPr lang="sl-SI" b="1" dirty="0" smtClean="0"/>
              <a:t>19.</a:t>
            </a:r>
            <a:r>
              <a:rPr lang="sl-SI" dirty="0"/>
              <a:t> Kateri </a:t>
            </a:r>
            <a:r>
              <a:rPr lang="sl-SI" b="1" u="sng" dirty="0"/>
              <a:t>dramatik in pisatelj</a:t>
            </a:r>
            <a:r>
              <a:rPr lang="sl-SI" dirty="0"/>
              <a:t> naj bi umrl na gledališkem odru med </a:t>
            </a:r>
            <a:r>
              <a:rPr lang="sl-SI" dirty="0" smtClean="0"/>
              <a:t>uprizoritvijo svoje lastne </a:t>
            </a:r>
            <a:r>
              <a:rPr lang="sl-SI" dirty="0"/>
              <a:t>drame?</a:t>
            </a:r>
            <a:br>
              <a:rPr lang="sl-SI" dirty="0"/>
            </a:br>
            <a:endParaRPr lang="sl-SI" dirty="0"/>
          </a:p>
        </p:txBody>
      </p:sp>
      <p:sp>
        <p:nvSpPr>
          <p:cNvPr id="10" name="Označba mesta vsebine 2"/>
          <p:cNvSpPr>
            <a:spLocks noGrp="1"/>
          </p:cNvSpPr>
          <p:nvPr>
            <p:ph idx="1"/>
          </p:nvPr>
        </p:nvSpPr>
        <p:spPr>
          <a:xfrm>
            <a:off x="804746" y="2595602"/>
            <a:ext cx="10515600" cy="728004"/>
          </a:xfrm>
        </p:spPr>
        <p:txBody>
          <a:bodyPr/>
          <a:lstStyle/>
          <a:p>
            <a:pPr marL="0" indent="0" algn="ctr">
              <a:buNone/>
            </a:pPr>
            <a:r>
              <a:rPr lang="sl-SI" sz="3200" b="1" dirty="0" err="1" smtClean="0"/>
              <a:t>Molière</a:t>
            </a:r>
            <a:r>
              <a:rPr lang="sl-SI" sz="3200" dirty="0" smtClean="0"/>
              <a:t>  </a:t>
            </a:r>
            <a:r>
              <a:rPr lang="sl-SI" sz="3200" i="1" dirty="0" smtClean="0"/>
              <a:t>(</a:t>
            </a:r>
            <a:r>
              <a:rPr lang="sl-SI" sz="3200" i="1" dirty="0"/>
              <a:t>Jean-Baptiste </a:t>
            </a:r>
            <a:r>
              <a:rPr lang="sl-SI" sz="3200" i="1" dirty="0" err="1" smtClean="0"/>
              <a:t>Poquelin</a:t>
            </a:r>
            <a:r>
              <a:rPr lang="sl-SI" sz="3200" i="1" dirty="0" smtClean="0"/>
              <a:t>- Namišljeni bolnik)</a:t>
            </a:r>
            <a:endParaRPr lang="sl-SI" sz="3200" i="1" dirty="0"/>
          </a:p>
          <a:p>
            <a:pPr algn="ctr"/>
            <a:endParaRPr lang="sl-SI" dirty="0"/>
          </a:p>
        </p:txBody>
      </p:sp>
      <p:pic>
        <p:nvPicPr>
          <p:cNvPr id="11" name="Slika 10"/>
          <p:cNvPicPr>
            <a:picLocks noChangeAspect="1"/>
          </p:cNvPicPr>
          <p:nvPr/>
        </p:nvPicPr>
        <p:blipFill>
          <a:blip r:embed="rId2"/>
          <a:stretch>
            <a:fillRect/>
          </a:stretch>
        </p:blipFill>
        <p:spPr>
          <a:xfrm>
            <a:off x="4545586" y="3533397"/>
            <a:ext cx="3033920" cy="2809875"/>
          </a:xfrm>
          <a:prstGeom prst="rect">
            <a:avLst/>
          </a:prstGeom>
        </p:spPr>
      </p:pic>
    </p:spTree>
    <p:extLst>
      <p:ext uri="{BB962C8B-B14F-4D97-AF65-F5344CB8AC3E}">
        <p14:creationId xmlns:p14="http://schemas.microsoft.com/office/powerpoint/2010/main" val="2854280395"/>
      </p:ext>
    </p:extLst>
  </p:cSld>
  <p:clrMapOvr>
    <a:masterClrMapping/>
  </p:clrMapOvr>
  <p:transition spd="slow">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838200" y="365125"/>
            <a:ext cx="10515600" cy="1325563"/>
          </a:xfrm>
        </p:spPr>
        <p:txBody>
          <a:bodyPr>
            <a:normAutofit/>
          </a:bodyPr>
          <a:lstStyle/>
          <a:p>
            <a:r>
              <a:rPr lang="sl-SI" sz="2800" b="1" dirty="0" smtClean="0"/>
              <a:t>20.</a:t>
            </a:r>
            <a:r>
              <a:rPr lang="sl-SI" sz="2800" dirty="0"/>
              <a:t> Katere </a:t>
            </a:r>
            <a:r>
              <a:rPr lang="sl-SI" sz="2800" b="1" u="sng" dirty="0"/>
              <a:t>živali</a:t>
            </a:r>
            <a:r>
              <a:rPr lang="sl-SI" sz="2800" dirty="0"/>
              <a:t> so </a:t>
            </a:r>
            <a:r>
              <a:rPr lang="sl-SI" sz="2800" b="1" dirty="0"/>
              <a:t> </a:t>
            </a:r>
            <a:r>
              <a:rPr lang="sl-SI" sz="2800" dirty="0"/>
              <a:t>bile </a:t>
            </a:r>
            <a:r>
              <a:rPr lang="sl-SI" sz="2800" dirty="0" smtClean="0"/>
              <a:t>upodobljene izključno le </a:t>
            </a:r>
            <a:r>
              <a:rPr lang="sl-SI" sz="2800" dirty="0"/>
              <a:t>na </a:t>
            </a:r>
            <a:r>
              <a:rPr lang="sl-SI" sz="2800" dirty="0" smtClean="0"/>
              <a:t>kovancih naše bivše </a:t>
            </a:r>
            <a:r>
              <a:rPr lang="sl-SI" sz="2800" dirty="0"/>
              <a:t>valute – tolar (oz. niso na slovenskih evrskih kovancih)?</a:t>
            </a:r>
          </a:p>
        </p:txBody>
      </p:sp>
      <p:sp>
        <p:nvSpPr>
          <p:cNvPr id="7" name="Označba mesta vsebine 2"/>
          <p:cNvSpPr>
            <a:spLocks noGrp="1"/>
          </p:cNvSpPr>
          <p:nvPr>
            <p:ph idx="1"/>
          </p:nvPr>
        </p:nvSpPr>
        <p:spPr>
          <a:xfrm>
            <a:off x="838200" y="1825625"/>
            <a:ext cx="10515600" cy="4351338"/>
          </a:xfrm>
        </p:spPr>
        <p:txBody>
          <a:bodyPr/>
          <a:lstStyle/>
          <a:p>
            <a:pPr marL="0" indent="0">
              <a:buNone/>
            </a:pPr>
            <a:r>
              <a:rPr lang="sl-SI" b="1" u="sng" dirty="0"/>
              <a:t>a) potočna postrv</a:t>
            </a:r>
          </a:p>
          <a:p>
            <a:pPr marL="0" indent="0">
              <a:buNone/>
            </a:pPr>
            <a:r>
              <a:rPr lang="sl-SI" dirty="0"/>
              <a:t>b) lipicanec</a:t>
            </a:r>
          </a:p>
          <a:p>
            <a:pPr marL="0" indent="0">
              <a:buNone/>
            </a:pPr>
            <a:r>
              <a:rPr lang="sl-SI" dirty="0"/>
              <a:t>c) štorklja</a:t>
            </a:r>
          </a:p>
          <a:p>
            <a:pPr marL="0" indent="0">
              <a:buNone/>
            </a:pPr>
            <a:r>
              <a:rPr lang="sl-SI" b="1" u="sng" dirty="0"/>
              <a:t>č) bik</a:t>
            </a:r>
          </a:p>
          <a:p>
            <a:pPr marL="0" indent="0">
              <a:buNone/>
            </a:pPr>
            <a:r>
              <a:rPr lang="sl-SI" b="1" u="sng" dirty="0"/>
              <a:t>d) konj</a:t>
            </a:r>
          </a:p>
          <a:p>
            <a:pPr marL="0" indent="0">
              <a:buNone/>
            </a:pPr>
            <a:r>
              <a:rPr lang="sl-SI" dirty="0"/>
              <a:t>e) ris</a:t>
            </a:r>
          </a:p>
          <a:p>
            <a:endParaRPr lang="sl-SI" dirty="0"/>
          </a:p>
        </p:txBody>
      </p:sp>
    </p:spTree>
    <p:extLst>
      <p:ext uri="{BB962C8B-B14F-4D97-AF65-F5344CB8AC3E}">
        <p14:creationId xmlns:p14="http://schemas.microsoft.com/office/powerpoint/2010/main" val="389891294"/>
      </p:ext>
    </p:extLst>
  </p:cSld>
  <p:clrMapOvr>
    <a:masterClrMapping/>
  </p:clrMapOvr>
  <p:transition spd="slow">
    <p:push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923" y="1594423"/>
            <a:ext cx="2876676" cy="3553541"/>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2580">
            <a:off x="3156072" y="433161"/>
            <a:ext cx="5457825" cy="1809750"/>
          </a:xfrm>
          <a:prstGeom prst="rect">
            <a:avLst/>
          </a:prstGeom>
        </p:spPr>
      </p:pic>
      <p:pic>
        <p:nvPicPr>
          <p:cNvPr id="7" name="Slik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186" y="2914603"/>
            <a:ext cx="4343244" cy="1221997"/>
          </a:xfrm>
          <a:prstGeom prst="rect">
            <a:avLst/>
          </a:prstGeom>
        </p:spPr>
      </p:pic>
      <p:sp>
        <p:nvSpPr>
          <p:cNvPr id="9" name="PoljeZBesedilom 8"/>
          <p:cNvSpPr txBox="1"/>
          <p:nvPr/>
        </p:nvSpPr>
        <p:spPr>
          <a:xfrm>
            <a:off x="1785256" y="5628009"/>
            <a:ext cx="8199455" cy="707886"/>
          </a:xfrm>
          <a:prstGeom prst="rect">
            <a:avLst/>
          </a:prstGeom>
          <a:noFill/>
        </p:spPr>
        <p:txBody>
          <a:bodyPr wrap="square" rtlCol="0">
            <a:spAutoFit/>
          </a:bodyPr>
          <a:lstStyle/>
          <a:p>
            <a:pPr algn="ctr"/>
            <a:r>
              <a:rPr lang="sl-SI" sz="4000" dirty="0">
                <a:latin typeface="Bahnschrift Condensed" panose="020B0502040204020203" pitchFamily="34" charset="0"/>
              </a:rPr>
              <a:t>PAVZA</a:t>
            </a:r>
          </a:p>
        </p:txBody>
      </p:sp>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9607" y="5316291"/>
            <a:ext cx="996038" cy="1357319"/>
          </a:xfrm>
          <a:prstGeom prst="rect">
            <a:avLst/>
          </a:prstGeom>
        </p:spPr>
      </p:pic>
    </p:spTree>
    <p:extLst>
      <p:ext uri="{BB962C8B-B14F-4D97-AF65-F5344CB8AC3E}">
        <p14:creationId xmlns:p14="http://schemas.microsoft.com/office/powerpoint/2010/main" val="3201567207"/>
      </p:ext>
    </p:extLst>
  </p:cSld>
  <p:clrMapOvr>
    <a:masterClrMapping/>
  </p:clrMapOvr>
  <p:transition spd="slow">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923" y="1594423"/>
            <a:ext cx="2876676" cy="3553541"/>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2580">
            <a:off x="3156072" y="433161"/>
            <a:ext cx="5457825" cy="1809750"/>
          </a:xfrm>
          <a:prstGeom prst="rect">
            <a:avLst/>
          </a:prstGeom>
        </p:spPr>
      </p:pic>
      <p:pic>
        <p:nvPicPr>
          <p:cNvPr id="7" name="Slik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186" y="2914603"/>
            <a:ext cx="4343244" cy="1221997"/>
          </a:xfrm>
          <a:prstGeom prst="rect">
            <a:avLst/>
          </a:prstGeom>
        </p:spPr>
      </p:pic>
      <p:sp>
        <p:nvSpPr>
          <p:cNvPr id="9" name="PoljeZBesedilom 8"/>
          <p:cNvSpPr txBox="1"/>
          <p:nvPr/>
        </p:nvSpPr>
        <p:spPr>
          <a:xfrm>
            <a:off x="1594533" y="5506981"/>
            <a:ext cx="8199455" cy="646331"/>
          </a:xfrm>
          <a:prstGeom prst="rect">
            <a:avLst/>
          </a:prstGeom>
          <a:noFill/>
        </p:spPr>
        <p:txBody>
          <a:bodyPr wrap="square" rtlCol="0">
            <a:spAutoFit/>
          </a:bodyPr>
          <a:lstStyle/>
          <a:p>
            <a:pPr algn="ctr"/>
            <a:r>
              <a:rPr lang="sl-SI" sz="3600" dirty="0">
                <a:latin typeface="Bahnschrift Condensed" panose="020B0502040204020203" pitchFamily="34" charset="0"/>
              </a:rPr>
              <a:t>VPRAŠANJA (</a:t>
            </a:r>
            <a:r>
              <a:rPr lang="sl-SI" sz="3600">
                <a:latin typeface="Bahnschrift Condensed" panose="020B0502040204020203" pitchFamily="34" charset="0"/>
              </a:rPr>
              <a:t>DRUGI DEL</a:t>
            </a:r>
            <a:r>
              <a:rPr lang="sl-SI" sz="3600" dirty="0">
                <a:latin typeface="Bahnschrift Condensed" panose="020B0502040204020203" pitchFamily="34" charset="0"/>
              </a:rPr>
              <a:t>)</a:t>
            </a:r>
          </a:p>
        </p:txBody>
      </p:sp>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9607" y="5316291"/>
            <a:ext cx="996038" cy="1357319"/>
          </a:xfrm>
          <a:prstGeom prst="rect">
            <a:avLst/>
          </a:prstGeom>
        </p:spPr>
      </p:pic>
    </p:spTree>
    <p:extLst>
      <p:ext uri="{BB962C8B-B14F-4D97-AF65-F5344CB8AC3E}">
        <p14:creationId xmlns:p14="http://schemas.microsoft.com/office/powerpoint/2010/main" val="4066163190"/>
      </p:ext>
    </p:extLst>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3"/>
          <p:cNvSpPr>
            <a:spLocks noGrp="1"/>
          </p:cNvSpPr>
          <p:nvPr>
            <p:ph type="title"/>
          </p:nvPr>
        </p:nvSpPr>
        <p:spPr>
          <a:xfrm>
            <a:off x="537881" y="365126"/>
            <a:ext cx="11080377" cy="2603985"/>
          </a:xfrm>
        </p:spPr>
        <p:txBody>
          <a:bodyPr>
            <a:normAutofit fontScale="90000"/>
          </a:bodyPr>
          <a:lstStyle/>
          <a:p>
            <a:pPr algn="just"/>
            <a:r>
              <a:rPr lang="sl-SI" sz="4000" b="1" dirty="0" smtClean="0"/>
              <a:t>21.</a:t>
            </a:r>
            <a:r>
              <a:rPr lang="sl-SI" sz="4000" dirty="0" smtClean="0"/>
              <a:t> Kateri </a:t>
            </a:r>
            <a:r>
              <a:rPr lang="sl-SI" sz="4000" b="1" u="sng" dirty="0" smtClean="0"/>
              <a:t>otok</a:t>
            </a:r>
            <a:r>
              <a:rPr lang="sl-SI" sz="4000" dirty="0" smtClean="0"/>
              <a:t> je najbolj gorat otok v Sredozemskem morju, z najvišjim vrhom na 2706 m nadmorske višine? Del države, ki ji pripada danes, je od leta 1768, leto kasneje pa se je prav na tem otoku rodil kasnejši voditelj te države.</a:t>
            </a:r>
            <a:endParaRPr lang="sl-SI" sz="4000" dirty="0"/>
          </a:p>
        </p:txBody>
      </p:sp>
      <p:pic>
        <p:nvPicPr>
          <p:cNvPr id="7" name="Slika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532" y="2969111"/>
            <a:ext cx="5651351" cy="3178885"/>
          </a:xfrm>
          <a:prstGeom prst="rect">
            <a:avLst/>
          </a:prstGeom>
        </p:spPr>
      </p:pic>
      <p:pic>
        <p:nvPicPr>
          <p:cNvPr id="8" name="Slika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0202" y="2969111"/>
            <a:ext cx="4768328" cy="3178885"/>
          </a:xfrm>
          <a:prstGeom prst="rect">
            <a:avLst/>
          </a:prstGeom>
        </p:spPr>
      </p:pic>
    </p:spTree>
    <p:extLst>
      <p:ext uri="{BB962C8B-B14F-4D97-AF65-F5344CB8AC3E}">
        <p14:creationId xmlns:p14="http://schemas.microsoft.com/office/powerpoint/2010/main" val="4140816076"/>
      </p:ext>
    </p:extLst>
  </p:cSld>
  <p:clrMapOvr>
    <a:masterClrMapping/>
  </p:clrMapOvr>
  <p:transition spd="slow">
    <p:push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638287" y="215234"/>
            <a:ext cx="10676069" cy="3238687"/>
          </a:xfrm>
        </p:spPr>
        <p:txBody>
          <a:bodyPr>
            <a:noAutofit/>
          </a:bodyPr>
          <a:lstStyle/>
          <a:p>
            <a:pPr algn="just"/>
            <a:r>
              <a:rPr lang="sl-SI" sz="3000" b="1" dirty="0" smtClean="0"/>
              <a:t>22.</a:t>
            </a:r>
            <a:r>
              <a:rPr lang="sl-SI" sz="3000" dirty="0" smtClean="0"/>
              <a:t> Italijanska igralka in fotografinja Gina </a:t>
            </a:r>
            <a:r>
              <a:rPr lang="sl-SI" sz="3000" dirty="0" err="1" smtClean="0"/>
              <a:t>Lollobrigida</a:t>
            </a:r>
            <a:r>
              <a:rPr lang="sl-SI" sz="3000" dirty="0" smtClean="0"/>
              <a:t> je poznana tudi po svojem dokumentarnem filmu o Fidelu Castru, njen mož pa je bil dolgo časa slovenski zdravnik Milko Škofič. Na letošnjih zimskih olimpijskih igrah v Pekingu je nastopila njena pranečakinja Francesca </a:t>
            </a:r>
            <a:r>
              <a:rPr lang="sl-SI" sz="3000" dirty="0" err="1" smtClean="0"/>
              <a:t>Lollobrigida</a:t>
            </a:r>
            <a:r>
              <a:rPr lang="sl-SI" sz="3000" dirty="0" smtClean="0"/>
              <a:t> in na njih osvojila eno srebrno in eno bronasto medaljo. V katerem </a:t>
            </a:r>
            <a:r>
              <a:rPr lang="sl-SI" sz="3000" b="1" u="sng" dirty="0" smtClean="0"/>
              <a:t>športu</a:t>
            </a:r>
            <a:r>
              <a:rPr lang="sl-SI" sz="3000" dirty="0" smtClean="0"/>
              <a:t> ji je to uspelo, če vemo, da v tem športu tradicionalno na najvišjih mestih prevladujejo Nizozemci, na sporedu ZOI pa je že vse od začetka leta 1924 v Chamonixu?</a:t>
            </a:r>
            <a:endParaRPr lang="sl-SI" sz="3000" dirty="0"/>
          </a:p>
        </p:txBody>
      </p:sp>
      <p:pic>
        <p:nvPicPr>
          <p:cNvPr id="6" name="Slika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9764" y="3539265"/>
            <a:ext cx="2393772" cy="3154889"/>
          </a:xfrm>
          <a:prstGeom prst="rect">
            <a:avLst/>
          </a:prstGeom>
        </p:spPr>
      </p:pic>
      <p:pic>
        <p:nvPicPr>
          <p:cNvPr id="7" name="Slika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1854" y="3539265"/>
            <a:ext cx="4731858" cy="3154122"/>
          </a:xfrm>
          <a:prstGeom prst="rect">
            <a:avLst/>
          </a:prstGeom>
        </p:spPr>
      </p:pic>
    </p:spTree>
    <p:extLst>
      <p:ext uri="{BB962C8B-B14F-4D97-AF65-F5344CB8AC3E}">
        <p14:creationId xmlns:p14="http://schemas.microsoft.com/office/powerpoint/2010/main" val="2554703907"/>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9568"/>
      </p:ext>
    </p:extLst>
  </p:cSld>
  <p:clrMapOvr>
    <a:masterClrMapping/>
  </p:clrMapOvr>
  <mc:AlternateContent xmlns:mc="http://schemas.openxmlformats.org/markup-compatibility/2006" xmlns:p14="http://schemas.microsoft.com/office/powerpoint/2010/main">
    <mc:Choice Requires="p14">
      <p:transition p14:dur="0" advClick="0" advTm="100"/>
    </mc:Choice>
    <mc:Fallback xmlns="">
      <p:transition advClick="0" advTm="1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a:xfrm>
            <a:off x="806824" y="343610"/>
            <a:ext cx="10762129" cy="1325563"/>
          </a:xfrm>
        </p:spPr>
        <p:txBody>
          <a:bodyPr/>
          <a:lstStyle/>
          <a:p>
            <a:r>
              <a:rPr lang="sl-SI" b="1" dirty="0" smtClean="0"/>
              <a:t>23.</a:t>
            </a:r>
            <a:r>
              <a:rPr lang="sl-SI" dirty="0" smtClean="0"/>
              <a:t> Imenujte eksotične </a:t>
            </a:r>
            <a:r>
              <a:rPr lang="sl-SI" b="1" u="sng" dirty="0" smtClean="0"/>
              <a:t>živali</a:t>
            </a:r>
            <a:r>
              <a:rPr lang="sl-SI" dirty="0" smtClean="0"/>
              <a:t> na spodnjih slikah.</a:t>
            </a:r>
            <a:endParaRPr lang="sl-SI" dirty="0"/>
          </a:p>
        </p:txBody>
      </p:sp>
      <p:sp>
        <p:nvSpPr>
          <p:cNvPr id="9" name="PoljeZBesedilom 8"/>
          <p:cNvSpPr txBox="1"/>
          <p:nvPr/>
        </p:nvSpPr>
        <p:spPr>
          <a:xfrm>
            <a:off x="2994628" y="1484388"/>
            <a:ext cx="817581" cy="923330"/>
          </a:xfrm>
          <a:prstGeom prst="rect">
            <a:avLst/>
          </a:prstGeom>
          <a:noFill/>
        </p:spPr>
        <p:txBody>
          <a:bodyPr wrap="square" rtlCol="0">
            <a:spAutoFit/>
          </a:bodyPr>
          <a:lstStyle/>
          <a:p>
            <a:r>
              <a:rPr lang="sl-SI" sz="5400" dirty="0" smtClean="0"/>
              <a:t>A)</a:t>
            </a:r>
            <a:endParaRPr lang="sl-SI" sz="5400" dirty="0"/>
          </a:p>
        </p:txBody>
      </p:sp>
      <p:sp>
        <p:nvSpPr>
          <p:cNvPr id="10" name="PoljeZBesedilom 9"/>
          <p:cNvSpPr txBox="1"/>
          <p:nvPr/>
        </p:nvSpPr>
        <p:spPr>
          <a:xfrm>
            <a:off x="8938228" y="1481713"/>
            <a:ext cx="817581" cy="923330"/>
          </a:xfrm>
          <a:prstGeom prst="rect">
            <a:avLst/>
          </a:prstGeom>
          <a:noFill/>
        </p:spPr>
        <p:txBody>
          <a:bodyPr wrap="square" rtlCol="0">
            <a:spAutoFit/>
          </a:bodyPr>
          <a:lstStyle/>
          <a:p>
            <a:r>
              <a:rPr lang="sl-SI" sz="5400" dirty="0" smtClean="0"/>
              <a:t>B)</a:t>
            </a:r>
            <a:endParaRPr lang="sl-SI" sz="5400" dirty="0"/>
          </a:p>
        </p:txBody>
      </p:sp>
      <p:pic>
        <p:nvPicPr>
          <p:cNvPr id="11" name="Slika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839" y="2502579"/>
            <a:ext cx="5385161" cy="3591629"/>
          </a:xfrm>
          <a:prstGeom prst="rect">
            <a:avLst/>
          </a:prstGeom>
        </p:spPr>
      </p:pic>
      <p:pic>
        <p:nvPicPr>
          <p:cNvPr id="12" name="Slika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900" y="2502579"/>
            <a:ext cx="5387444" cy="3591629"/>
          </a:xfrm>
          <a:prstGeom prst="rect">
            <a:avLst/>
          </a:prstGeom>
        </p:spPr>
      </p:pic>
    </p:spTree>
    <p:extLst>
      <p:ext uri="{BB962C8B-B14F-4D97-AF65-F5344CB8AC3E}">
        <p14:creationId xmlns:p14="http://schemas.microsoft.com/office/powerpoint/2010/main" val="1610778389"/>
      </p:ext>
    </p:extLst>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jeZBesedilom 4"/>
          <p:cNvSpPr txBox="1"/>
          <p:nvPr/>
        </p:nvSpPr>
        <p:spPr>
          <a:xfrm>
            <a:off x="2642121" y="728183"/>
            <a:ext cx="817581" cy="923330"/>
          </a:xfrm>
          <a:prstGeom prst="rect">
            <a:avLst/>
          </a:prstGeom>
          <a:noFill/>
        </p:spPr>
        <p:txBody>
          <a:bodyPr wrap="square" rtlCol="0">
            <a:spAutoFit/>
          </a:bodyPr>
          <a:lstStyle/>
          <a:p>
            <a:r>
              <a:rPr lang="sl-SI" sz="5400" dirty="0" smtClean="0"/>
              <a:t>C)</a:t>
            </a:r>
            <a:endParaRPr lang="sl-SI" sz="5400" dirty="0"/>
          </a:p>
        </p:txBody>
      </p:sp>
      <p:sp>
        <p:nvSpPr>
          <p:cNvPr id="6" name="PoljeZBesedilom 5"/>
          <p:cNvSpPr txBox="1"/>
          <p:nvPr/>
        </p:nvSpPr>
        <p:spPr>
          <a:xfrm>
            <a:off x="8332215" y="728183"/>
            <a:ext cx="817581" cy="923330"/>
          </a:xfrm>
          <a:prstGeom prst="rect">
            <a:avLst/>
          </a:prstGeom>
          <a:noFill/>
        </p:spPr>
        <p:txBody>
          <a:bodyPr wrap="square" rtlCol="0">
            <a:spAutoFit/>
          </a:bodyPr>
          <a:lstStyle/>
          <a:p>
            <a:r>
              <a:rPr lang="sl-SI" sz="5400" dirty="0" smtClean="0"/>
              <a:t>D)</a:t>
            </a:r>
            <a:endParaRPr lang="sl-SI" sz="5400" dirty="0"/>
          </a:p>
        </p:txBody>
      </p:sp>
      <p:pic>
        <p:nvPicPr>
          <p:cNvPr id="7" name="Slika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290" y="1975369"/>
            <a:ext cx="4167244" cy="4167244"/>
          </a:xfrm>
          <a:prstGeom prst="rect">
            <a:avLst/>
          </a:prstGeom>
        </p:spPr>
      </p:pic>
      <p:pic>
        <p:nvPicPr>
          <p:cNvPr id="8" name="Slika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0304" y="2111857"/>
            <a:ext cx="5841402" cy="3894267"/>
          </a:xfrm>
          <a:prstGeom prst="rect">
            <a:avLst/>
          </a:prstGeom>
        </p:spPr>
      </p:pic>
    </p:spTree>
    <p:extLst>
      <p:ext uri="{BB962C8B-B14F-4D97-AF65-F5344CB8AC3E}">
        <p14:creationId xmlns:p14="http://schemas.microsoft.com/office/powerpoint/2010/main" val="3823741796"/>
      </p:ext>
    </p:extLst>
  </p:cSld>
  <p:clrMapOvr>
    <a:masterClrMapping/>
  </p:clrMapOvr>
  <p:transition spd="slow">
    <p:push di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1429870" y="214513"/>
            <a:ext cx="9112624" cy="1227010"/>
          </a:xfrm>
        </p:spPr>
        <p:txBody>
          <a:bodyPr>
            <a:normAutofit fontScale="90000"/>
          </a:bodyPr>
          <a:lstStyle/>
          <a:p>
            <a:pPr algn="just"/>
            <a:r>
              <a:rPr lang="sl-SI" b="1" dirty="0" smtClean="0"/>
              <a:t>24. </a:t>
            </a:r>
            <a:r>
              <a:rPr lang="sl-SI" dirty="0" smtClean="0"/>
              <a:t>Kako se imenuje slovensko visokogorsko </a:t>
            </a:r>
            <a:r>
              <a:rPr lang="sl-SI" b="1" u="sng" dirty="0" smtClean="0"/>
              <a:t>smučišče</a:t>
            </a:r>
            <a:r>
              <a:rPr lang="sl-SI" dirty="0" smtClean="0"/>
              <a:t> na spodnjih fotografijah?</a:t>
            </a:r>
            <a:endParaRPr lang="sl-SI" dirty="0"/>
          </a:p>
        </p:txBody>
      </p:sp>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2488" y="1549099"/>
            <a:ext cx="3255984" cy="2441988"/>
          </a:xfrm>
          <a:prstGeom prst="rect">
            <a:avLst/>
          </a:prstGeom>
        </p:spPr>
      </p:pic>
      <p:pic>
        <p:nvPicPr>
          <p:cNvPr id="6" name="Slik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6182" y="1549099"/>
            <a:ext cx="3255985" cy="2441989"/>
          </a:xfrm>
          <a:prstGeom prst="rect">
            <a:avLst/>
          </a:prstGeom>
        </p:spPr>
      </p:pic>
      <p:pic>
        <p:nvPicPr>
          <p:cNvPr id="7" name="Slik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3248" y="4098663"/>
            <a:ext cx="3245224" cy="2433918"/>
          </a:xfrm>
          <a:prstGeom prst="rect">
            <a:avLst/>
          </a:prstGeom>
        </p:spPr>
      </p:pic>
      <p:pic>
        <p:nvPicPr>
          <p:cNvPr id="8" name="Slika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6182" y="4098663"/>
            <a:ext cx="3266745" cy="2433918"/>
          </a:xfrm>
          <a:prstGeom prst="rect">
            <a:avLst/>
          </a:prstGeom>
        </p:spPr>
      </p:pic>
    </p:spTree>
    <p:extLst>
      <p:ext uri="{BB962C8B-B14F-4D97-AF65-F5344CB8AC3E}">
        <p14:creationId xmlns:p14="http://schemas.microsoft.com/office/powerpoint/2010/main" val="1194365969"/>
      </p:ext>
    </p:extLst>
  </p:cSld>
  <p:clrMapOvr>
    <a:masterClrMapping/>
  </p:clrMapOvr>
  <p:transition spd="slow">
    <p:push di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p:cNvSpPr txBox="1"/>
          <p:nvPr/>
        </p:nvSpPr>
        <p:spPr>
          <a:xfrm>
            <a:off x="7444292" y="3017296"/>
            <a:ext cx="3593054" cy="769441"/>
          </a:xfrm>
          <a:prstGeom prst="rect">
            <a:avLst/>
          </a:prstGeom>
          <a:noFill/>
        </p:spPr>
        <p:txBody>
          <a:bodyPr wrap="square" rtlCol="0">
            <a:spAutoFit/>
          </a:bodyPr>
          <a:lstStyle/>
          <a:p>
            <a:pPr algn="ctr"/>
            <a:r>
              <a:rPr lang="sl-SI" sz="2400" b="1" dirty="0" smtClean="0"/>
              <a:t/>
            </a:r>
            <a:br>
              <a:rPr lang="sl-SI" sz="2400" b="1" dirty="0" smtClean="0"/>
            </a:br>
            <a:endParaRPr lang="sl-SI" sz="2000" dirty="0"/>
          </a:p>
        </p:txBody>
      </p:sp>
      <p:sp>
        <p:nvSpPr>
          <p:cNvPr id="6" name="Naslov 1"/>
          <p:cNvSpPr>
            <a:spLocks noGrp="1"/>
          </p:cNvSpPr>
          <p:nvPr>
            <p:ph type="title"/>
          </p:nvPr>
        </p:nvSpPr>
        <p:spPr>
          <a:xfrm>
            <a:off x="871368" y="257547"/>
            <a:ext cx="10482431" cy="3324749"/>
          </a:xfrm>
        </p:spPr>
        <p:txBody>
          <a:bodyPr>
            <a:normAutofit/>
          </a:bodyPr>
          <a:lstStyle/>
          <a:p>
            <a:pPr algn="just"/>
            <a:r>
              <a:rPr lang="sl-SI" sz="3600" b="1" dirty="0" smtClean="0"/>
              <a:t>25.</a:t>
            </a:r>
            <a:r>
              <a:rPr lang="sl-SI" sz="3600" dirty="0" smtClean="0"/>
              <a:t> Kako se imenuje zeleni </a:t>
            </a:r>
            <a:r>
              <a:rPr lang="sl-SI" sz="3600" b="1" u="sng" dirty="0" smtClean="0"/>
              <a:t>mineral</a:t>
            </a:r>
            <a:r>
              <a:rPr lang="sl-SI" sz="3600" dirty="0" smtClean="0"/>
              <a:t>, katerega poznano nahajališče je na Goričkem v kraju Grad, tudi na območju Doživljajskega parka </a:t>
            </a:r>
            <a:r>
              <a:rPr lang="sl-SI" sz="3600" dirty="0" err="1" smtClean="0"/>
              <a:t>Vulkanija</a:t>
            </a:r>
            <a:r>
              <a:rPr lang="sl-SI" sz="3600" dirty="0" smtClean="0"/>
              <a:t>? Po kemijski strukturi je </a:t>
            </a:r>
            <a:r>
              <a:rPr lang="sl-SI" sz="3600" dirty="0"/>
              <a:t>magnezijev-železov silikat (</a:t>
            </a:r>
            <a:r>
              <a:rPr lang="sl-SI" sz="3600" dirty="0" err="1" smtClean="0"/>
              <a:t>Mg,Fe</a:t>
            </a:r>
            <a:r>
              <a:rPr lang="sl-SI" sz="3600" dirty="0" smtClean="0"/>
              <a:t>)</a:t>
            </a:r>
            <a:r>
              <a:rPr lang="sl-SI" sz="3600" baseline="-25000" dirty="0" smtClean="0"/>
              <a:t>2</a:t>
            </a:r>
            <a:r>
              <a:rPr lang="sl-SI" sz="3600" dirty="0" smtClean="0"/>
              <a:t>SiO</a:t>
            </a:r>
            <a:r>
              <a:rPr lang="sl-SI" sz="3600" baseline="-25000" dirty="0" smtClean="0"/>
              <a:t>4</a:t>
            </a:r>
            <a:r>
              <a:rPr lang="sl-SI" sz="3600" dirty="0" smtClean="0"/>
              <a:t>, precej pa ga je v zgodovini oboževala Kleopatra, ki ga je imela celo rajši kot smaragde.</a:t>
            </a:r>
            <a:endParaRPr lang="sl-SI" sz="3600" dirty="0"/>
          </a:p>
        </p:txBody>
      </p:sp>
      <p:pic>
        <p:nvPicPr>
          <p:cNvPr id="7" name="Slika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418" y="3582296"/>
            <a:ext cx="8290224" cy="2961807"/>
          </a:xfrm>
          <a:prstGeom prst="rect">
            <a:avLst/>
          </a:prstGeom>
        </p:spPr>
      </p:pic>
    </p:spTree>
    <p:extLst>
      <p:ext uri="{BB962C8B-B14F-4D97-AF65-F5344CB8AC3E}">
        <p14:creationId xmlns:p14="http://schemas.microsoft.com/office/powerpoint/2010/main" val="204106323"/>
      </p:ext>
    </p:extLst>
  </p:cSld>
  <p:clrMapOvr>
    <a:masterClrMapping/>
  </p:clrMapOvr>
  <p:transition spd="slow">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838200" y="365125"/>
            <a:ext cx="10515600" cy="3604447"/>
          </a:xfrm>
        </p:spPr>
        <p:txBody>
          <a:bodyPr>
            <a:normAutofit/>
          </a:bodyPr>
          <a:lstStyle/>
          <a:p>
            <a:pPr algn="just"/>
            <a:r>
              <a:rPr lang="sl-SI" sz="3600" b="1" dirty="0" smtClean="0"/>
              <a:t>26.</a:t>
            </a:r>
            <a:r>
              <a:rPr lang="sl-SI" sz="3600" dirty="0" smtClean="0"/>
              <a:t> Kasneje ji je bilo ime </a:t>
            </a:r>
            <a:r>
              <a:rPr lang="sl-SI" sz="3600" dirty="0" err="1" smtClean="0"/>
              <a:t>Rebecca</a:t>
            </a:r>
            <a:r>
              <a:rPr lang="sl-SI" sz="3600" dirty="0" smtClean="0"/>
              <a:t> </a:t>
            </a:r>
            <a:r>
              <a:rPr lang="sl-SI" sz="3600" dirty="0" err="1" smtClean="0"/>
              <a:t>Rolfe</a:t>
            </a:r>
            <a:r>
              <a:rPr lang="sl-SI" sz="3600" dirty="0" smtClean="0"/>
              <a:t>, njeno prvotno ime pa je tudi naslov enega izmed redkih Disneyjevih risanih filmov, ki je bil ustvarjen po resnični zgodovinski zgodbi (v času t. i. Disneyjeve renesanse). V njem se slišita pesmi </a:t>
            </a:r>
            <a:r>
              <a:rPr lang="sl-SI" sz="3600" dirty="0" err="1" smtClean="0"/>
              <a:t>Colors</a:t>
            </a:r>
            <a:r>
              <a:rPr lang="sl-SI" sz="3600" dirty="0" smtClean="0"/>
              <a:t> </a:t>
            </a:r>
            <a:r>
              <a:rPr lang="sl-SI" sz="3600" dirty="0" err="1" smtClean="0"/>
              <a:t>of</a:t>
            </a:r>
            <a:r>
              <a:rPr lang="sl-SI" sz="3600" dirty="0" smtClean="0"/>
              <a:t> </a:t>
            </a:r>
            <a:r>
              <a:rPr lang="sl-SI" sz="3600" dirty="0" err="1" smtClean="0"/>
              <a:t>the</a:t>
            </a:r>
            <a:r>
              <a:rPr lang="sl-SI" sz="3600" dirty="0" smtClean="0"/>
              <a:t> </a:t>
            </a:r>
            <a:r>
              <a:rPr lang="sl-SI" sz="3600" dirty="0" err="1" smtClean="0"/>
              <a:t>Wind</a:t>
            </a:r>
            <a:r>
              <a:rPr lang="sl-SI" sz="3600" dirty="0" smtClean="0"/>
              <a:t> in </a:t>
            </a:r>
            <a:r>
              <a:rPr lang="sl-SI" sz="3600" dirty="0" err="1" smtClean="0"/>
              <a:t>If</a:t>
            </a:r>
            <a:r>
              <a:rPr lang="sl-SI" sz="3600" dirty="0" smtClean="0"/>
              <a:t> I Never </a:t>
            </a:r>
            <a:r>
              <a:rPr lang="sl-SI" sz="3600" dirty="0" err="1" smtClean="0"/>
              <a:t>Knew</a:t>
            </a:r>
            <a:r>
              <a:rPr lang="sl-SI" sz="3600" dirty="0" smtClean="0"/>
              <a:t> </a:t>
            </a:r>
            <a:r>
              <a:rPr lang="sl-SI" sz="3600" dirty="0" err="1" smtClean="0"/>
              <a:t>You</a:t>
            </a:r>
            <a:r>
              <a:rPr lang="sl-SI" sz="3600" dirty="0" smtClean="0"/>
              <a:t>. Kakšen je </a:t>
            </a:r>
            <a:r>
              <a:rPr lang="sl-SI" sz="3600" b="1" u="sng" dirty="0" smtClean="0"/>
              <a:t>naslov</a:t>
            </a:r>
            <a:r>
              <a:rPr lang="sl-SI" sz="3600" dirty="0" smtClean="0"/>
              <a:t> tega risanega filma?</a:t>
            </a:r>
            <a:endParaRPr lang="sl-SI" sz="3600" dirty="0"/>
          </a:p>
        </p:txBody>
      </p:sp>
    </p:spTree>
    <p:extLst>
      <p:ext uri="{BB962C8B-B14F-4D97-AF65-F5344CB8AC3E}">
        <p14:creationId xmlns:p14="http://schemas.microsoft.com/office/powerpoint/2010/main" val="2722608359"/>
      </p:ext>
    </p:extLst>
  </p:cSld>
  <p:clrMapOvr>
    <a:masterClrMapping/>
  </p:clrMapOvr>
  <p:transition spd="slow">
    <p:push di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1867350" y="207264"/>
            <a:ext cx="8015344" cy="812257"/>
          </a:xfrm>
        </p:spPr>
        <p:txBody>
          <a:bodyPr/>
          <a:lstStyle/>
          <a:p>
            <a:r>
              <a:rPr lang="sl-SI" b="1" dirty="0" smtClean="0"/>
              <a:t>27.</a:t>
            </a:r>
            <a:r>
              <a:rPr lang="sl-SI" dirty="0" smtClean="0"/>
              <a:t> Kdo je </a:t>
            </a:r>
            <a:r>
              <a:rPr lang="sl-SI" b="1" u="sng" dirty="0" smtClean="0"/>
              <a:t>avtor</a:t>
            </a:r>
            <a:r>
              <a:rPr lang="sl-SI" dirty="0" smtClean="0"/>
              <a:t> vseh spodnjih slik?</a:t>
            </a:r>
            <a:endParaRPr lang="sl-SI" dirty="0"/>
          </a:p>
        </p:txBody>
      </p:sp>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0733" y="1021977"/>
            <a:ext cx="3536989" cy="2752220"/>
          </a:xfrm>
          <a:prstGeom prst="rect">
            <a:avLst/>
          </a:prstGeom>
        </p:spPr>
      </p:pic>
      <p:pic>
        <p:nvPicPr>
          <p:cNvPr id="6" name="Slik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1260" y="1019521"/>
            <a:ext cx="3789722" cy="2757133"/>
          </a:xfrm>
          <a:prstGeom prst="rect">
            <a:avLst/>
          </a:prstGeom>
        </p:spPr>
      </p:pic>
      <p:pic>
        <p:nvPicPr>
          <p:cNvPr id="7" name="Slik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0732" y="3939037"/>
            <a:ext cx="3536989" cy="2645668"/>
          </a:xfrm>
          <a:prstGeom prst="rect">
            <a:avLst/>
          </a:prstGeom>
        </p:spPr>
      </p:pic>
      <p:pic>
        <p:nvPicPr>
          <p:cNvPr id="8" name="Slika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5022" y="3939037"/>
            <a:ext cx="3795960" cy="2645668"/>
          </a:xfrm>
          <a:prstGeom prst="rect">
            <a:avLst/>
          </a:prstGeom>
        </p:spPr>
      </p:pic>
    </p:spTree>
    <p:extLst>
      <p:ext uri="{BB962C8B-B14F-4D97-AF65-F5344CB8AC3E}">
        <p14:creationId xmlns:p14="http://schemas.microsoft.com/office/powerpoint/2010/main" val="2285249470"/>
      </p:ext>
    </p:extLst>
  </p:cSld>
  <p:clrMapOvr>
    <a:masterClrMapping/>
  </p:clrMapOvr>
  <p:transition spd="slow">
    <p:push di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795169" y="268307"/>
            <a:ext cx="10515600" cy="3088080"/>
          </a:xfrm>
        </p:spPr>
        <p:txBody>
          <a:bodyPr>
            <a:normAutofit fontScale="90000"/>
          </a:bodyPr>
          <a:lstStyle/>
          <a:p>
            <a:pPr algn="just"/>
            <a:r>
              <a:rPr lang="sl-SI" sz="3600" b="1" dirty="0" smtClean="0"/>
              <a:t>28.</a:t>
            </a:r>
            <a:r>
              <a:rPr lang="sl-SI" sz="3600" dirty="0" smtClean="0"/>
              <a:t> Katera </a:t>
            </a:r>
            <a:r>
              <a:rPr lang="sl-SI" sz="3600" b="1" u="sng" dirty="0" smtClean="0"/>
              <a:t>pisateljica</a:t>
            </a:r>
            <a:r>
              <a:rPr lang="sl-SI" sz="3600" dirty="0" smtClean="0"/>
              <a:t> je poučevala angleščino v portugalskem Portu, se tam poročila z domačinom, rodila hči, po ločitvi pa se kot mati samohranilka preselila na Škotsko v </a:t>
            </a:r>
            <a:r>
              <a:rPr lang="sl-SI" sz="3600" dirty="0" err="1" smtClean="0"/>
              <a:t>Edinburgh</a:t>
            </a:r>
            <a:r>
              <a:rPr lang="sl-SI" sz="3600" dirty="0" smtClean="0"/>
              <a:t>, kjer je živela na državni socialni podpori do izida svoje knjige, ki ji je popolnoma spremenil življenje? Glavnega junaka te knjige je poimenovala po fantu, ki ga je nekoč srečala na vlaku.</a:t>
            </a:r>
            <a:endParaRPr lang="sl-SI" sz="3600" dirty="0"/>
          </a:p>
        </p:txBody>
      </p:sp>
      <p:pic>
        <p:nvPicPr>
          <p:cNvPr id="6" name="Slika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5920" y="3563645"/>
            <a:ext cx="4313816" cy="2877315"/>
          </a:xfrm>
          <a:prstGeom prst="rect">
            <a:avLst/>
          </a:prstGeom>
        </p:spPr>
      </p:pic>
      <p:pic>
        <p:nvPicPr>
          <p:cNvPr id="7" name="Slika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1122" y="3563644"/>
            <a:ext cx="3836420" cy="2877315"/>
          </a:xfrm>
          <a:prstGeom prst="rect">
            <a:avLst/>
          </a:prstGeom>
        </p:spPr>
      </p:pic>
    </p:spTree>
    <p:extLst>
      <p:ext uri="{BB962C8B-B14F-4D97-AF65-F5344CB8AC3E}">
        <p14:creationId xmlns:p14="http://schemas.microsoft.com/office/powerpoint/2010/main" val="40289605"/>
      </p:ext>
    </p:extLst>
  </p:cSld>
  <p:clrMapOvr>
    <a:masterClrMapping/>
  </p:clrMapOvr>
  <p:transition spd="slow">
    <p:push di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38200" y="365124"/>
            <a:ext cx="10515600" cy="2614743"/>
          </a:xfrm>
        </p:spPr>
        <p:txBody>
          <a:bodyPr>
            <a:normAutofit fontScale="90000"/>
          </a:bodyPr>
          <a:lstStyle/>
          <a:p>
            <a:pPr algn="just"/>
            <a:r>
              <a:rPr lang="sl-SI" sz="3200" b="1" dirty="0" smtClean="0"/>
              <a:t>29.</a:t>
            </a:r>
            <a:r>
              <a:rPr lang="sl-SI" sz="3200" dirty="0" smtClean="0"/>
              <a:t> Katera družinska </a:t>
            </a:r>
            <a:r>
              <a:rPr lang="sl-SI" sz="3200" b="1" u="sng" dirty="0" smtClean="0"/>
              <a:t>glasbena skupina</a:t>
            </a:r>
            <a:r>
              <a:rPr lang="sl-SI" sz="3200" dirty="0" smtClean="0"/>
              <a:t> je izvorno iz ZDA, a je zmeraj nastopala večinoma po Evropi, kjer je potovala z dvonadstropnim avtobusom in bivalnim čolnom? V Sloveniji je nastopila trikrat, v letih 1996, 1997 in 1998, napolnila je tudi Plečnikov bežigrajski nogometni stadion. Njene najbolj znane pesmi so An Angel, I </a:t>
            </a:r>
            <a:r>
              <a:rPr lang="sl-SI" sz="3200" dirty="0" err="1" smtClean="0"/>
              <a:t>Can‘t</a:t>
            </a:r>
            <a:r>
              <a:rPr lang="sl-SI" sz="3200" dirty="0" smtClean="0"/>
              <a:t> </a:t>
            </a:r>
            <a:r>
              <a:rPr lang="sl-SI" sz="3200" dirty="0" err="1" smtClean="0"/>
              <a:t>Help</a:t>
            </a:r>
            <a:r>
              <a:rPr lang="sl-SI" sz="3200" dirty="0" smtClean="0"/>
              <a:t> </a:t>
            </a:r>
            <a:r>
              <a:rPr lang="sl-SI" sz="3200" dirty="0" err="1" smtClean="0"/>
              <a:t>Myself</a:t>
            </a:r>
            <a:r>
              <a:rPr lang="sl-SI" sz="3200" dirty="0"/>
              <a:t>,</a:t>
            </a:r>
            <a:r>
              <a:rPr lang="sl-SI" sz="3200" dirty="0" smtClean="0"/>
              <a:t> </a:t>
            </a:r>
            <a:r>
              <a:rPr lang="sl-SI" sz="3200" dirty="0" err="1" smtClean="0"/>
              <a:t>Fell</a:t>
            </a:r>
            <a:r>
              <a:rPr lang="sl-SI" sz="3200" dirty="0" smtClean="0"/>
              <a:t> in Love </a:t>
            </a:r>
            <a:r>
              <a:rPr lang="sl-SI" sz="3200" dirty="0" err="1" smtClean="0"/>
              <a:t>With</a:t>
            </a:r>
            <a:r>
              <a:rPr lang="sl-SI" sz="3200" dirty="0" smtClean="0"/>
              <a:t> An </a:t>
            </a:r>
            <a:r>
              <a:rPr lang="sl-SI" sz="3200" dirty="0" err="1" smtClean="0"/>
              <a:t>Alien</a:t>
            </a:r>
            <a:r>
              <a:rPr lang="sl-SI" sz="3200" dirty="0" smtClean="0"/>
              <a:t> in Santa Maria.</a:t>
            </a:r>
            <a:endParaRPr lang="sl-SI" sz="3200" b="1" u="sng" dirty="0"/>
          </a:p>
        </p:txBody>
      </p:sp>
      <p:pic>
        <p:nvPicPr>
          <p:cNvPr id="6" name="Slika 5"/>
          <p:cNvPicPr>
            <a:picLocks noChangeAspect="1"/>
          </p:cNvPicPr>
          <p:nvPr/>
        </p:nvPicPr>
        <p:blipFill>
          <a:blip r:embed="rId2"/>
          <a:stretch>
            <a:fillRect/>
          </a:stretch>
        </p:blipFill>
        <p:spPr>
          <a:xfrm>
            <a:off x="3539265" y="3087336"/>
            <a:ext cx="5708773" cy="3351116"/>
          </a:xfrm>
          <a:prstGeom prst="rect">
            <a:avLst/>
          </a:prstGeom>
        </p:spPr>
      </p:pic>
    </p:spTree>
    <p:extLst>
      <p:ext uri="{BB962C8B-B14F-4D97-AF65-F5344CB8AC3E}">
        <p14:creationId xmlns:p14="http://schemas.microsoft.com/office/powerpoint/2010/main" val="3152181834"/>
      </p:ext>
    </p:extLst>
  </p:cSld>
  <p:clrMapOvr>
    <a:masterClrMapping/>
  </p:clrMapOvr>
  <p:transition spd="slow">
    <p:push di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p:cNvSpPr txBox="1"/>
          <p:nvPr/>
        </p:nvSpPr>
        <p:spPr>
          <a:xfrm>
            <a:off x="645459" y="322729"/>
            <a:ext cx="10596282" cy="6001643"/>
          </a:xfrm>
          <a:prstGeom prst="rect">
            <a:avLst/>
          </a:prstGeom>
          <a:noFill/>
        </p:spPr>
        <p:txBody>
          <a:bodyPr wrap="square" rtlCol="0">
            <a:spAutoFit/>
          </a:bodyPr>
          <a:lstStyle/>
          <a:p>
            <a:r>
              <a:rPr lang="sl-SI" sz="4400" b="1" dirty="0" smtClean="0"/>
              <a:t>30.</a:t>
            </a:r>
            <a:r>
              <a:rPr lang="sl-SI" dirty="0" smtClean="0"/>
              <a:t/>
            </a:r>
            <a:br>
              <a:rPr lang="sl-SI" dirty="0" smtClean="0"/>
            </a:br>
            <a:r>
              <a:rPr lang="sl-SI" sz="4000" dirty="0" smtClean="0"/>
              <a:t/>
            </a:r>
            <a:br>
              <a:rPr lang="sl-SI" sz="4000" dirty="0" smtClean="0"/>
            </a:br>
            <a:r>
              <a:rPr lang="sl-SI" sz="3000" b="1" dirty="0" smtClean="0"/>
              <a:t>A)</a:t>
            </a:r>
            <a:r>
              <a:rPr lang="sl-SI" sz="3000" dirty="0" smtClean="0"/>
              <a:t> Kateri od doslej znanih </a:t>
            </a:r>
            <a:r>
              <a:rPr lang="sl-SI" sz="3000" b="1" u="sng" dirty="0" smtClean="0"/>
              <a:t>kemijskih elementov</a:t>
            </a:r>
            <a:r>
              <a:rPr lang="sl-SI" sz="3000" dirty="0" smtClean="0"/>
              <a:t>, kovina z vrstnim številom 74, ima najvišjo temperaturo tališča (3422 °C) in vrelišča (5930 °C) med vsemi? Zaradi teh lastnosti je uporabljen tudi kot material za žarilne nitke v žarnicah.</a:t>
            </a:r>
            <a:br>
              <a:rPr lang="sl-SI" sz="3000" dirty="0" smtClean="0"/>
            </a:br>
            <a:r>
              <a:rPr lang="sl-SI" sz="3000" dirty="0" smtClean="0"/>
              <a:t/>
            </a:r>
            <a:br>
              <a:rPr lang="sl-SI" sz="3000" dirty="0" smtClean="0"/>
            </a:br>
            <a:r>
              <a:rPr lang="sl-SI" sz="3000" b="1" dirty="0" smtClean="0"/>
              <a:t>B)</a:t>
            </a:r>
            <a:r>
              <a:rPr lang="sl-SI" sz="3000" dirty="0" smtClean="0"/>
              <a:t> Komercialna programska oprema </a:t>
            </a:r>
            <a:r>
              <a:rPr lang="sl-SI" sz="3000" dirty="0" err="1" smtClean="0"/>
              <a:t>Mathematica</a:t>
            </a:r>
            <a:r>
              <a:rPr lang="sl-SI" sz="3000" dirty="0" smtClean="0"/>
              <a:t> (kot popularni računalniški program za reševanje matematično-naravoslovnih problemov) ima na začetku svojega polnega imena tudi začetek naziva podjetja, ki je obenem ime programskega jezika programa ter tudi priimek ustanovitelja podjetja. Navedite ta </a:t>
            </a:r>
            <a:r>
              <a:rPr lang="sl-SI" sz="3000" b="1" u="sng" dirty="0" smtClean="0"/>
              <a:t>priimek</a:t>
            </a:r>
            <a:r>
              <a:rPr lang="sl-SI" sz="3000" dirty="0" smtClean="0"/>
              <a:t>.</a:t>
            </a:r>
            <a:endParaRPr lang="sl-SI" sz="3000" b="1" dirty="0"/>
          </a:p>
        </p:txBody>
      </p:sp>
    </p:spTree>
    <p:extLst>
      <p:ext uri="{BB962C8B-B14F-4D97-AF65-F5344CB8AC3E}">
        <p14:creationId xmlns:p14="http://schemas.microsoft.com/office/powerpoint/2010/main" val="344748729"/>
      </p:ext>
    </p:extLst>
  </p:cSld>
  <p:clrMapOvr>
    <a:masterClrMapping/>
  </p:clrMapOvr>
  <p:transition spd="slow">
    <p:push dir="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975607" y="117700"/>
            <a:ext cx="10515600" cy="3034291"/>
          </a:xfrm>
        </p:spPr>
        <p:txBody>
          <a:bodyPr>
            <a:normAutofit fontScale="90000"/>
          </a:bodyPr>
          <a:lstStyle/>
          <a:p>
            <a:pPr algn="just"/>
            <a:r>
              <a:rPr lang="sl-SI" b="1" dirty="0" smtClean="0"/>
              <a:t>31. </a:t>
            </a:r>
            <a:r>
              <a:rPr lang="sl-SI" dirty="0" smtClean="0"/>
              <a:t>Na katerem </a:t>
            </a:r>
            <a:r>
              <a:rPr lang="sl-SI" b="1" u="sng" dirty="0" smtClean="0"/>
              <a:t>polotoku</a:t>
            </a:r>
            <a:r>
              <a:rPr lang="sl-SI" dirty="0" smtClean="0"/>
              <a:t> se nahajajo zalite kraške jame </a:t>
            </a:r>
            <a:r>
              <a:rPr lang="sl-SI" dirty="0" err="1" smtClean="0"/>
              <a:t>cenote</a:t>
            </a:r>
            <a:r>
              <a:rPr lang="sl-SI" dirty="0" smtClean="0"/>
              <a:t>, piramide v </a:t>
            </a:r>
            <a:r>
              <a:rPr lang="sl-SI" dirty="0" err="1" smtClean="0"/>
              <a:t>Chichen</a:t>
            </a:r>
            <a:r>
              <a:rPr lang="sl-SI" dirty="0" smtClean="0"/>
              <a:t> </a:t>
            </a:r>
            <a:r>
              <a:rPr lang="sl-SI" dirty="0" err="1" smtClean="0"/>
              <a:t>Itzi</a:t>
            </a:r>
            <a:r>
              <a:rPr lang="sl-SI" dirty="0" smtClean="0"/>
              <a:t> in letovišče Cancún s peščenimi plažami? Namig: enako se je imenovala nekdanja znana slovenska diskoteka.</a:t>
            </a:r>
            <a:endParaRPr lang="sl-SI" dirty="0"/>
          </a:p>
        </p:txBody>
      </p:sp>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155" y="3228490"/>
            <a:ext cx="1871831" cy="2805407"/>
          </a:xfrm>
          <a:prstGeom prst="rect">
            <a:avLst/>
          </a:prstGeom>
        </p:spPr>
      </p:pic>
      <p:pic>
        <p:nvPicPr>
          <p:cNvPr id="6" name="Slik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8022" y="3514650"/>
            <a:ext cx="4482564" cy="2383697"/>
          </a:xfrm>
          <a:prstGeom prst="rect">
            <a:avLst/>
          </a:prstGeom>
        </p:spPr>
      </p:pic>
      <p:pic>
        <p:nvPicPr>
          <p:cNvPr id="7" name="Slika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6622" y="3514651"/>
            <a:ext cx="4710864" cy="2383697"/>
          </a:xfrm>
          <a:prstGeom prst="rect">
            <a:avLst/>
          </a:prstGeom>
        </p:spPr>
      </p:pic>
    </p:spTree>
    <p:extLst>
      <p:ext uri="{BB962C8B-B14F-4D97-AF65-F5344CB8AC3E}">
        <p14:creationId xmlns:p14="http://schemas.microsoft.com/office/powerpoint/2010/main" val="1142151369"/>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471903"/>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785307" y="246791"/>
            <a:ext cx="10757648" cy="3055807"/>
          </a:xfrm>
        </p:spPr>
        <p:txBody>
          <a:bodyPr>
            <a:noAutofit/>
          </a:bodyPr>
          <a:lstStyle/>
          <a:p>
            <a:pPr algn="just"/>
            <a:r>
              <a:rPr lang="sl-SI" sz="2600" b="1" dirty="0" smtClean="0"/>
              <a:t>32.</a:t>
            </a:r>
            <a:r>
              <a:rPr lang="sl-SI" sz="2600" dirty="0" smtClean="0"/>
              <a:t> Po kateri fosilizirani </a:t>
            </a:r>
            <a:r>
              <a:rPr lang="sl-SI" sz="2600" b="1" u="sng" dirty="0" smtClean="0"/>
              <a:t>smoli</a:t>
            </a:r>
            <a:r>
              <a:rPr lang="sl-SI" sz="2600" dirty="0" smtClean="0"/>
              <a:t> se je imenovala verjetno najstarejša in najkrajša evropska trgovska povezava med Baltikom in Sredozemljem, na kateri se je trgovalo od pozne bronaste dobe do 5. stoletja? Ta material krasi tudi znamenito sobo v Katarinini palači v Carskem selu blizu Sankt Peterburga, ki je sprva veljala za osmo čudo sveta, bila s strani nacistov med 2. svetovno preseljena (domnevno v </a:t>
            </a:r>
            <a:r>
              <a:rPr lang="sl-SI" sz="2600" dirty="0" err="1" smtClean="0"/>
              <a:t>Königsberg</a:t>
            </a:r>
            <a:r>
              <a:rPr lang="sl-SI" sz="2600" dirty="0" smtClean="0"/>
              <a:t>, današnji </a:t>
            </a:r>
            <a:r>
              <a:rPr lang="sl-SI" sz="2600" dirty="0" err="1" smtClean="0"/>
              <a:t>Kaliningrad</a:t>
            </a:r>
            <a:r>
              <a:rPr lang="sl-SI" sz="2600" dirty="0" smtClean="0"/>
              <a:t>), po 24 letih dela ruskih obrtnikov in donacij iz Nemčije pa rekonstruirana v Katarinini palači in ponovno odprta za javnost leta 2003.</a:t>
            </a:r>
            <a:endParaRPr lang="sl-SI" sz="2600" dirty="0"/>
          </a:p>
        </p:txBody>
      </p:sp>
      <p:pic>
        <p:nvPicPr>
          <p:cNvPr id="5" name="Slika 4"/>
          <p:cNvPicPr>
            <a:picLocks noChangeAspect="1"/>
          </p:cNvPicPr>
          <p:nvPr/>
        </p:nvPicPr>
        <p:blipFill>
          <a:blip r:embed="rId2"/>
          <a:stretch>
            <a:fillRect/>
          </a:stretch>
        </p:blipFill>
        <p:spPr>
          <a:xfrm>
            <a:off x="419547" y="3302598"/>
            <a:ext cx="2185767" cy="3203042"/>
          </a:xfrm>
          <a:prstGeom prst="rect">
            <a:avLst/>
          </a:prstGeom>
        </p:spPr>
      </p:pic>
      <p:pic>
        <p:nvPicPr>
          <p:cNvPr id="6" name="Slika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7523" y="3302598"/>
            <a:ext cx="4299473" cy="3224605"/>
          </a:xfrm>
          <a:prstGeom prst="rect">
            <a:avLst/>
          </a:prstGeom>
        </p:spPr>
      </p:pic>
      <p:pic>
        <p:nvPicPr>
          <p:cNvPr id="7" name="Slika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9205" y="3302598"/>
            <a:ext cx="4367258" cy="3224605"/>
          </a:xfrm>
          <a:prstGeom prst="rect">
            <a:avLst/>
          </a:prstGeom>
        </p:spPr>
      </p:pic>
    </p:spTree>
    <p:extLst>
      <p:ext uri="{BB962C8B-B14F-4D97-AF65-F5344CB8AC3E}">
        <p14:creationId xmlns:p14="http://schemas.microsoft.com/office/powerpoint/2010/main" val="1159921365"/>
      </p:ext>
    </p:extLst>
  </p:cSld>
  <p:clrMapOvr>
    <a:masterClrMapping/>
  </p:clrMapOvr>
  <p:transition spd="slow">
    <p:push di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645459" y="218999"/>
            <a:ext cx="10800677" cy="3610723"/>
          </a:xfrm>
        </p:spPr>
        <p:txBody>
          <a:bodyPr>
            <a:normAutofit/>
          </a:bodyPr>
          <a:lstStyle/>
          <a:p>
            <a:pPr algn="just"/>
            <a:r>
              <a:rPr lang="sl-SI" sz="3100" b="1" dirty="0" smtClean="0"/>
              <a:t>33.</a:t>
            </a:r>
            <a:r>
              <a:rPr lang="sl-SI" sz="3100" dirty="0" smtClean="0"/>
              <a:t> Rod dreves in grmov </a:t>
            </a:r>
            <a:r>
              <a:rPr lang="sl-SI" sz="3100" dirty="0" err="1" smtClean="0"/>
              <a:t>Prunus</a:t>
            </a:r>
            <a:r>
              <a:rPr lang="sl-SI" sz="3100" dirty="0" smtClean="0"/>
              <a:t> obsega nekaj zelo pogostih in poznanih (večinoma sadnih) dreves. Mednje sodijo vrste češnja (</a:t>
            </a:r>
            <a:r>
              <a:rPr lang="sl-SI" sz="3100" dirty="0" err="1" smtClean="0"/>
              <a:t>avium</a:t>
            </a:r>
            <a:r>
              <a:rPr lang="sl-SI" sz="3100" dirty="0" smtClean="0"/>
              <a:t>), višnja (</a:t>
            </a:r>
            <a:r>
              <a:rPr lang="sl-SI" sz="3100" dirty="0" err="1" smtClean="0"/>
              <a:t>cerasus</a:t>
            </a:r>
            <a:r>
              <a:rPr lang="sl-SI" sz="3100" dirty="0" smtClean="0"/>
              <a:t>), sliva (</a:t>
            </a:r>
            <a:r>
              <a:rPr lang="sl-SI" sz="3100" dirty="0" err="1" smtClean="0"/>
              <a:t>domestica</a:t>
            </a:r>
            <a:r>
              <a:rPr lang="sl-SI" sz="3100" dirty="0" smtClean="0"/>
              <a:t>), mandljevec (</a:t>
            </a:r>
            <a:r>
              <a:rPr lang="sl-SI" sz="3100" dirty="0" err="1" smtClean="0"/>
              <a:t>dulcis</a:t>
            </a:r>
            <a:r>
              <a:rPr lang="sl-SI" sz="3100" dirty="0" smtClean="0"/>
              <a:t>), pa tudi po Perziji poimenovana breskev (</a:t>
            </a:r>
            <a:r>
              <a:rPr lang="sl-SI" sz="3100" dirty="0" err="1" smtClean="0"/>
              <a:t>persica</a:t>
            </a:r>
            <a:r>
              <a:rPr lang="sl-SI" sz="3100" dirty="0" smtClean="0"/>
              <a:t>). Katero </a:t>
            </a:r>
            <a:r>
              <a:rPr lang="sl-SI" sz="3100" b="1" u="sng" dirty="0" smtClean="0"/>
              <a:t>drevo</a:t>
            </a:r>
            <a:r>
              <a:rPr lang="sl-SI" sz="3100" dirty="0" smtClean="0"/>
              <a:t> iz tega rodu pa je poimenovano po Armeniji (</a:t>
            </a:r>
            <a:r>
              <a:rPr lang="sl-SI" sz="3100" dirty="0" err="1" smtClean="0"/>
              <a:t>armeniaca</a:t>
            </a:r>
            <a:r>
              <a:rPr lang="sl-SI" sz="3100" dirty="0" smtClean="0"/>
              <a:t>)? Namig: barva plodov tega armenskega nacionalnega drevesa se nahaja tudi na dnu armenske zastave, pri nas je prva asociacija nanj marmelada.</a:t>
            </a:r>
            <a:endParaRPr lang="sl-SI" sz="3100" dirty="0"/>
          </a:p>
        </p:txBody>
      </p:sp>
      <p:pic>
        <p:nvPicPr>
          <p:cNvPr id="7" name="Slika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1537" y="3984812"/>
            <a:ext cx="4295887" cy="2147944"/>
          </a:xfrm>
          <a:prstGeom prst="rect">
            <a:avLst/>
          </a:prstGeom>
        </p:spPr>
      </p:pic>
    </p:spTree>
    <p:extLst>
      <p:ext uri="{BB962C8B-B14F-4D97-AF65-F5344CB8AC3E}">
        <p14:creationId xmlns:p14="http://schemas.microsoft.com/office/powerpoint/2010/main" val="3625515479"/>
      </p:ext>
    </p:extLst>
  </p:cSld>
  <p:clrMapOvr>
    <a:masterClrMapping/>
  </p:clrMapOvr>
  <p:transition spd="slow">
    <p:push dir="u"/>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537883" y="225276"/>
            <a:ext cx="11263256" cy="1807920"/>
          </a:xfrm>
        </p:spPr>
        <p:txBody>
          <a:bodyPr>
            <a:normAutofit/>
          </a:bodyPr>
          <a:lstStyle/>
          <a:p>
            <a:r>
              <a:rPr lang="sl-SI" sz="4000" b="1" dirty="0" smtClean="0"/>
              <a:t>34.</a:t>
            </a:r>
            <a:r>
              <a:rPr lang="sl-SI" sz="4000" dirty="0" smtClean="0"/>
              <a:t> Povežite tekste v različnih jezikih in pisavah z </a:t>
            </a:r>
            <a:r>
              <a:rPr lang="sl-SI" sz="4000" b="1" u="sng" dirty="0" smtClean="0"/>
              <a:t>jeziki</a:t>
            </a:r>
            <a:r>
              <a:rPr lang="sl-SI" sz="4000" dirty="0" smtClean="0"/>
              <a:t>, v katerih so napisani (odgovor naj bo tipa 1B, 2D ipd.).</a:t>
            </a:r>
            <a:endParaRPr lang="sl-SI" sz="4000" dirty="0"/>
          </a:p>
        </p:txBody>
      </p:sp>
      <p:graphicFrame>
        <p:nvGraphicFramePr>
          <p:cNvPr id="5" name="Tabela 4"/>
          <p:cNvGraphicFramePr>
            <a:graphicFrameLocks noGrp="1"/>
          </p:cNvGraphicFramePr>
          <p:nvPr>
            <p:extLst>
              <p:ext uri="{D42A27DB-BD31-4B8C-83A1-F6EECF244321}">
                <p14:modId xmlns:p14="http://schemas.microsoft.com/office/powerpoint/2010/main" val="3769796648"/>
              </p:ext>
            </p:extLst>
          </p:nvPr>
        </p:nvGraphicFramePr>
        <p:xfrm>
          <a:off x="2105511" y="2033196"/>
          <a:ext cx="8128000" cy="4231738"/>
        </p:xfrm>
        <a:graphic>
          <a:graphicData uri="http://schemas.openxmlformats.org/drawingml/2006/table">
            <a:tbl>
              <a:tblPr firstRow="1" bandRow="1">
                <a:tableStyleId>{5C22544A-7EE6-4342-B048-85BDC9FD1C3A}</a:tableStyleId>
              </a:tblPr>
              <a:tblGrid>
                <a:gridCol w="4064000"/>
                <a:gridCol w="4064000"/>
              </a:tblGrid>
              <a:tr h="574138">
                <a:tc>
                  <a:txBody>
                    <a:bodyPr/>
                    <a:lstStyle/>
                    <a:p>
                      <a:r>
                        <a:rPr lang="sl-SI" dirty="0" smtClean="0"/>
                        <a:t>Tekst</a:t>
                      </a:r>
                      <a:endParaRPr lang="sl-SI" dirty="0"/>
                    </a:p>
                  </a:txBody>
                  <a:tcPr/>
                </a:tc>
                <a:tc>
                  <a:txBody>
                    <a:bodyPr/>
                    <a:lstStyle/>
                    <a:p>
                      <a:r>
                        <a:rPr lang="sl-SI" dirty="0" smtClean="0"/>
                        <a:t>Jezik</a:t>
                      </a:r>
                      <a:endParaRPr lang="sl-SI" dirty="0"/>
                    </a:p>
                  </a:txBody>
                  <a:tcPr/>
                </a:tc>
              </a:tr>
              <a:tr h="370840">
                <a:tc>
                  <a:txBody>
                    <a:bodyPr/>
                    <a:lstStyle/>
                    <a:p>
                      <a:r>
                        <a:rPr lang="sl-SI" b="1" dirty="0" smtClean="0"/>
                        <a:t>1.</a:t>
                      </a:r>
                      <a:r>
                        <a:rPr lang="sl-SI" dirty="0" smtClean="0"/>
                        <a:t> </a:t>
                      </a:r>
                      <a:r>
                        <a:rPr lang="he-IL" dirty="0" smtClean="0"/>
                        <a:t>אבל אברהם אבינו עצמו היה בדור הפלגה ונשאר הוא וקרוביו בלשון עֵבֶר, אבי אביו, ולזה</a:t>
                      </a:r>
                      <a:endParaRPr lang="sl-SI" dirty="0"/>
                    </a:p>
                  </a:txBody>
                  <a:tcPr/>
                </a:tc>
                <a:tc>
                  <a:txBody>
                    <a:bodyPr/>
                    <a:lstStyle/>
                    <a:p>
                      <a:r>
                        <a:rPr lang="sl-SI" b="1" dirty="0" smtClean="0"/>
                        <a:t>A)</a:t>
                      </a:r>
                      <a:r>
                        <a:rPr lang="sl-SI" dirty="0" smtClean="0"/>
                        <a:t> Korejščina</a:t>
                      </a:r>
                      <a:endParaRPr lang="sl-SI" dirty="0"/>
                    </a:p>
                  </a:txBody>
                  <a:tcPr/>
                </a:tc>
              </a:tr>
              <a:tr h="370840">
                <a:tc>
                  <a:txBody>
                    <a:bodyPr/>
                    <a:lstStyle/>
                    <a:p>
                      <a:r>
                        <a:rPr lang="sl-SI" b="1" dirty="0" smtClean="0"/>
                        <a:t>2.</a:t>
                      </a:r>
                      <a:r>
                        <a:rPr lang="ko-KR" altLang="en-US" dirty="0" smtClean="0"/>
                        <a:t> 어이며 수와 격이 일치하는 통사론에서 공통점이 있기 때문이다</a:t>
                      </a:r>
                      <a:r>
                        <a:rPr lang="en-US" altLang="ko-KR" dirty="0" smtClean="0"/>
                        <a:t>. </a:t>
                      </a:r>
                      <a:r>
                        <a:rPr lang="ko-KR" altLang="en-US" dirty="0" smtClean="0"/>
                        <a:t>한국어를 알타이어족으로 분류하는</a:t>
                      </a:r>
                      <a:endParaRPr lang="sl-SI" dirty="0"/>
                    </a:p>
                  </a:txBody>
                  <a:tcPr/>
                </a:tc>
                <a:tc>
                  <a:txBody>
                    <a:bodyPr/>
                    <a:lstStyle/>
                    <a:p>
                      <a:r>
                        <a:rPr lang="sl-SI" b="1" dirty="0" smtClean="0"/>
                        <a:t>B)</a:t>
                      </a:r>
                      <a:r>
                        <a:rPr lang="sl-SI" dirty="0" smtClean="0"/>
                        <a:t> Arabščina</a:t>
                      </a:r>
                      <a:endParaRPr lang="sl-SI" dirty="0"/>
                    </a:p>
                  </a:txBody>
                  <a:tcPr/>
                </a:tc>
              </a:tr>
              <a:tr h="370840">
                <a:tc>
                  <a:txBody>
                    <a:bodyPr/>
                    <a:lstStyle/>
                    <a:p>
                      <a:r>
                        <a:rPr lang="sl-SI" b="1" dirty="0" smtClean="0"/>
                        <a:t>3.</a:t>
                      </a:r>
                      <a:r>
                        <a:rPr lang="sl-SI" dirty="0" smtClean="0"/>
                        <a:t> </a:t>
                      </a:r>
                      <a:r>
                        <a:rPr lang="zh-TW" altLang="en-US" dirty="0" smtClean="0"/>
                        <a:t>为基础音调而形成的规范语言。與認知的不同，地區之間的使用者不一定能夠有效溝通</a:t>
                      </a:r>
                      <a:endParaRPr lang="sl-SI" dirty="0"/>
                    </a:p>
                  </a:txBody>
                  <a:tcPr/>
                </a:tc>
                <a:tc>
                  <a:txBody>
                    <a:bodyPr/>
                    <a:lstStyle/>
                    <a:p>
                      <a:r>
                        <a:rPr lang="sl-SI" b="1" dirty="0" smtClean="0"/>
                        <a:t>C)</a:t>
                      </a:r>
                      <a:r>
                        <a:rPr lang="sl-SI" dirty="0" smtClean="0"/>
                        <a:t> Hebrejščina</a:t>
                      </a:r>
                      <a:endParaRPr lang="sl-SI" dirty="0"/>
                    </a:p>
                  </a:txBody>
                  <a:tcPr/>
                </a:tc>
              </a:tr>
              <a:tr h="370840">
                <a:tc>
                  <a:txBody>
                    <a:bodyPr/>
                    <a:lstStyle/>
                    <a:p>
                      <a:r>
                        <a:rPr lang="sl-SI" b="1" dirty="0" smtClean="0"/>
                        <a:t>4.</a:t>
                      </a:r>
                      <a:r>
                        <a:rPr lang="ar-AE" dirty="0" smtClean="0"/>
                        <a:t> افتراض وجود لغة سامية أم لا يعني وجودها بالمعنى المفهوم للغة الواحدة بل هي تعبير مجازي قصد به الإفصاح عن تقارب مجموعة من اللغات</a:t>
                      </a:r>
                      <a:endParaRPr lang="sl-SI" b="1" dirty="0"/>
                    </a:p>
                  </a:txBody>
                  <a:tcPr/>
                </a:tc>
                <a:tc>
                  <a:txBody>
                    <a:bodyPr/>
                    <a:lstStyle/>
                    <a:p>
                      <a:r>
                        <a:rPr lang="sl-SI" b="1" dirty="0" smtClean="0"/>
                        <a:t>D)</a:t>
                      </a:r>
                      <a:r>
                        <a:rPr lang="sl-SI" dirty="0" smtClean="0"/>
                        <a:t> </a:t>
                      </a:r>
                      <a:r>
                        <a:rPr lang="sl-SI" dirty="0" err="1" smtClean="0"/>
                        <a:t>Mandarinščina</a:t>
                      </a:r>
                      <a:r>
                        <a:rPr lang="sl-SI" dirty="0" smtClean="0"/>
                        <a:t> (kitajščina)</a:t>
                      </a:r>
                      <a:endParaRPr lang="sl-SI" dirty="0"/>
                    </a:p>
                  </a:txBody>
                  <a:tcPr/>
                </a:tc>
              </a:tr>
            </a:tbl>
          </a:graphicData>
        </a:graphic>
      </p:graphicFrame>
    </p:spTree>
    <p:extLst>
      <p:ext uri="{BB962C8B-B14F-4D97-AF65-F5344CB8AC3E}">
        <p14:creationId xmlns:p14="http://schemas.microsoft.com/office/powerpoint/2010/main" val="1825864088"/>
      </p:ext>
    </p:extLst>
  </p:cSld>
  <p:clrMapOvr>
    <a:masterClrMapping/>
  </p:clrMapOvr>
  <p:transition spd="slow">
    <p:push di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38200" y="365125"/>
            <a:ext cx="10515600" cy="2733077"/>
          </a:xfrm>
        </p:spPr>
        <p:txBody>
          <a:bodyPr>
            <a:normAutofit/>
          </a:bodyPr>
          <a:lstStyle/>
          <a:p>
            <a:pPr algn="just"/>
            <a:r>
              <a:rPr lang="sl-SI" b="1" dirty="0" smtClean="0"/>
              <a:t>35.</a:t>
            </a:r>
            <a:r>
              <a:rPr lang="sl-SI" dirty="0" smtClean="0"/>
              <a:t> Po katerem </a:t>
            </a:r>
            <a:r>
              <a:rPr lang="sl-SI" b="1" u="sng" dirty="0" smtClean="0"/>
              <a:t>svetniku</a:t>
            </a:r>
            <a:r>
              <a:rPr lang="sl-SI" dirty="0" smtClean="0"/>
              <a:t> in zavetniku Irske se imenuje irski nacionalni praznik, ki se praznuje vsako leto 17. marca, na dan njegove smrti in prihoda krščanstva na Irsko?</a:t>
            </a:r>
            <a:endParaRPr lang="sl-SI" dirty="0"/>
          </a:p>
        </p:txBody>
      </p:sp>
      <p:pic>
        <p:nvPicPr>
          <p:cNvPr id="6" name="Slika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262" y="3573327"/>
            <a:ext cx="5353722" cy="2694706"/>
          </a:xfrm>
          <a:prstGeom prst="rect">
            <a:avLst/>
          </a:prstGeom>
        </p:spPr>
      </p:pic>
      <p:pic>
        <p:nvPicPr>
          <p:cNvPr id="7" name="Slika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9772" y="3294471"/>
            <a:ext cx="4874028" cy="3252419"/>
          </a:xfrm>
          <a:prstGeom prst="rect">
            <a:avLst/>
          </a:prstGeom>
        </p:spPr>
      </p:pic>
    </p:spTree>
    <p:extLst>
      <p:ext uri="{BB962C8B-B14F-4D97-AF65-F5344CB8AC3E}">
        <p14:creationId xmlns:p14="http://schemas.microsoft.com/office/powerpoint/2010/main" val="1779919350"/>
      </p:ext>
    </p:extLst>
  </p:cSld>
  <p:clrMapOvr>
    <a:masterClrMapping/>
  </p:clrMapOvr>
  <p:transition spd="slow">
    <p:push dir="u"/>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838200" y="365125"/>
            <a:ext cx="10919908" cy="2259741"/>
          </a:xfrm>
        </p:spPr>
        <p:txBody>
          <a:bodyPr/>
          <a:lstStyle/>
          <a:p>
            <a:pPr algn="just"/>
            <a:r>
              <a:rPr lang="sl-SI" b="1" dirty="0" smtClean="0"/>
              <a:t>36.</a:t>
            </a:r>
            <a:r>
              <a:rPr lang="sl-SI" dirty="0" smtClean="0"/>
              <a:t> Sveti spisi katere </a:t>
            </a:r>
            <a:r>
              <a:rPr lang="sl-SI" b="1" u="sng" dirty="0" smtClean="0"/>
              <a:t>religije</a:t>
            </a:r>
            <a:r>
              <a:rPr lang="sl-SI" dirty="0" smtClean="0"/>
              <a:t> so 4 Vede (</a:t>
            </a:r>
            <a:r>
              <a:rPr lang="sl-SI" dirty="0" err="1" smtClean="0"/>
              <a:t>Rigveda</a:t>
            </a:r>
            <a:r>
              <a:rPr lang="sl-SI" dirty="0" smtClean="0"/>
              <a:t>, </a:t>
            </a:r>
            <a:r>
              <a:rPr lang="sl-SI" dirty="0" err="1" smtClean="0"/>
              <a:t>Samaveda</a:t>
            </a:r>
            <a:r>
              <a:rPr lang="sl-SI" dirty="0" smtClean="0"/>
              <a:t>, </a:t>
            </a:r>
            <a:r>
              <a:rPr lang="sl-SI" dirty="0" err="1" smtClean="0"/>
              <a:t>Jadžurveda</a:t>
            </a:r>
            <a:r>
              <a:rPr lang="sl-SI" dirty="0" smtClean="0"/>
              <a:t>, </a:t>
            </a:r>
            <a:r>
              <a:rPr lang="sl-SI" dirty="0" err="1" smtClean="0"/>
              <a:t>Atharvaveda</a:t>
            </a:r>
            <a:r>
              <a:rPr lang="sl-SI" dirty="0" smtClean="0"/>
              <a:t>) ter epa </a:t>
            </a:r>
            <a:r>
              <a:rPr lang="sl-SI" dirty="0" err="1" smtClean="0"/>
              <a:t>Mahabharata</a:t>
            </a:r>
            <a:r>
              <a:rPr lang="sl-SI" dirty="0" smtClean="0"/>
              <a:t> in </a:t>
            </a:r>
            <a:r>
              <a:rPr lang="sl-SI" dirty="0" err="1" smtClean="0"/>
              <a:t>Ramajana</a:t>
            </a:r>
            <a:r>
              <a:rPr lang="sl-SI" dirty="0" smtClean="0"/>
              <a:t>?</a:t>
            </a:r>
            <a:endParaRPr lang="sl-SI" dirty="0"/>
          </a:p>
        </p:txBody>
      </p:sp>
      <p:pic>
        <p:nvPicPr>
          <p:cNvPr id="5" name="Slik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961" y="2815127"/>
            <a:ext cx="4790179" cy="3417471"/>
          </a:xfrm>
          <a:prstGeom prst="rect">
            <a:avLst/>
          </a:prstGeom>
        </p:spPr>
      </p:pic>
    </p:spTree>
    <p:extLst>
      <p:ext uri="{BB962C8B-B14F-4D97-AF65-F5344CB8AC3E}">
        <p14:creationId xmlns:p14="http://schemas.microsoft.com/office/powerpoint/2010/main" val="2127902426"/>
      </p:ext>
    </p:extLst>
  </p:cSld>
  <p:clrMapOvr>
    <a:masterClrMapping/>
  </p:clrMapOvr>
  <p:transition spd="slow">
    <p:push dir="u"/>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38200" y="365126"/>
            <a:ext cx="10515600" cy="1980042"/>
          </a:xfrm>
        </p:spPr>
        <p:txBody>
          <a:bodyPr/>
          <a:lstStyle/>
          <a:p>
            <a:r>
              <a:rPr lang="sl-SI" b="1" dirty="0" smtClean="0"/>
              <a:t>37.</a:t>
            </a:r>
            <a:r>
              <a:rPr lang="sl-SI" dirty="0" smtClean="0"/>
              <a:t> Katero </a:t>
            </a:r>
            <a:r>
              <a:rPr lang="sl-SI" b="1" u="sng" dirty="0" smtClean="0"/>
              <a:t>državo</a:t>
            </a:r>
            <a:r>
              <a:rPr lang="sl-SI" dirty="0" smtClean="0"/>
              <a:t> je njen voditelj </a:t>
            </a:r>
            <a:r>
              <a:rPr lang="sl-SI" dirty="0" err="1" smtClean="0"/>
              <a:t>Enver</a:t>
            </a:r>
            <a:r>
              <a:rPr lang="sl-SI" dirty="0" smtClean="0"/>
              <a:t> </a:t>
            </a:r>
            <a:r>
              <a:rPr lang="sl-SI" dirty="0" err="1" smtClean="0"/>
              <a:t>Hoxha</a:t>
            </a:r>
            <a:r>
              <a:rPr lang="sl-SI" dirty="0" smtClean="0"/>
              <a:t> leta 1967 proglasil za prvo ateistično državo na svetu?</a:t>
            </a:r>
            <a:endParaRPr lang="sl-SI" dirty="0"/>
          </a:p>
        </p:txBody>
      </p:sp>
      <p:pic>
        <p:nvPicPr>
          <p:cNvPr id="6" name="Slika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5798" y="2345168"/>
            <a:ext cx="6372225" cy="4248150"/>
          </a:xfrm>
          <a:prstGeom prst="rect">
            <a:avLst/>
          </a:prstGeom>
        </p:spPr>
      </p:pic>
    </p:spTree>
    <p:extLst>
      <p:ext uri="{BB962C8B-B14F-4D97-AF65-F5344CB8AC3E}">
        <p14:creationId xmlns:p14="http://schemas.microsoft.com/office/powerpoint/2010/main" val="1018568716"/>
      </p:ext>
    </p:extLst>
  </p:cSld>
  <p:clrMapOvr>
    <a:masterClrMapping/>
  </p:clrMapOvr>
  <p:transition spd="slow">
    <p:push dir="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slov 1"/>
          <p:cNvSpPr>
            <a:spLocks noGrp="1"/>
          </p:cNvSpPr>
          <p:nvPr>
            <p:ph type="title"/>
          </p:nvPr>
        </p:nvSpPr>
        <p:spPr>
          <a:xfrm>
            <a:off x="838200" y="365125"/>
            <a:ext cx="10515600" cy="4378997"/>
          </a:xfrm>
        </p:spPr>
        <p:txBody>
          <a:bodyPr>
            <a:normAutofit fontScale="90000"/>
          </a:bodyPr>
          <a:lstStyle/>
          <a:p>
            <a:pPr algn="just"/>
            <a:r>
              <a:rPr lang="sl-SI" b="1" dirty="0" smtClean="0"/>
              <a:t>38.</a:t>
            </a:r>
            <a:r>
              <a:rPr lang="sl-SI" dirty="0" smtClean="0"/>
              <a:t> Klavirski koncert št. 1 katerega ruskega klasičnega </a:t>
            </a:r>
            <a:r>
              <a:rPr lang="sl-SI" b="1" u="sng" dirty="0" smtClean="0"/>
              <a:t>skladatelja</a:t>
            </a:r>
            <a:r>
              <a:rPr lang="sl-SI" dirty="0" smtClean="0"/>
              <a:t> so na zimskih olimpijskih igrah v Pekingu 2022 izvajali v primeru ruske zmage (oz. zmage Ruskega olimpijskega komiteja) na podelitvi medalj? Namig: skladba se je izvajala tudi med podelitvijo medalj na zaključni slovesnosti iger.</a:t>
            </a:r>
            <a:endParaRPr lang="sl-SI" dirty="0"/>
          </a:p>
        </p:txBody>
      </p:sp>
    </p:spTree>
    <p:extLst>
      <p:ext uri="{BB962C8B-B14F-4D97-AF65-F5344CB8AC3E}">
        <p14:creationId xmlns:p14="http://schemas.microsoft.com/office/powerpoint/2010/main" val="56888635"/>
      </p:ext>
    </p:extLst>
  </p:cSld>
  <p:clrMapOvr>
    <a:masterClrMapping/>
  </p:clrMapOvr>
  <p:transition spd="slow">
    <p:push dir="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838200" y="365125"/>
            <a:ext cx="10515600" cy="1721859"/>
          </a:xfrm>
        </p:spPr>
        <p:txBody>
          <a:bodyPr/>
          <a:lstStyle/>
          <a:p>
            <a:r>
              <a:rPr lang="sl-SI" b="1" dirty="0" smtClean="0"/>
              <a:t>39.</a:t>
            </a:r>
            <a:r>
              <a:rPr lang="sl-SI" dirty="0" smtClean="0"/>
              <a:t> Kako se imenuje tradicionalna prekmurska </a:t>
            </a:r>
            <a:r>
              <a:rPr lang="sl-SI" b="1" u="sng" dirty="0" smtClean="0"/>
              <a:t>jed</a:t>
            </a:r>
            <a:r>
              <a:rPr lang="sl-SI" dirty="0" smtClean="0"/>
              <a:t> na spodnjih dveh slikah?</a:t>
            </a:r>
            <a:endParaRPr lang="sl-SI" dirty="0"/>
          </a:p>
        </p:txBody>
      </p:sp>
      <p:pic>
        <p:nvPicPr>
          <p:cNvPr id="5" name="Slik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518" y="2303454"/>
            <a:ext cx="5884433" cy="3919124"/>
          </a:xfrm>
          <a:prstGeom prst="rect">
            <a:avLst/>
          </a:prstGeom>
        </p:spPr>
      </p:pic>
      <p:pic>
        <p:nvPicPr>
          <p:cNvPr id="6" name="Slika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7578" y="2303454"/>
            <a:ext cx="5219718" cy="3919124"/>
          </a:xfrm>
          <a:prstGeom prst="rect">
            <a:avLst/>
          </a:prstGeom>
        </p:spPr>
      </p:pic>
    </p:spTree>
    <p:extLst>
      <p:ext uri="{BB962C8B-B14F-4D97-AF65-F5344CB8AC3E}">
        <p14:creationId xmlns:p14="http://schemas.microsoft.com/office/powerpoint/2010/main" val="3044492744"/>
      </p:ext>
    </p:extLst>
  </p:cSld>
  <p:clrMapOvr>
    <a:masterClrMapping/>
  </p:clrMapOvr>
  <p:transition spd="slow">
    <p:push dir="u"/>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838200" y="365125"/>
            <a:ext cx="10515600" cy="1325563"/>
          </a:xfrm>
        </p:spPr>
        <p:txBody>
          <a:bodyPr/>
          <a:lstStyle/>
          <a:p>
            <a:r>
              <a:rPr lang="sl-SI" b="1" dirty="0" smtClean="0"/>
              <a:t>40.</a:t>
            </a:r>
            <a:r>
              <a:rPr lang="sl-SI" dirty="0" smtClean="0"/>
              <a:t> Kateri trije kemijski elementi od naštetih so </a:t>
            </a:r>
            <a:r>
              <a:rPr lang="sl-SI" b="1" u="sng" dirty="0" smtClean="0"/>
              <a:t>kovine</a:t>
            </a:r>
            <a:r>
              <a:rPr lang="sl-SI" dirty="0" smtClean="0"/>
              <a:t>?</a:t>
            </a:r>
            <a:endParaRPr lang="sl-SI" dirty="0"/>
          </a:p>
        </p:txBody>
      </p:sp>
      <p:sp>
        <p:nvSpPr>
          <p:cNvPr id="7" name="PoljeZBesedilom 6"/>
          <p:cNvSpPr txBox="1"/>
          <p:nvPr/>
        </p:nvSpPr>
        <p:spPr>
          <a:xfrm>
            <a:off x="989704" y="1828800"/>
            <a:ext cx="8100508" cy="4154984"/>
          </a:xfrm>
          <a:prstGeom prst="rect">
            <a:avLst/>
          </a:prstGeom>
          <a:noFill/>
        </p:spPr>
        <p:txBody>
          <a:bodyPr wrap="square" rtlCol="0">
            <a:spAutoFit/>
          </a:bodyPr>
          <a:lstStyle/>
          <a:p>
            <a:r>
              <a:rPr lang="sl-SI" sz="2400" dirty="0" smtClean="0"/>
              <a:t>A) SILICIJ</a:t>
            </a:r>
            <a:br>
              <a:rPr lang="sl-SI" sz="2400" dirty="0" smtClean="0"/>
            </a:br>
            <a:r>
              <a:rPr lang="sl-SI" sz="2400" dirty="0" smtClean="0"/>
              <a:t/>
            </a:r>
            <a:br>
              <a:rPr lang="sl-SI" sz="2400" dirty="0" smtClean="0"/>
            </a:br>
            <a:r>
              <a:rPr lang="sl-SI" sz="2400" dirty="0" smtClean="0"/>
              <a:t>B) TITAN</a:t>
            </a:r>
            <a:br>
              <a:rPr lang="sl-SI" sz="2400" dirty="0" smtClean="0"/>
            </a:br>
            <a:r>
              <a:rPr lang="sl-SI" sz="2400" dirty="0" smtClean="0"/>
              <a:t/>
            </a:r>
            <a:br>
              <a:rPr lang="sl-SI" sz="2400" dirty="0" smtClean="0"/>
            </a:br>
            <a:r>
              <a:rPr lang="sl-SI" sz="2400" dirty="0" smtClean="0"/>
              <a:t>C) FOSFOR</a:t>
            </a:r>
            <a:br>
              <a:rPr lang="sl-SI" sz="2400" dirty="0" smtClean="0"/>
            </a:br>
            <a:r>
              <a:rPr lang="sl-SI" sz="2400" dirty="0" smtClean="0"/>
              <a:t/>
            </a:r>
            <a:br>
              <a:rPr lang="sl-SI" sz="2400" dirty="0" smtClean="0"/>
            </a:br>
            <a:r>
              <a:rPr lang="sl-SI" sz="2400" dirty="0" smtClean="0"/>
              <a:t>Č) BOR</a:t>
            </a:r>
            <a:br>
              <a:rPr lang="sl-SI" sz="2400" dirty="0" smtClean="0"/>
            </a:br>
            <a:r>
              <a:rPr lang="sl-SI" sz="2400" dirty="0" smtClean="0"/>
              <a:t/>
            </a:r>
            <a:br>
              <a:rPr lang="sl-SI" sz="2400" dirty="0" smtClean="0"/>
            </a:br>
            <a:r>
              <a:rPr lang="sl-SI" sz="2400" dirty="0" smtClean="0"/>
              <a:t>D) PLATINA</a:t>
            </a:r>
            <a:br>
              <a:rPr lang="sl-SI" sz="2400" dirty="0" smtClean="0"/>
            </a:br>
            <a:r>
              <a:rPr lang="sl-SI" sz="2400" dirty="0" smtClean="0"/>
              <a:t/>
            </a:r>
            <a:br>
              <a:rPr lang="sl-SI" sz="2400" dirty="0" smtClean="0"/>
            </a:br>
            <a:r>
              <a:rPr lang="sl-SI" sz="2400" dirty="0" smtClean="0"/>
              <a:t>E) ZLATO</a:t>
            </a:r>
            <a:endParaRPr lang="sl-SI" sz="2400" dirty="0"/>
          </a:p>
        </p:txBody>
      </p:sp>
    </p:spTree>
    <p:extLst>
      <p:ext uri="{BB962C8B-B14F-4D97-AF65-F5344CB8AC3E}">
        <p14:creationId xmlns:p14="http://schemas.microsoft.com/office/powerpoint/2010/main" val="2303102908"/>
      </p:ext>
    </p:extLst>
  </p:cSld>
  <p:clrMapOvr>
    <a:masterClrMapping/>
  </p:clrMapOvr>
  <p:transition spd="slow">
    <p:push dir="u"/>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923" y="1594423"/>
            <a:ext cx="2876676" cy="3553541"/>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2580">
            <a:off x="3156072" y="433161"/>
            <a:ext cx="5457825" cy="1809750"/>
          </a:xfrm>
          <a:prstGeom prst="rect">
            <a:avLst/>
          </a:prstGeom>
        </p:spPr>
      </p:pic>
      <p:pic>
        <p:nvPicPr>
          <p:cNvPr id="7" name="Slik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186" y="2914603"/>
            <a:ext cx="4343244" cy="1221997"/>
          </a:xfrm>
          <a:prstGeom prst="rect">
            <a:avLst/>
          </a:prstGeom>
        </p:spPr>
      </p:pic>
      <p:sp>
        <p:nvSpPr>
          <p:cNvPr id="9" name="PoljeZBesedilom 8"/>
          <p:cNvSpPr txBox="1"/>
          <p:nvPr/>
        </p:nvSpPr>
        <p:spPr>
          <a:xfrm>
            <a:off x="1594533" y="5671784"/>
            <a:ext cx="8199455" cy="646331"/>
          </a:xfrm>
          <a:prstGeom prst="rect">
            <a:avLst/>
          </a:prstGeom>
          <a:noFill/>
        </p:spPr>
        <p:txBody>
          <a:bodyPr wrap="square" rtlCol="0">
            <a:spAutoFit/>
          </a:bodyPr>
          <a:lstStyle/>
          <a:p>
            <a:pPr algn="ctr"/>
            <a:r>
              <a:rPr lang="sl-SI" sz="3600" dirty="0">
                <a:latin typeface="Bahnschrift Condensed" panose="020B0502040204020203" pitchFamily="34" charset="0"/>
              </a:rPr>
              <a:t>ODGOVORI (</a:t>
            </a:r>
            <a:r>
              <a:rPr lang="sl-SI" sz="3600">
                <a:latin typeface="Bahnschrift Condensed" panose="020B0502040204020203" pitchFamily="34" charset="0"/>
              </a:rPr>
              <a:t>DRUGI DEL</a:t>
            </a:r>
            <a:r>
              <a:rPr lang="sl-SI" sz="3600" dirty="0">
                <a:latin typeface="Bahnschrift Condensed" panose="020B0502040204020203" pitchFamily="34" charset="0"/>
              </a:rPr>
              <a:t>)</a:t>
            </a:r>
          </a:p>
        </p:txBody>
      </p:sp>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9607" y="5316291"/>
            <a:ext cx="996038" cy="1357319"/>
          </a:xfrm>
          <a:prstGeom prst="rect">
            <a:avLst/>
          </a:prstGeom>
        </p:spPr>
      </p:pic>
    </p:spTree>
    <p:extLst>
      <p:ext uri="{BB962C8B-B14F-4D97-AF65-F5344CB8AC3E}">
        <p14:creationId xmlns:p14="http://schemas.microsoft.com/office/powerpoint/2010/main" val="1575211762"/>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948482"/>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7236987"/>
      </p:ext>
    </p:extLst>
  </p:cSld>
  <p:clrMapOvr>
    <a:masterClrMapping/>
  </p:clrMapOvr>
  <p:transition spd="slow">
    <p:push dir="u"/>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013952"/>
      </p:ext>
    </p:extLst>
  </p:cSld>
  <p:clrMapOvr>
    <a:masterClrMapping/>
  </p:clrMapOvr>
  <mc:AlternateContent xmlns:mc="http://schemas.openxmlformats.org/markup-compatibility/2006" xmlns:p14="http://schemas.microsoft.com/office/powerpoint/2010/main">
    <mc:Choice Requires="p14">
      <p:transition p14:dur="0" advClick="0" advTm="100"/>
    </mc:Choice>
    <mc:Fallback xmlns="">
      <p:transition advClick="0" advTm="10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816902"/>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776132"/>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0431517"/>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526898"/>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107814"/>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847196"/>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3"/>
          <p:cNvSpPr>
            <a:spLocks noGrp="1"/>
          </p:cNvSpPr>
          <p:nvPr>
            <p:ph type="title"/>
          </p:nvPr>
        </p:nvSpPr>
        <p:spPr>
          <a:xfrm>
            <a:off x="537881" y="0"/>
            <a:ext cx="11080377" cy="2603985"/>
          </a:xfrm>
        </p:spPr>
        <p:txBody>
          <a:bodyPr>
            <a:normAutofit fontScale="90000"/>
          </a:bodyPr>
          <a:lstStyle/>
          <a:p>
            <a:pPr algn="just"/>
            <a:r>
              <a:rPr lang="sl-SI" sz="4000" b="1" dirty="0" smtClean="0"/>
              <a:t>21.</a:t>
            </a:r>
            <a:r>
              <a:rPr lang="sl-SI" sz="4000" dirty="0" smtClean="0"/>
              <a:t> Kateri </a:t>
            </a:r>
            <a:r>
              <a:rPr lang="sl-SI" sz="4000" b="1" u="sng" dirty="0" smtClean="0"/>
              <a:t>otok</a:t>
            </a:r>
            <a:r>
              <a:rPr lang="sl-SI" sz="4000" dirty="0" smtClean="0"/>
              <a:t> je najbolj gorat otok v Sredozemskem morju, z najvišjim vrhom na 2706 m nadmorske višine? Del države, ki ji pripada danes, je od leta 1768, leto kasneje pa se je prav na tem otoku rodil kasnejši voditelj te države.</a:t>
            </a:r>
            <a:endParaRPr lang="sl-SI" sz="4000" dirty="0"/>
          </a:p>
        </p:txBody>
      </p:sp>
      <p:pic>
        <p:nvPicPr>
          <p:cNvPr id="9" name="Slika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108" y="3141232"/>
            <a:ext cx="5651351" cy="3178885"/>
          </a:xfrm>
          <a:prstGeom prst="rect">
            <a:avLst/>
          </a:prstGeom>
        </p:spPr>
      </p:pic>
      <p:pic>
        <p:nvPicPr>
          <p:cNvPr id="10" name="Slika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1434" y="3141231"/>
            <a:ext cx="4768328" cy="3178885"/>
          </a:xfrm>
          <a:prstGeom prst="rect">
            <a:avLst/>
          </a:prstGeom>
        </p:spPr>
      </p:pic>
      <p:sp>
        <p:nvSpPr>
          <p:cNvPr id="4" name="PoljeZBesedilom 3"/>
          <p:cNvSpPr txBox="1"/>
          <p:nvPr/>
        </p:nvSpPr>
        <p:spPr>
          <a:xfrm>
            <a:off x="3851775" y="2340864"/>
            <a:ext cx="3315147" cy="707886"/>
          </a:xfrm>
          <a:prstGeom prst="rect">
            <a:avLst/>
          </a:prstGeom>
          <a:noFill/>
        </p:spPr>
        <p:txBody>
          <a:bodyPr wrap="square" rtlCol="0">
            <a:spAutoFit/>
          </a:bodyPr>
          <a:lstStyle/>
          <a:p>
            <a:pPr algn="ctr"/>
            <a:r>
              <a:rPr lang="sl-SI" sz="4000" b="1" dirty="0" smtClean="0"/>
              <a:t>KORZIKA</a:t>
            </a:r>
            <a:endParaRPr lang="sl-SI" sz="4000" b="1" dirty="0"/>
          </a:p>
        </p:txBody>
      </p:sp>
    </p:spTree>
    <p:extLst>
      <p:ext uri="{BB962C8B-B14F-4D97-AF65-F5344CB8AC3E}">
        <p14:creationId xmlns:p14="http://schemas.microsoft.com/office/powerpoint/2010/main" val="2495553664"/>
      </p:ext>
    </p:extLst>
  </p:cSld>
  <p:clrMapOvr>
    <a:masterClrMapping/>
  </p:clrMapOvr>
  <p:transition spd="slow">
    <p:push dir="u"/>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slov 1"/>
          <p:cNvSpPr>
            <a:spLocks noGrp="1"/>
          </p:cNvSpPr>
          <p:nvPr>
            <p:ph type="title"/>
          </p:nvPr>
        </p:nvSpPr>
        <p:spPr>
          <a:xfrm>
            <a:off x="723631" y="415327"/>
            <a:ext cx="10676069" cy="3238687"/>
          </a:xfrm>
        </p:spPr>
        <p:txBody>
          <a:bodyPr>
            <a:noAutofit/>
          </a:bodyPr>
          <a:lstStyle/>
          <a:p>
            <a:pPr algn="just"/>
            <a:r>
              <a:rPr lang="sl-SI" sz="3000" b="1" dirty="0" smtClean="0"/>
              <a:t>22.</a:t>
            </a:r>
            <a:r>
              <a:rPr lang="sl-SI" sz="3000" dirty="0" smtClean="0"/>
              <a:t> Italijanska igralka in fotografinja Gina </a:t>
            </a:r>
            <a:r>
              <a:rPr lang="sl-SI" sz="3000" dirty="0" err="1" smtClean="0"/>
              <a:t>Lollobrigida</a:t>
            </a:r>
            <a:r>
              <a:rPr lang="sl-SI" sz="3000" dirty="0" smtClean="0"/>
              <a:t> je poznana tudi po svojem dokumentarnem filmu o Fidelu Castru, njen mož pa je bil dolgo časa slovenski zdravnik Milko Škofič. Na letošnjih zimskih olimpijskih igrah v Pekingu je nastopila njena pranečakinja Francesca </a:t>
            </a:r>
            <a:r>
              <a:rPr lang="sl-SI" sz="3000" dirty="0" err="1" smtClean="0"/>
              <a:t>Lollobrigida</a:t>
            </a:r>
            <a:r>
              <a:rPr lang="sl-SI" sz="3000" dirty="0" smtClean="0"/>
              <a:t> in na njih osvojila eno srebrno in eno bronasto medaljo. V katerem </a:t>
            </a:r>
            <a:r>
              <a:rPr lang="sl-SI" sz="3000" b="1" u="sng" dirty="0" smtClean="0"/>
              <a:t>športu</a:t>
            </a:r>
            <a:r>
              <a:rPr lang="sl-SI" sz="3000" dirty="0" smtClean="0"/>
              <a:t> ji je to uspelo, če vemo, da v tem športu tradicionalno na najvišjih mestih prevladujejo Nizozemci, na sporedu ZOI pa je že vse od začetka leta 1924 v Chamonixu?</a:t>
            </a:r>
            <a:endParaRPr lang="sl-SI" sz="3000" dirty="0"/>
          </a:p>
        </p:txBody>
      </p:sp>
      <p:sp>
        <p:nvSpPr>
          <p:cNvPr id="5" name="PoljeZBesedilom 4"/>
          <p:cNvSpPr txBox="1"/>
          <p:nvPr/>
        </p:nvSpPr>
        <p:spPr>
          <a:xfrm>
            <a:off x="1072896" y="4425696"/>
            <a:ext cx="4462272" cy="1200329"/>
          </a:xfrm>
          <a:prstGeom prst="rect">
            <a:avLst/>
          </a:prstGeom>
          <a:noFill/>
        </p:spPr>
        <p:txBody>
          <a:bodyPr wrap="square" rtlCol="0">
            <a:spAutoFit/>
          </a:bodyPr>
          <a:lstStyle/>
          <a:p>
            <a:pPr algn="ctr"/>
            <a:r>
              <a:rPr lang="sl-SI" sz="3600" b="1" dirty="0" smtClean="0"/>
              <a:t>HITROSTNO DRSANJE (NA DOLGE PROGE)</a:t>
            </a:r>
            <a:endParaRPr lang="sl-SI" sz="3600" b="1" dirty="0"/>
          </a:p>
        </p:txBody>
      </p:sp>
      <p:pic>
        <p:nvPicPr>
          <p:cNvPr id="8" name="Slika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9450" y="3901440"/>
            <a:ext cx="4367445" cy="2456688"/>
          </a:xfrm>
          <a:prstGeom prst="rect">
            <a:avLst/>
          </a:prstGeom>
        </p:spPr>
      </p:pic>
    </p:spTree>
    <p:extLst>
      <p:ext uri="{BB962C8B-B14F-4D97-AF65-F5344CB8AC3E}">
        <p14:creationId xmlns:p14="http://schemas.microsoft.com/office/powerpoint/2010/main" val="2396401410"/>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EEC6135-E6C5-4247-9D7B-D9BAB2A19B77}">
  <we:reference id="wa104380121" version="2.0.0.0" store="en-US"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986</TotalTime>
  <Words>3048</Words>
  <Application>Microsoft Office PowerPoint</Application>
  <PresentationFormat>Širokozaslonsko</PresentationFormat>
  <Paragraphs>206</Paragraphs>
  <Slides>138</Slides>
  <Notes>0</Notes>
  <HiddenSlides>0</HiddenSlides>
  <MMClips>0</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138</vt:i4>
      </vt:variant>
    </vt:vector>
  </HeadingPairs>
  <TitlesOfParts>
    <vt:vector size="144" baseType="lpstr">
      <vt:lpstr>Arial</vt:lpstr>
      <vt:lpstr>Bahnschrift Condensed</vt:lpstr>
      <vt:lpstr>Calibri</vt:lpstr>
      <vt:lpstr>Calibri Light</vt:lpstr>
      <vt:lpstr>Segoe Script</vt:lpstr>
      <vt:lpstr>Office Theme</vt:lpstr>
      <vt:lpstr>PowerPointova predstavitev</vt:lpstr>
      <vt:lpstr>PowerPointova predstavitev</vt:lpstr>
      <vt:lpstr>PowerPointova predstavitev</vt:lpstr>
      <vt:lpstr>0. Koliko metrov je dolg jamski sistem Migovec v Občini Tolmin, najdaljši znani jamski sistem v Sloveniji?</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0. Koliko metrov je dolg jamski sistem Migovec v Občini Tolmin, najdaljši znani jamski sistem v Sloveniji?</vt:lpstr>
      <vt:lpstr>1. Kateri praznik se praznuje 10. marca in je znan kot praznik oz. dan, ki ga imamo najraje vsi moški? </vt:lpstr>
      <vt:lpstr>2. Kako se imenuje zavetnik murskosoboške škofije na sliki, katerega kip "krasi" Mursko Soboto?</vt:lpstr>
      <vt:lpstr>3. Najvišje slovenske zgradbe</vt:lpstr>
      <vt:lpstr>PowerPointova predstavitev</vt:lpstr>
      <vt:lpstr>4. Mati katerega znanega raperja, ki je  umrl leta 13 .9. 1996 v strelskem spopadu, bo v kratkem dobila svoj film Peace, Love and Respect, ki se bo osredotočal na njeno življenje med letoma 1969 in 1971 ter njenemu udejstvovanju v gibanju Črni Panterji, ki se je borilo za pravice temnopoltih?</vt:lpstr>
      <vt:lpstr>5. Kdo je avtor "nove" himne Mure z naslovom To je naša Murska Sobota?</vt:lpstr>
      <vt:lpstr>6. Iz katere države izvirajo naslednji zvezdniki? (bonus točka za navedbo imen in priimkov)</vt:lpstr>
      <vt:lpstr>PowerPointova predstavitev</vt:lpstr>
      <vt:lpstr>8. Kateri teniški igralec je prvič po 18 letih prekinil vladavino „velike četverice“ in se povzpel na prvo mesto lestvice ATP?</vt:lpstr>
      <vt:lpstr>9. Katera je po površini največja slovenska občina?</vt:lpstr>
      <vt:lpstr>10. Katera je največja država, ki (teoretično) nima izhoda na morje?</vt:lpstr>
      <vt:lpstr>11. Kako se imenuje sir na sliki, poimenovan po meniškem redu, katerega menihi so ga prinesli v srednjo Evropo?</vt:lpstr>
      <vt:lpstr>12. V kateri evropski prestolnici je sedež Nata?</vt:lpstr>
      <vt:lpstr>PowerPointova predstavitev</vt:lpstr>
      <vt:lpstr>14.  Kje se je v antiki nahajal Omphalos- „popek sveta“?</vt:lpstr>
      <vt:lpstr>15. Za kateri red živali je značilna brahiacija? </vt:lpstr>
      <vt:lpstr>16. Kako se glasi naziv novega krovnega  imena podjetja, ki je konec oktobra lanskega leta zamenjal ime Facebook?</vt:lpstr>
      <vt:lpstr>17. Kako se imenuje izpeljana enota za gostoto magnetnega polja?</vt:lpstr>
      <vt:lpstr>18. Kakšen vzdevek si je, predvsem s svojimi rigoroznimi objavami na popularnem družbenem omrežju, „prigaral“ naš premier Janez Janša?</vt:lpstr>
      <vt:lpstr>19. Kateri dramatik in pisatelj naj bi umrl na gledališkem odru med uprizoritvijo svoje lastne drame? </vt:lpstr>
      <vt:lpstr>20. Katere živali so  bile upodobljene le izključno na kovancih naše bivše valute – tolar (oz. niso na slovenskih evrskih kovancih)?</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2. Kako se imenuje zavetnik murskosoboške škofije na sliki, katerega kip "krasi" Mursko Soboto?</vt:lpstr>
      <vt:lpstr>3. Najvišje slovenske zgradbe</vt:lpstr>
      <vt:lpstr>PowerPointova predstavitev</vt:lpstr>
      <vt:lpstr>4. Mati katerega znanega raperja, ki je  umrl leta 13. 9. 1996 v strelskem spopadu, bo v kratkem dobila svoj film Peace, Love and Respect, ki se bo osredotočal na njeno življenje med letoma 1969 in 1971 ter njenemu udejstvovanju v gibanju Črni Panterji, ki se je borilo za pravice temnopoltih?</vt:lpstr>
      <vt:lpstr>5. Kdo je avtor "nove" himne Mure z naslovom:To je naša Murska Sobota?</vt:lpstr>
      <vt:lpstr>6. Iz katere države izvirajo naslednji zvezdniki? (bonus točka za navedbo imen in priimkov)</vt:lpstr>
      <vt:lpstr>PowerPointova predstavitev</vt:lpstr>
      <vt:lpstr>8. Kateri teniški igralec je prvič po 18 letih prekinil vladavino „velike četverice“ in se povzpel na prvo mesto lestvice ATP?</vt:lpstr>
      <vt:lpstr>9. Katera je po površini največja slovenska občina?</vt:lpstr>
      <vt:lpstr>10. Katera je največja država, ki (teoretično) nima izhoda na morje?</vt:lpstr>
      <vt:lpstr>11. Kako se imenuje sir na sliki, poimenovan po meniškem redu, katerega menihi so ga prinesli v srednjo Evropo?</vt:lpstr>
      <vt:lpstr>12. V kateri evropski prestolnici je sedež Nata?</vt:lpstr>
      <vt:lpstr>PowerPointova predstavitev</vt:lpstr>
      <vt:lpstr>14.  Kje se je v antiki nahajal Omphalos- „popek sveta“ ?</vt:lpstr>
      <vt:lpstr>15. Za kateri red živali je značilna brahiacija? </vt:lpstr>
      <vt:lpstr>META</vt:lpstr>
      <vt:lpstr>17. Kako se imenuje izpeljana enota za gostoto magnetnega polja?</vt:lpstr>
      <vt:lpstr>18. Kakšen vzdevek si je, predvsem s svojimi rigoroznimi objavami na popularnem družbenem omrežju, „prigaral“ naš premier Janez Janša?</vt:lpstr>
      <vt:lpstr>19. Kateri dramatik in pisatelj naj bi umrl na gledališkem odru med uprizoritvijo svoje lastne drame? </vt:lpstr>
      <vt:lpstr>20. Katere živali so  bile upodobljene izključno le na kovancih naše bivše valute – tolar (oz. niso na slovenskih evrskih kovancih)?</vt:lpstr>
      <vt:lpstr>PowerPointova predstavitev</vt:lpstr>
      <vt:lpstr>PowerPointova predstavitev</vt:lpstr>
      <vt:lpstr>21. Kateri otok je najbolj gorat otok v Sredozemskem morju, z najvišjim vrhom na 2706 m nadmorske višine? Del države, ki ji pripada danes, je od leta 1768, leto kasneje pa se je prav na tem otoku rodil kasnejši voditelj te države.</vt:lpstr>
      <vt:lpstr>22. Italijanska igralka in fotografinja Gina Lollobrigida je poznana tudi po svojem dokumentarnem filmu o Fidelu Castru, njen mož pa je bil dolgo časa slovenski zdravnik Milko Škofič. Na letošnjih zimskih olimpijskih igrah v Pekingu je nastopila njena pranečakinja Francesca Lollobrigida in na njih osvojila eno srebrno in eno bronasto medaljo. V katerem športu ji je to uspelo, če vemo, da v tem športu tradicionalno na najvišjih mestih prevladujejo Nizozemci, na sporedu ZOI pa je že vse od začetka leta 1924 v Chamonixu?</vt:lpstr>
      <vt:lpstr>23. Imenujte eksotične živali na spodnjih slikah.</vt:lpstr>
      <vt:lpstr>PowerPointova predstavitev</vt:lpstr>
      <vt:lpstr>24. Kako se imenuje slovensko visokogorsko smučišče na spodnjih fotografijah?</vt:lpstr>
      <vt:lpstr>25. Kako se imenuje zeleni mineral, katerega poznano nahajališče je na Goričkem v kraju Grad, tudi na območju Doživljajskega parka Vulkanija? Po kemijski strukturi je magnezijev-železov silikat (Mg,Fe)2SiO4, precej pa ga je v zgodovini oboževala Kleopatra, ki ga je imela celo rajši kot smaragde.</vt:lpstr>
      <vt:lpstr>26. Kasneje ji je bilo ime Rebecca Rolfe, njeno prvotno ime pa je tudi naslov enega izmed redkih Disneyjevih risanih filmov, ki je bil ustvarjen po resnični zgodovinski zgodbi (v času t. i. Disneyjeve renesanse). V njem se slišita pesmi Colors of the Wind in If I Never Knew You. Kakšen je naslov tega risanega filma?</vt:lpstr>
      <vt:lpstr>27. Kdo je avtor vseh spodnjih slik?</vt:lpstr>
      <vt:lpstr>28. Katera pisateljica je poučevala angleščino v portugalskem Portu, se tam poročila z domačinom, rodila hči, po ločitvi pa se kot mati samohranilka preselila na Škotsko v Edinburgh, kjer je živela na državni socialni podpori do izida svoje knjige, ki ji je popolnoma spremenil življenje? Glavnega junaka te knjige je poimenovala po fantu, ki ga je nekoč srečala na vlaku.</vt:lpstr>
      <vt:lpstr>29. Katera družinska glasbena skupina je izvorno iz ZDA, a je zmeraj nastopala večinoma po Evropi, kjer je potovala z dvonadstropnim avtobusom in bivalnim čolnom? V Sloveniji je nastopila trikrat, v letih 1996, 1997 in 1998, napolnila je tudi Plečnikov bežigrajski nogometni stadion. Njene najbolj znane pesmi so An Angel, I Can‘t Help Myself, Fell in Love With An Alien in Santa Maria.</vt:lpstr>
      <vt:lpstr>PowerPointova predstavitev</vt:lpstr>
      <vt:lpstr>31. Na katerem polotoku se nahajajo zalite kraške jame cenote, piramide v Chichen Itzi in letovišče Cancún s peščenimi plažami? Namig: enako se je imenovala nekdanja znana slovenska diskoteka.</vt:lpstr>
      <vt:lpstr>32. Po kateri fosilizirani smoli se je imenovala verjetno najstarejša in najkrajša evropska trgovska povezava med Baltikom in Sredozemljem, na kateri se je trgovalo od pozne bronaste dobe do 5. stoletja? Ta material krasi tudi znamenito sobo v Katarinini palači v Carskem selu blizu Sankt Peterburga, ki je sprva veljala za osmo čudo sveta, bila s strani nacistov med 2. svetovno preseljena (domnevno v Königsberg, današnji Kaliningrad), po 24 letih dela ruskih obrtnikov in donacij iz Nemčije pa rekonstruirana v Katarinini palači in ponovno odprta za javnost leta 2003.</vt:lpstr>
      <vt:lpstr>33. Rod dreves in grmov Prunus obsega nekaj zelo pogostih in poznanih (večinoma sadnih) dreves. Mednje sodijo vrste češnja (avium), višnja (cerasus), sliva (domestica), mandljevec (dulcis), pa tudi po Perziji poimenovana breskev (persica). Katero drevo iz tega rodu pa je poimenovano po Armeniji (armeniaca)? Namig: barva plodov tega armenskega nacionalnega drevesa se nahaja tudi na dnu armenske zastave, pri nas je prva asociacija nanj marmelada.</vt:lpstr>
      <vt:lpstr>34. Povežite tekste v različnih jezikih in pisavah z jeziki, v katerih so napisani (odgovor naj bo tipa 1B, 2D ipd.).</vt:lpstr>
      <vt:lpstr>35. Po katerem svetniku in zavetniku Irske se imenuje irski nacionalni praznik, ki se praznuje vsako leto 17. marca, na dan njegove smrti in prihoda krščanstva na Irsko?</vt:lpstr>
      <vt:lpstr>36. Sveti spisi katere religije so 4 Vede (Rigveda, Samaveda, Jadžurveda, Atharvaveda) ter epa Mahabharata in Ramajana?</vt:lpstr>
      <vt:lpstr>37. Katero državo je njen voditelj Enver Hoxha leta 1967 proglasil za prvo ateistično državo na svetu?</vt:lpstr>
      <vt:lpstr>38. Klavirski koncert št. 1 katerega ruskega klasičnega skladatelja so na zimskih olimpijskih igrah v Pekingu 2022 izvajali v primeru ruske zmage (oz. zmage Ruskega olimpijskega komiteja) na podelitvi medalj? Namig: skladba se je izvajala tudi med podelitvijo medalj na zaključni slovesnosti iger.</vt:lpstr>
      <vt:lpstr>39. Kako se imenuje tradicionalna prekmurska jed na spodnjih dveh slikah?</vt:lpstr>
      <vt:lpstr>40. Kateri trije kemijski elementi od naštetih so kovine?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21. Kateri otok je najbolj gorat otok v Sredozemskem morju, z najvišjim vrhom na 2706 m nadmorske višine? Del države, ki ji pripada danes, je od leta 1768, leto kasneje pa se je prav na tem otoku rodil kasnejši voditelj te države.</vt:lpstr>
      <vt:lpstr>22. Italijanska igralka in fotografinja Gina Lollobrigida je poznana tudi po svojem dokumentarnem filmu o Fidelu Castru, njen mož pa je bil dolgo časa slovenski zdravnik Milko Škofič. Na letošnjih zimskih olimpijskih igrah v Pekingu je nastopila njena pranečakinja Francesca Lollobrigida in na njih osvojila eno srebrno in eno bronasto medaljo. V katerem športu ji je to uspelo, če vemo, da v tem športu tradicionalno na najvišjih mestih prevladujejo Nizozemci, na sporedu ZOI pa je že vse od začetka leta 1924 v Chamonixu?</vt:lpstr>
      <vt:lpstr>23. Imenujte eksotične živali na spodnjih slikah.</vt:lpstr>
      <vt:lpstr>PowerPointova predstavitev</vt:lpstr>
      <vt:lpstr>24. Kako se imenuje slovensko visokogorsko smučišče na spodnjih fotografijah?</vt:lpstr>
      <vt:lpstr>25. Kako se imenuje zeleni mineral, katerega poznano nahajališče je na Goričkem v kraju Grad, tudi na območju Doživljajskega parka Vulkanija? Po kemijski strukturi je magnezijev-železov silikat (Mg,Fe)2SiO4, precej pa ga je v zgodovini oboževala Kleopatra, ki ga je imela celo rajši kot smaragde.</vt:lpstr>
      <vt:lpstr>26. Kasneje ji je bilo ime Rebecca Rolfe, njeno prvotno ime pa je tudi naslov enega izmed redkih Disneyjevih risanih filmov, ki je bil ustvarjen po resnični zgodovinski zgodbi (v času t. i. Disneyjeve renesanse). V njem se slišita pesmi Colors of the Wind in If I Never Knew You. Kakšen je naslov tega risanega filma?</vt:lpstr>
      <vt:lpstr>27. Kdo je avtor vseh spodnjih slik?</vt:lpstr>
      <vt:lpstr>28. Katera pisateljica je poučevala angleščino v portugalskem Portu, se tam poročila z domačinom, rodila hči, po ločitvi pa se kot mati samohranilka preselila na Škotsko v Edinburgh, kjer je živela na državni socialni podpori do izida svoje knjige, ki ji je popolnoma spremenil življenje? Glavnega junaka te knjige je poimenovala po fantu, ki ga je nekoč srečala na vlaku.</vt:lpstr>
      <vt:lpstr>29. Katera družinska glasbena skupina je izvorno iz ZDA, a je zmeraj nastopala večinoma po Evropi, kjer je potovala z dvonadstropnim avtobusom in bivalnim čolnom? V Sloveniji je nastopila trikrat, v letih 1996, 1997 in 1998, napolnila je tudi Plečnikov bežigrajski nogometni stadion. Njene najbolj znane pesmi so An Angel, I Can‘t Help Myself, Fell in Love With An Alien in Santa Maria.</vt:lpstr>
      <vt:lpstr>PowerPointova predstavitev</vt:lpstr>
      <vt:lpstr>31. Na katerem polotoku se nahajajo zalite kraške jame cenote, piramide v Chichen Itzi in letovišče Cancún s peščenimi plažami? Namig: enako se je imenovala nekdanja znana slovenska diskoteka.</vt:lpstr>
      <vt:lpstr>32. Po kateri fosilizirani smoli se je imenovala verjetno najstarejša in najkrajša evropska trgovska povezava med Baltikom in Sredozemljem, na kateri se je trgovalo od pozne bronaste dobe do 5. stoletja? Ta material krasi tudi znamenito sobo v Katarinini palači v Carskem selu blizu Sankt Peterburga, ki je sprva veljala za osmo čudo sveta, bila s strani nacistov med 2. svetovno preseljena (domnevno v Königsberg, današnji Kaliningrad), po 24 letih dela ruskih obrtnikov in donacij iz Nemčije pa rekonstruirana v Katarinini palači in ponovno odprta za javnost leta 2003.</vt:lpstr>
      <vt:lpstr>33. Rod dreves in grmov Prunus obsega nekaj zelo pogostih in poznanih (večinoma sadnih) dreves. Mednje sodijo vrste češnja (avium), višnja (cerasus), sliva (domestica), mandljevec (dulcis), pa tudi po Perziji poimenovana breskev (persica). Katero drevo iz tega rodu pa je poimenovano po Armeniji (armeniaca)? Namig: barva plodov tega armenskega nacionalnega drevesa se nahaja tudi na dnu armenske zastave, pri nas je prva asociacija nanj marmelada.</vt:lpstr>
      <vt:lpstr>34. Povežite tekste v različnih jezikih in pisavah z jeziki, v katerih so napisani (odgovor naj bo tipa 1B, 2D ipd.).</vt:lpstr>
      <vt:lpstr>35. Po katerem svetniku in zavetniku Irske se imenuje irski nacionalni praznik, ki se praznuje vsako leto 17. marca, na dan njegove smrti in prihoda krščanstva na Irsko?</vt:lpstr>
      <vt:lpstr>36. Sveti spisi katere religije so 4 Vede (Rigveda, Samaveda, Jadžurveda, Atharvaveda) ter epa Mahabharata in Ramajana?</vt:lpstr>
      <vt:lpstr>37. Katero državo je njen voditelj Enver Hoxha leta 1967 proglasil za prvo ateistično državo na svetu?</vt:lpstr>
      <vt:lpstr>38. Klavirski koncert št. 1 katerega ruskega klasičnega skladatelja so na zimskih olimpijskih igrah v Pekingu 2022 izvajali v primeru ruske zmage (oz. zmage Ruskega olimpijskega komiteja) na podelitvi medalj? Namig: skladba se je izvajala tudi med podelitvijo medalj na zaključni slovesnosti iger.</vt:lpstr>
      <vt:lpstr>39. Kako se imenuje tradicionalna prekmurska jed na spodnjih dveh slikah?</vt:lpstr>
      <vt:lpstr>40. Kateri trije kemijski elementi od naštetih so kovine?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TIEBREAK: Približno koliko ljudi je v dneh od 15. do 18. avgusta 1969 obiskalo glasbeni festival Woodstock, na katerem je skupno nastopilo 32 glasbenih skupin oz. 163 glasbenikov?   </vt:lpstr>
      <vt:lpstr>PowerPointova predstavitev</vt:lpstr>
      <vt:lpstr>PowerPointova predstavitev</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1.KVIZ</dc:title>
  <dc:creator>Timon Grabovac</dc:creator>
  <cp:lastModifiedBy>Kemik Ojstra</cp:lastModifiedBy>
  <cp:revision>1219</cp:revision>
  <dcterms:created xsi:type="dcterms:W3CDTF">2019-01-31T15:57:46Z</dcterms:created>
  <dcterms:modified xsi:type="dcterms:W3CDTF">2022-03-28T10:05:44Z</dcterms:modified>
</cp:coreProperties>
</file>